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AB4"/>
    <a:srgbClr val="69ADE5"/>
    <a:srgbClr val="21C5FF"/>
    <a:srgbClr val="8DCEEF"/>
    <a:srgbClr val="FDFFB9"/>
    <a:srgbClr val="C2E484"/>
    <a:srgbClr val="B6DF89"/>
    <a:srgbClr val="EAE8E4"/>
    <a:srgbClr val="00E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F5A2-88C8-475C-9AAA-4B5D6330CAA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D5EF3D4-1DF8-4626-9716-A1D99A13C6E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6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F5A2-88C8-475C-9AAA-4B5D6330CAA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F3D4-1DF8-4626-9716-A1D99A13C6EE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6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F5A2-88C8-475C-9AAA-4B5D6330CAA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F3D4-1DF8-4626-9716-A1D99A13C6E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20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F5A2-88C8-475C-9AAA-4B5D6330CAA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F3D4-1DF8-4626-9716-A1D99A13C6EE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74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F5A2-88C8-475C-9AAA-4B5D6330CAA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F3D4-1DF8-4626-9716-A1D99A13C6E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90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F5A2-88C8-475C-9AAA-4B5D6330CAA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F3D4-1DF8-4626-9716-A1D99A13C6EE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94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F5A2-88C8-475C-9AAA-4B5D6330CAA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F3D4-1DF8-4626-9716-A1D99A13C6EE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49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F5A2-88C8-475C-9AAA-4B5D6330CAA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F3D4-1DF8-4626-9716-A1D99A13C6EE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7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F5A2-88C8-475C-9AAA-4B5D6330CAA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F3D4-1DF8-4626-9716-A1D99A13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4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F5A2-88C8-475C-9AAA-4B5D6330CAA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F3D4-1DF8-4626-9716-A1D99A13C6EE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33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5A2F5A2-88C8-475C-9AAA-4B5D6330CAA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F3D4-1DF8-4626-9716-A1D99A13C6E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16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2F5A2-88C8-475C-9AAA-4B5D6330CAA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D5EF3D4-1DF8-4626-9716-A1D99A13C6E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71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saturation sat="105000"/>
                    </a14:imgEffect>
                    <a14:imgEffect>
                      <a14:brightnessContrast bright="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44" b="145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saturation sat="102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68"/>
          <a:stretch/>
        </p:blipFill>
        <p:spPr>
          <a:xfrm>
            <a:off x="3134572" y="0"/>
            <a:ext cx="5666410" cy="4841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50" y="4841557"/>
            <a:ext cx="5830806" cy="17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3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6651" y="707460"/>
            <a:ext cx="10659292" cy="2257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a-IR" sz="2400" b="1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جمله سؤالی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  <a:cs typeface="B Nazanin" panose="00000400000000000000" pitchFamily="2" charset="-78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Is</a:t>
            </a:r>
            <a:r>
              <a:rPr lang="en-US" sz="3600" dirty="0">
                <a:solidFill>
                  <a:srgbClr val="242021"/>
                </a:solidFill>
                <a:latin typeface="Comic Sans MS" panose="030F0702030302020204" pitchFamily="66" charset="0"/>
              </a:rPr>
              <a:t> there an apple on the table? Yes there is.</a:t>
            </a:r>
            <a:endParaRPr lang="fa-IR" sz="3600" dirty="0">
              <a:solidFill>
                <a:srgbClr val="24202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fa-IR" sz="2400" b="1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جمله منفی</a:t>
            </a:r>
            <a:br>
              <a:rPr lang="en-US" sz="36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3600" dirty="0">
                <a:solidFill>
                  <a:srgbClr val="242021"/>
                </a:solidFill>
                <a:latin typeface="Comic Sans MS" panose="030F0702030302020204" pitchFamily="66" charset="0"/>
              </a:rPr>
              <a:t>There are</a:t>
            </a:r>
            <a:r>
              <a:rPr lang="en-US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n’t</a:t>
            </a:r>
            <a:r>
              <a:rPr lang="en-US" sz="3600" dirty="0">
                <a:solidFill>
                  <a:srgbClr val="242021"/>
                </a:solidFill>
                <a:latin typeface="Comic Sans MS" panose="030F0702030302020204" pitchFamily="66" charset="0"/>
              </a:rPr>
              <a:t>/are </a:t>
            </a:r>
            <a:r>
              <a:rPr lang="en-US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not</a:t>
            </a:r>
            <a:r>
              <a:rPr lang="en-US" sz="3600" dirty="0">
                <a:solidFill>
                  <a:srgbClr val="242021"/>
                </a:solidFill>
                <a:latin typeface="Comic Sans MS" panose="030F0702030302020204" pitchFamily="66" charset="0"/>
              </a:rPr>
              <a:t> many tourists in this city.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18903" y="1240971"/>
            <a:ext cx="548640" cy="56935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174274" y="2356902"/>
            <a:ext cx="587829" cy="56935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37464" y="2352547"/>
            <a:ext cx="827313" cy="56935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874494"/>
            <a:ext cx="1209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900" dirty="0">
                <a:solidFill>
                  <a:srgbClr val="00206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there is</a:t>
            </a:r>
            <a:r>
              <a:rPr lang="fa-IR" sz="3900" dirty="0">
                <a:solidFill>
                  <a:srgbClr val="00206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 </a:t>
            </a:r>
            <a:r>
              <a:rPr lang="fa-IR" sz="3900" dirty="0">
                <a:latin typeface="Comic Sans MS" panose="030F0702030302020204" pitchFamily="66" charset="0"/>
                <a:cs typeface="B Nazanin" panose="00000400000000000000" pitchFamily="2" charset="-78"/>
              </a:rPr>
              <a:t>و </a:t>
            </a:r>
            <a:r>
              <a:rPr lang="en-US" sz="3900" dirty="0">
                <a:solidFill>
                  <a:srgbClr val="00206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there are</a:t>
            </a:r>
            <a:r>
              <a:rPr lang="fa-IR" sz="3900" dirty="0">
                <a:solidFill>
                  <a:srgbClr val="00206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 </a:t>
            </a:r>
            <a:r>
              <a:rPr lang="fa-IR" sz="3900" dirty="0">
                <a:latin typeface="Comic Sans MS" panose="030F0702030302020204" pitchFamily="66" charset="0"/>
                <a:cs typeface="B Nazanin" panose="00000400000000000000" pitchFamily="2" charset="-78"/>
              </a:rPr>
              <a:t>را مانند </a:t>
            </a:r>
            <a:r>
              <a:rPr lang="en-US" sz="39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am</a:t>
            </a:r>
            <a:r>
              <a:rPr lang="fa-IR" sz="3900" dirty="0">
                <a:latin typeface="Comic Sans MS" panose="030F0702030302020204" pitchFamily="66" charset="0"/>
                <a:cs typeface="B Nazanin" panose="00000400000000000000" pitchFamily="2" charset="-78"/>
              </a:rPr>
              <a:t> ، </a:t>
            </a:r>
            <a:r>
              <a:rPr lang="en-US" sz="39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is</a:t>
            </a:r>
            <a:r>
              <a:rPr lang="fa-IR" sz="3900" dirty="0">
                <a:latin typeface="Comic Sans MS" panose="030F0702030302020204" pitchFamily="66" charset="0"/>
                <a:cs typeface="B Nazanin" panose="00000400000000000000" pitchFamily="2" charset="-78"/>
              </a:rPr>
              <a:t> ،</a:t>
            </a:r>
            <a:r>
              <a:rPr lang="en-US" sz="39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are</a:t>
            </a:r>
            <a:r>
              <a:rPr lang="en-US" sz="3900" dirty="0">
                <a:latin typeface="Comic Sans MS" panose="030F0702030302020204" pitchFamily="66" charset="0"/>
                <a:cs typeface="B Nazanin" panose="00000400000000000000" pitchFamily="2" charset="-78"/>
              </a:rPr>
              <a:t> </a:t>
            </a:r>
            <a:r>
              <a:rPr lang="fa-IR" sz="3900" dirty="0">
                <a:latin typeface="Comic Sans MS" panose="030F0702030302020204" pitchFamily="66" charset="0"/>
                <a:cs typeface="B Nazanin" panose="00000400000000000000" pitchFamily="2" charset="-78"/>
              </a:rPr>
              <a:t> سؤالی و منفی می‌کنیم.</a:t>
            </a:r>
            <a:endParaRPr lang="en-US" sz="3900" dirty="0">
              <a:latin typeface="Comic Sans MS" panose="030F0702030302020204" pitchFamily="66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940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9817" y="339636"/>
            <a:ext cx="12361817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fa-IR" sz="3600" b="1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نکات مهم </a:t>
            </a:r>
          </a:p>
          <a:p>
            <a:pPr marL="457200" indent="-457200" algn="r" rtl="1">
              <a:lnSpc>
                <a:spcPct val="130000"/>
              </a:lnSpc>
              <a:buFont typeface="+mj-lt"/>
              <a:buAutoNum type="arabicParenR"/>
            </a:pP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there is به معنای </a:t>
            </a:r>
            <a:r>
              <a:rPr lang="fa-IR" sz="28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وجود دارد </a:t>
            </a: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و </a:t>
            </a:r>
            <a:r>
              <a:rPr lang="fa-IR" sz="28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هست</a:t>
            </a: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، می‌باشد. there are به معنای </a:t>
            </a:r>
            <a:r>
              <a:rPr lang="fa-IR" sz="28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وجود دارند </a:t>
            </a: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و </a:t>
            </a:r>
            <a:r>
              <a:rPr lang="fa-IR" sz="28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هستند</a:t>
            </a: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، می‌باشد.</a:t>
            </a:r>
          </a:p>
          <a:p>
            <a:pPr marL="457200" indent="-457200" algn="r" rtl="1">
              <a:lnSpc>
                <a:spcPct val="130000"/>
              </a:lnSpc>
              <a:buFont typeface="+mj-lt"/>
              <a:buAutoNum type="arabicParenR"/>
            </a:pP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برای </a:t>
            </a:r>
            <a:r>
              <a:rPr lang="fa-IR" sz="28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یکی</a:t>
            </a: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 از there is و برای </a:t>
            </a:r>
            <a:r>
              <a:rPr lang="fa-IR" sz="28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بیش از یکی </a:t>
            </a: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از there are استفاده می کنیم. </a:t>
            </a:r>
          </a:p>
          <a:p>
            <a:pPr marL="457200" indent="-457200" algn="r" rtl="1">
              <a:lnSpc>
                <a:spcPct val="130000"/>
              </a:lnSpc>
              <a:buFont typeface="+mj-lt"/>
              <a:buAutoNum type="arabicParenR"/>
            </a:pP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بعد از there is و قبل از اسم از a یا an استفاده می کنیم.</a:t>
            </a:r>
          </a:p>
          <a:p>
            <a:pPr marL="457200" indent="-457200" algn="r" rtl="1">
              <a:lnSpc>
                <a:spcPct val="130000"/>
              </a:lnSpc>
              <a:buFont typeface="+mj-lt"/>
              <a:buAutoNum type="arabicParenR"/>
            </a:pP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برای کلماتی که با حروف صدادار (</a:t>
            </a:r>
            <a:r>
              <a:rPr lang="fa-IR" sz="2800" dirty="0">
                <a:solidFill>
                  <a:schemeClr val="accent1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u</a:t>
            </a: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 – </a:t>
            </a:r>
            <a:r>
              <a:rPr lang="fa-IR" sz="2800" dirty="0">
                <a:solidFill>
                  <a:schemeClr val="accent1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o</a:t>
            </a: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 – </a:t>
            </a:r>
            <a:r>
              <a:rPr lang="fa-IR" sz="2800" dirty="0">
                <a:solidFill>
                  <a:schemeClr val="accent1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i</a:t>
            </a: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 – </a:t>
            </a:r>
            <a:r>
              <a:rPr lang="fa-IR" sz="2800" dirty="0">
                <a:solidFill>
                  <a:schemeClr val="accent1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e</a:t>
            </a: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 – </a:t>
            </a:r>
            <a:r>
              <a:rPr lang="fa-IR" sz="2800" dirty="0">
                <a:solidFill>
                  <a:schemeClr val="accent1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a</a:t>
            </a: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) شروع می‌شود از </a:t>
            </a:r>
            <a:r>
              <a:rPr lang="fa-IR" sz="28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an</a:t>
            </a: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 استفاده می‌کنیم.</a:t>
            </a:r>
          </a:p>
          <a:p>
            <a:pPr marL="457200" indent="-457200" algn="r" rtl="1">
              <a:lnSpc>
                <a:spcPct val="130000"/>
              </a:lnSpc>
              <a:buFont typeface="+mj-lt"/>
              <a:buAutoNum type="arabicParenR"/>
            </a:pP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برای کلماتی که با حروف غیر صدادار شروع می‌شوند از </a:t>
            </a:r>
            <a:r>
              <a:rPr lang="fa-IR" sz="28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a</a:t>
            </a: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 استفاده می‌کنیم.</a:t>
            </a:r>
          </a:p>
          <a:p>
            <a:pPr marL="457200" indent="-457200" algn="r" rtl="1">
              <a:lnSpc>
                <a:spcPct val="130000"/>
              </a:lnSpc>
              <a:buFont typeface="+mj-lt"/>
              <a:buAutoNum type="arabicParenR"/>
            </a:pP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بعد از there is اسم</a:t>
            </a:r>
            <a:r>
              <a:rPr lang="fa-IR" sz="2800" dirty="0">
                <a:solidFill>
                  <a:schemeClr val="accent2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accent1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مفرد</a:t>
            </a:r>
            <a:r>
              <a:rPr lang="fa-IR" sz="2800" dirty="0">
                <a:solidFill>
                  <a:schemeClr val="accent2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و بعد از there are اسم </a:t>
            </a:r>
            <a:r>
              <a:rPr lang="fa-IR" sz="2800" dirty="0">
                <a:solidFill>
                  <a:schemeClr val="accent1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جمع</a:t>
            </a: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 می‌آید.</a:t>
            </a:r>
          </a:p>
          <a:p>
            <a:pPr marL="457200" indent="-457200" algn="r" rtl="1">
              <a:lnSpc>
                <a:spcPct val="130000"/>
              </a:lnSpc>
              <a:buFont typeface="+mj-lt"/>
              <a:buAutoNum type="arabicParenR"/>
            </a:pP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برای </a:t>
            </a:r>
            <a:r>
              <a:rPr lang="fa-IR" sz="28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منفی</a:t>
            </a: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 کردن این عبارات بعد از is و are کلمه not به‌کار می‌بریم.</a:t>
            </a:r>
          </a:p>
          <a:p>
            <a:pPr marL="457200" indent="-457200" algn="r" rtl="1">
              <a:lnSpc>
                <a:spcPct val="130000"/>
              </a:lnSpc>
              <a:buFont typeface="+mj-lt"/>
              <a:buAutoNum type="arabicParenR"/>
            </a:pP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برای </a:t>
            </a:r>
            <a:r>
              <a:rPr lang="fa-IR" sz="28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سوالی</a:t>
            </a:r>
            <a:r>
              <a:rPr lang="fa-IR" sz="2800" dirty="0">
                <a:latin typeface="Comic Sans MS" panose="030F0702030302020204" pitchFamily="66" charset="0"/>
                <a:cs typeface="B Nazanin" panose="00000400000000000000" pitchFamily="2" charset="-78"/>
              </a:rPr>
              <a:t> کردن این عبارات کافی است is و are را ابتدای جمله بیاوریم.</a:t>
            </a:r>
          </a:p>
        </p:txBody>
      </p:sp>
    </p:spTree>
    <p:extLst>
      <p:ext uri="{BB962C8B-B14F-4D97-AF65-F5344CB8AC3E}">
        <p14:creationId xmlns:p14="http://schemas.microsoft.com/office/powerpoint/2010/main" val="39802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29089"/>
              </p:ext>
            </p:extLst>
          </p:nvPr>
        </p:nvGraphicFramePr>
        <p:xfrm>
          <a:off x="0" y="901338"/>
          <a:ext cx="12192000" cy="522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297">
                  <a:extLst>
                    <a:ext uri="{9D8B030D-6E8A-4147-A177-3AD203B41FA5}">
                      <a16:colId xmlns:a16="http://schemas.microsoft.com/office/drawing/2014/main" val="1089821683"/>
                    </a:ext>
                  </a:extLst>
                </a:gridCol>
                <a:gridCol w="1149532">
                  <a:extLst>
                    <a:ext uri="{9D8B030D-6E8A-4147-A177-3AD203B41FA5}">
                      <a16:colId xmlns:a16="http://schemas.microsoft.com/office/drawing/2014/main" val="4145979238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1029523970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4020306417"/>
                    </a:ext>
                  </a:extLst>
                </a:gridCol>
                <a:gridCol w="5216434">
                  <a:extLst>
                    <a:ext uri="{9D8B030D-6E8A-4147-A177-3AD203B41FA5}">
                      <a16:colId xmlns:a16="http://schemas.microsoft.com/office/drawing/2014/main" val="876254564"/>
                    </a:ext>
                  </a:extLst>
                </a:gridCol>
              </a:tblGrid>
              <a:tr h="746449">
                <a:tc>
                  <a:txBody>
                    <a:bodyPr/>
                    <a:lstStyle/>
                    <a:p>
                      <a:pPr algn="ctr"/>
                      <a:r>
                        <a:rPr lang="fa-IR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B Nazanin" panose="00000400000000000000" pitchFamily="2" charset="-78"/>
                        </a:rPr>
                        <a:t>There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apple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 the 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757925"/>
                  </a:ext>
                </a:extLst>
              </a:tr>
              <a:tr h="746449">
                <a:tc>
                  <a:txBody>
                    <a:bodyPr/>
                    <a:lstStyle/>
                    <a:p>
                      <a:pPr algn="ctr"/>
                      <a:r>
                        <a:rPr lang="fa-IR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B Nazanin" panose="00000400000000000000" pitchFamily="2" charset="-78"/>
                        </a:rPr>
                        <a:t>There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pencil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</a:t>
                      </a:r>
                      <a:r>
                        <a:rPr lang="en-US" sz="4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pencil case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32800"/>
                  </a:ext>
                </a:extLst>
              </a:tr>
              <a:tr h="746449">
                <a:tc>
                  <a:txBody>
                    <a:bodyPr/>
                    <a:lstStyle/>
                    <a:p>
                      <a:pPr algn="ctr"/>
                      <a:r>
                        <a:rPr lang="fa-IR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B Nazanin" panose="00000400000000000000" pitchFamily="2" charset="-78"/>
                        </a:rPr>
                        <a:t>There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computer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 home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329279"/>
                  </a:ext>
                </a:extLst>
              </a:tr>
              <a:tr h="746449">
                <a:tc>
                  <a:txBody>
                    <a:bodyPr/>
                    <a:lstStyle/>
                    <a:p>
                      <a:pPr algn="ctr"/>
                      <a:r>
                        <a:rPr lang="fa-IR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B Nazanin" panose="00000400000000000000" pitchFamily="2" charset="-78"/>
                        </a:rPr>
                        <a:t>There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books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</a:t>
                      </a:r>
                      <a:r>
                        <a:rPr lang="en-US" sz="4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bag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96876"/>
                  </a:ext>
                </a:extLst>
              </a:tr>
              <a:tr h="746449">
                <a:tc>
                  <a:txBody>
                    <a:bodyPr/>
                    <a:lstStyle/>
                    <a:p>
                      <a:pPr algn="ctr"/>
                      <a:r>
                        <a:rPr lang="fa-IR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B Nazanin" panose="00000400000000000000" pitchFamily="2" charset="-78"/>
                        </a:rPr>
                        <a:t>There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the street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900780"/>
                  </a:ext>
                </a:extLst>
              </a:tr>
              <a:tr h="746449">
                <a:tc>
                  <a:txBody>
                    <a:bodyPr/>
                    <a:lstStyle/>
                    <a:p>
                      <a:pPr algn="ctr"/>
                      <a:r>
                        <a:rPr lang="fa-IR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B Nazanin" panose="00000400000000000000" pitchFamily="2" charset="-78"/>
                        </a:rPr>
                        <a:t>There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students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the classroom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27338"/>
                  </a:ext>
                </a:extLst>
              </a:tr>
              <a:tr h="746449">
                <a:tc>
                  <a:txBody>
                    <a:bodyPr/>
                    <a:lstStyle/>
                    <a:p>
                      <a:pPr algn="ctr"/>
                      <a:r>
                        <a:rPr lang="fa-IR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B Nazanin" panose="00000400000000000000" pitchFamily="2" charset="-78"/>
                        </a:rPr>
                        <a:t>There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boxes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 the 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919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91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000" dirty="0">
                <a:ln w="22225">
                  <a:solidFill>
                    <a:srgbClr val="69ADE5"/>
                  </a:solidFill>
                  <a:prstDash val="solid"/>
                </a:ln>
                <a:solidFill>
                  <a:srgbClr val="21C5FF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There</a:t>
            </a:r>
            <a:r>
              <a:rPr lang="en-US" sz="5000" dirty="0">
                <a:ln w="22225">
                  <a:solidFill>
                    <a:srgbClr val="69ADE5"/>
                  </a:solidFill>
                  <a:prstDash val="solid"/>
                </a:ln>
                <a:solidFill>
                  <a:srgbClr val="21C5FF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 is , </a:t>
            </a:r>
            <a:r>
              <a:rPr lang="fa-IR" sz="5000" dirty="0">
                <a:ln w="22225">
                  <a:solidFill>
                    <a:srgbClr val="69ADE5"/>
                  </a:solidFill>
                  <a:prstDash val="solid"/>
                </a:ln>
                <a:solidFill>
                  <a:srgbClr val="21C5FF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There</a:t>
            </a:r>
            <a:r>
              <a:rPr lang="en-US" sz="5000" dirty="0">
                <a:ln w="22225">
                  <a:solidFill>
                    <a:srgbClr val="69ADE5"/>
                  </a:solidFill>
                  <a:prstDash val="solid"/>
                </a:ln>
                <a:solidFill>
                  <a:srgbClr val="21C5FF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 are </a:t>
            </a:r>
            <a:endParaRPr lang="en-US" sz="5000" dirty="0">
              <a:ln w="22225">
                <a:solidFill>
                  <a:srgbClr val="69ADE5"/>
                </a:solidFill>
                <a:prstDash val="solid"/>
              </a:ln>
              <a:solidFill>
                <a:srgbClr val="21C5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21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saturation sat="90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0"/>
          <a:stretch/>
        </p:blipFill>
        <p:spPr>
          <a:xfrm>
            <a:off x="1621159" y="0"/>
            <a:ext cx="9077322" cy="6074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6446" y="404949"/>
            <a:ext cx="3161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جملات مخفف</a:t>
            </a:r>
            <a:endParaRPr lang="en-US" sz="4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07622" y="1765453"/>
            <a:ext cx="256904" cy="38008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21130" y="2376889"/>
            <a:ext cx="143692" cy="39385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25333" y="3002095"/>
            <a:ext cx="143692" cy="40762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08219" y="3663108"/>
            <a:ext cx="256904" cy="36906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47404" y="4296577"/>
            <a:ext cx="256904" cy="36906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95605" y="4896997"/>
            <a:ext cx="256904" cy="40211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82902" y="1737911"/>
            <a:ext cx="117565" cy="22033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73299" y="2376889"/>
            <a:ext cx="117565" cy="21207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63844" y="3002095"/>
            <a:ext cx="117565" cy="2286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56366" y="3602516"/>
            <a:ext cx="117565" cy="24512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95999" y="4252510"/>
            <a:ext cx="117565" cy="25338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376161" y="4850176"/>
            <a:ext cx="117565" cy="23686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920241" y="2220690"/>
            <a:ext cx="9056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15885" y="2830295"/>
            <a:ext cx="9884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89759" y="3470372"/>
            <a:ext cx="9056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28948" y="4110452"/>
            <a:ext cx="13628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89759" y="4737470"/>
            <a:ext cx="14673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15885" y="5377553"/>
            <a:ext cx="16502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64042" y="2203271"/>
            <a:ext cx="6574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50086" y="2817231"/>
            <a:ext cx="8328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32072" y="3444246"/>
            <a:ext cx="76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129354" y="4058200"/>
            <a:ext cx="1193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29801" y="4698286"/>
            <a:ext cx="12191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500960" y="5390616"/>
            <a:ext cx="14673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4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896" y="2795451"/>
            <a:ext cx="4441372" cy="3213464"/>
            <a:chOff x="5865223" y="470263"/>
            <a:chExt cx="6113417" cy="1750423"/>
          </a:xfrm>
        </p:grpSpPr>
        <p:sp>
          <p:nvSpPr>
            <p:cNvPr id="3" name="Rounded Rectangle 2"/>
            <p:cNvSpPr/>
            <p:nvPr/>
          </p:nvSpPr>
          <p:spPr>
            <a:xfrm>
              <a:off x="5865223" y="470263"/>
              <a:ext cx="6113417" cy="1750423"/>
            </a:xfrm>
            <a:prstGeom prst="roundRect">
              <a:avLst/>
            </a:prstGeom>
            <a:solidFill>
              <a:srgbClr val="D0EAB4"/>
            </a:solidFill>
            <a:ln>
              <a:solidFill>
                <a:srgbClr val="D0EAB4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165670" y="613954"/>
              <a:ext cx="5525588" cy="146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latin typeface="Comic Sans MS" panose="030F0702030302020204" pitchFamily="66" charset="0"/>
                  <a:cs typeface="B Nazanin" panose="00000400000000000000" pitchFamily="2" charset="-78"/>
                </a:rPr>
                <a:t>is </a:t>
              </a:r>
              <a:r>
                <a:rPr lang="en-US" sz="3600" dirty="0">
                  <a:solidFill>
                    <a:srgbClr val="FF0000"/>
                  </a:solidFill>
                  <a:latin typeface="Comic Sans MS" panose="030F0702030302020204" pitchFamily="66" charset="0"/>
                  <a:cs typeface="B Nazanin" panose="00000400000000000000" pitchFamily="2" charset="-78"/>
                </a:rPr>
                <a:t>not</a:t>
              </a:r>
              <a:r>
                <a:rPr lang="en-US" sz="3600" dirty="0">
                  <a:latin typeface="Comic Sans MS" panose="030F0702030302020204" pitchFamily="66" charset="0"/>
                  <a:cs typeface="B Nazanin" panose="00000400000000000000" pitchFamily="2" charset="-78"/>
                </a:rPr>
                <a:t> = is</a:t>
              </a:r>
              <a:r>
                <a:rPr lang="en-US" sz="3600" dirty="0">
                  <a:solidFill>
                    <a:srgbClr val="FF0000"/>
                  </a:solidFill>
                  <a:latin typeface="Comic Sans MS" panose="030F0702030302020204" pitchFamily="66" charset="0"/>
                  <a:cs typeface="B Nazanin" panose="00000400000000000000" pitchFamily="2" charset="-78"/>
                </a:rPr>
                <a:t>n’t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latin typeface="Comic Sans MS" panose="030F0702030302020204" pitchFamily="66" charset="0"/>
                  <a:cs typeface="B Nazanin" panose="00000400000000000000" pitchFamily="2" charset="-78"/>
                </a:rPr>
                <a:t>are </a:t>
              </a:r>
              <a:r>
                <a:rPr lang="en-US" sz="3600" dirty="0">
                  <a:solidFill>
                    <a:srgbClr val="FF0000"/>
                  </a:solidFill>
                  <a:latin typeface="Comic Sans MS" panose="030F0702030302020204" pitchFamily="66" charset="0"/>
                  <a:cs typeface="B Nazanin" panose="00000400000000000000" pitchFamily="2" charset="-78"/>
                </a:rPr>
                <a:t>not</a:t>
              </a:r>
              <a:r>
                <a:rPr lang="en-US" sz="3600" dirty="0">
                  <a:latin typeface="Comic Sans MS" panose="030F0702030302020204" pitchFamily="66" charset="0"/>
                  <a:cs typeface="B Nazanin" panose="00000400000000000000" pitchFamily="2" charset="-78"/>
                </a:rPr>
                <a:t> = are</a:t>
              </a:r>
              <a:r>
                <a:rPr lang="en-US" sz="3600" dirty="0">
                  <a:solidFill>
                    <a:srgbClr val="FF0000"/>
                  </a:solidFill>
                  <a:latin typeface="Comic Sans MS" panose="030F0702030302020204" pitchFamily="66" charset="0"/>
                  <a:cs typeface="B Nazanin" panose="00000400000000000000" pitchFamily="2" charset="-78"/>
                </a:rPr>
                <a:t>n’t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latin typeface="Comic Sans MS" panose="030F0702030302020204" pitchFamily="66" charset="0"/>
                  <a:cs typeface="B Nazanin" panose="00000400000000000000" pitchFamily="2" charset="-78"/>
                </a:rPr>
                <a:t>‏am </a:t>
              </a:r>
              <a:r>
                <a:rPr lang="en-US" sz="3600" dirty="0">
                  <a:solidFill>
                    <a:srgbClr val="FF0000"/>
                  </a:solidFill>
                  <a:latin typeface="Comic Sans MS" panose="030F0702030302020204" pitchFamily="66" charset="0"/>
                  <a:cs typeface="B Nazanin" panose="00000400000000000000" pitchFamily="2" charset="-78"/>
                </a:rPr>
                <a:t>not</a:t>
              </a:r>
              <a:r>
                <a:rPr lang="en-US" sz="3600" dirty="0">
                  <a:latin typeface="Comic Sans MS" panose="030F0702030302020204" pitchFamily="66" charset="0"/>
                  <a:cs typeface="B Nazanin" panose="00000400000000000000" pitchFamily="2" charset="-78"/>
                </a:rPr>
                <a:t> = </a:t>
              </a:r>
              <a:r>
                <a:rPr lang="fa-IR" sz="3600" dirty="0">
                  <a:solidFill>
                    <a:srgbClr val="FF0000"/>
                  </a:solidFill>
                  <a:latin typeface="Comic Sans MS" panose="030F0702030302020204" pitchFamily="66" charset="0"/>
                  <a:cs typeface="B Nazanin" panose="00000400000000000000" pitchFamily="2" charset="-78"/>
                </a:rPr>
                <a:t>مخفف ندارد</a:t>
              </a:r>
              <a:endParaRPr lang="en-US" sz="36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13954" y="326572"/>
            <a:ext cx="10920549" cy="2320119"/>
            <a:chOff x="613954" y="300446"/>
            <a:chExt cx="10920549" cy="2320119"/>
          </a:xfrm>
        </p:grpSpPr>
        <p:grpSp>
          <p:nvGrpSpPr>
            <p:cNvPr id="7" name="Group 6"/>
            <p:cNvGrpSpPr/>
            <p:nvPr/>
          </p:nvGrpSpPr>
          <p:grpSpPr>
            <a:xfrm>
              <a:off x="613954" y="300446"/>
              <a:ext cx="10920549" cy="2320119"/>
              <a:chOff x="613954" y="300446"/>
              <a:chExt cx="10920549" cy="232011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13954" y="300446"/>
                <a:ext cx="10920549" cy="2312125"/>
              </a:xfrm>
              <a:prstGeom prst="roundRect">
                <a:avLst/>
              </a:prstGeom>
              <a:solidFill>
                <a:srgbClr val="8DCEEF"/>
              </a:solidFill>
              <a:ln>
                <a:solidFill>
                  <a:srgbClr val="8DCEEF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31518" y="312241"/>
                <a:ext cx="1072460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Comic Sans MS" panose="030F0702030302020204" pitchFamily="66" charset="0"/>
                  </a:rPr>
                  <a:t>I</a:t>
                </a:r>
                <a:r>
                  <a:rPr lang="en-US" sz="4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’m not</a:t>
                </a:r>
                <a:r>
                  <a:rPr lang="en-US" sz="4800" dirty="0">
                    <a:latin typeface="Comic Sans MS" panose="030F0702030302020204" pitchFamily="66" charset="0"/>
                  </a:rPr>
                  <a:t> talkative. = I </a:t>
                </a:r>
                <a:r>
                  <a:rPr lang="en-US" sz="48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amn’t</a:t>
                </a:r>
                <a:r>
                  <a:rPr lang="en-US" sz="4800" dirty="0">
                    <a:latin typeface="Comic Sans MS" panose="030F0702030302020204" pitchFamily="66" charset="0"/>
                  </a:rPr>
                  <a:t> talkative.</a:t>
                </a:r>
                <a:br>
                  <a:rPr lang="en-US" sz="4800" dirty="0">
                    <a:latin typeface="Comic Sans MS" panose="030F0702030302020204" pitchFamily="66" charset="0"/>
                  </a:rPr>
                </a:br>
                <a:r>
                  <a:rPr lang="en-US" sz="4800" dirty="0">
                    <a:latin typeface="Comic Sans MS" panose="030F0702030302020204" pitchFamily="66" charset="0"/>
                  </a:rPr>
                  <a:t>He</a:t>
                </a:r>
                <a:r>
                  <a:rPr lang="en-US" sz="4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’s not</a:t>
                </a:r>
                <a:r>
                  <a:rPr lang="en-US" sz="4800" dirty="0">
                    <a:latin typeface="Comic Sans MS" panose="030F0702030302020204" pitchFamily="66" charset="0"/>
                  </a:rPr>
                  <a:t> shy. = He </a:t>
                </a:r>
                <a:r>
                  <a:rPr lang="en-US" sz="4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isn’t</a:t>
                </a:r>
                <a:r>
                  <a:rPr lang="en-US" sz="4800" dirty="0">
                    <a:latin typeface="Comic Sans MS" panose="030F0702030302020204" pitchFamily="66" charset="0"/>
                  </a:rPr>
                  <a:t> shy.</a:t>
                </a:r>
                <a:br>
                  <a:rPr lang="en-US" sz="4800" dirty="0">
                    <a:latin typeface="Comic Sans MS" panose="030F0702030302020204" pitchFamily="66" charset="0"/>
                  </a:rPr>
                </a:br>
                <a:r>
                  <a:rPr lang="en-US" sz="4800" dirty="0">
                    <a:latin typeface="Comic Sans MS" panose="030F0702030302020204" pitchFamily="66" charset="0"/>
                  </a:rPr>
                  <a:t>They</a:t>
                </a:r>
                <a:r>
                  <a:rPr lang="en-US" sz="4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’re not</a:t>
                </a:r>
                <a:r>
                  <a:rPr lang="en-US" sz="4800" dirty="0">
                    <a:latin typeface="Comic Sans MS" panose="030F0702030302020204" pitchFamily="66" charset="0"/>
                  </a:rPr>
                  <a:t> rude. = They </a:t>
                </a:r>
                <a:r>
                  <a:rPr lang="en-US" sz="4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aren’t</a:t>
                </a:r>
                <a:r>
                  <a:rPr lang="en-US" sz="4800" dirty="0">
                    <a:latin typeface="Comic Sans MS" panose="030F0702030302020204" pitchFamily="66" charset="0"/>
                  </a:rPr>
                  <a:t> rude. 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543986" y="410717"/>
              <a:ext cx="4320000" cy="630000"/>
              <a:chOff x="6093821" y="3425052"/>
              <a:chExt cx="4320000" cy="6300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6093821" y="3425052"/>
                <a:ext cx="4320000" cy="630000"/>
              </a:xfrm>
              <a:prstGeom prst="line">
                <a:avLst/>
              </a:prstGeom>
              <a:ln w="1016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6093821" y="3425052"/>
                <a:ext cx="4320000" cy="630000"/>
              </a:xfrm>
              <a:prstGeom prst="line">
                <a:avLst/>
              </a:prstGeom>
              <a:ln w="1016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755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343811"/>
              </p:ext>
            </p:extLst>
          </p:nvPr>
        </p:nvGraphicFramePr>
        <p:xfrm>
          <a:off x="0" y="-4"/>
          <a:ext cx="121920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9070075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4453410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8054589"/>
                    </a:ext>
                  </a:extLst>
                </a:gridCol>
              </a:tblGrid>
              <a:tr h="6807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Affirmative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Short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from</a:t>
                      </a:r>
                      <a:endParaRPr lang="en-US" sz="3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Question</a:t>
                      </a:r>
                      <a:endParaRPr lang="en-US" sz="3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792824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‏I 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I’m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Am 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450688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You 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You’re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Are 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74289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He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He’s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en-US" sz="3600" baseline="0" dirty="0">
                          <a:latin typeface="Comic Sans MS" panose="030F0702030302020204" pitchFamily="66" charset="0"/>
                        </a:rPr>
                        <a:t> he</a:t>
                      </a:r>
                      <a:endParaRPr lang="en-US" sz="36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634186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She</a:t>
                      </a:r>
                      <a:r>
                        <a:rPr lang="en-US" sz="3600" baseline="0" dirty="0">
                          <a:latin typeface="Comic Sans MS" panose="030F0702030302020204" pitchFamily="66" charset="0"/>
                        </a:rPr>
                        <a:t> is</a:t>
                      </a:r>
                      <a:endParaRPr lang="en-US" sz="36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She’s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Comic Sans MS" panose="030F0702030302020204" pitchFamily="66" charset="0"/>
                        </a:rPr>
                        <a:t>Is she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07401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It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It’s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Is 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306424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>
                          <a:latin typeface="Comic Sans MS" panose="030F0702030302020204" pitchFamily="66" charset="0"/>
                        </a:rPr>
                        <a:t>We are</a:t>
                      </a:r>
                      <a:endParaRPr lang="en-US" sz="36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We’re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Are</a:t>
                      </a:r>
                      <a:r>
                        <a:rPr lang="en-US" sz="3600" baseline="0" dirty="0">
                          <a:latin typeface="Comic Sans MS" panose="030F0702030302020204" pitchFamily="66" charset="0"/>
                        </a:rPr>
                        <a:t> we</a:t>
                      </a:r>
                      <a:endParaRPr lang="en-US" sz="36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652894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You 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You’re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Are 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70812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They 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They’re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Are 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395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8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2514" y="352695"/>
            <a:ext cx="3762103" cy="5551714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Clr>
                <a:srgbClr val="00B0F0"/>
              </a:buClr>
              <a:buNone/>
            </a:pPr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I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am</a:t>
            </a:r>
            <a:r>
              <a:rPr lang="en-US" sz="3200" dirty="0">
                <a:latin typeface="Comic Sans MS" panose="030F0702030302020204" pitchFamily="66" charset="0"/>
              </a:rPr>
              <a:t> a boy.</a:t>
            </a:r>
          </a:p>
          <a:p>
            <a:pPr marL="0" indent="0">
              <a:lnSpc>
                <a:spcPct val="200000"/>
              </a:lnSpc>
              <a:buClr>
                <a:srgbClr val="00B0F0"/>
              </a:buClr>
              <a:buNone/>
            </a:pPr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You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en-US" sz="3200" dirty="0">
                <a:latin typeface="Comic Sans MS" panose="030F0702030302020204" pitchFamily="66" charset="0"/>
              </a:rPr>
              <a:t> a dentist.</a:t>
            </a:r>
          </a:p>
          <a:p>
            <a:pPr marL="0" indent="0">
              <a:lnSpc>
                <a:spcPct val="200000"/>
              </a:lnSpc>
              <a:buClr>
                <a:srgbClr val="00B0F0"/>
              </a:buClr>
              <a:buNone/>
            </a:pPr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He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n-US" sz="3200" dirty="0">
                <a:latin typeface="Comic Sans MS" panose="030F0702030302020204" pitchFamily="66" charset="0"/>
              </a:rPr>
              <a:t> an engineer.</a:t>
            </a:r>
          </a:p>
          <a:p>
            <a:pPr marL="0" indent="0">
              <a:lnSpc>
                <a:spcPct val="200000"/>
              </a:lnSpc>
              <a:buClr>
                <a:srgbClr val="00B0F0"/>
              </a:buClr>
              <a:buNone/>
            </a:pPr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She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n-US" sz="3200" dirty="0">
                <a:latin typeface="Comic Sans MS" panose="030F0702030302020204" pitchFamily="66" charset="0"/>
              </a:rPr>
              <a:t> a teacher.</a:t>
            </a:r>
          </a:p>
          <a:p>
            <a:pPr marL="0" indent="0">
              <a:lnSpc>
                <a:spcPct val="200000"/>
              </a:lnSpc>
              <a:buClr>
                <a:srgbClr val="00B0F0"/>
              </a:buClr>
              <a:buNone/>
            </a:pPr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It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n-US" sz="3200" dirty="0">
                <a:latin typeface="Comic Sans MS" panose="030F0702030302020204" pitchFamily="66" charset="0"/>
              </a:rPr>
              <a:t> a rabbit.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"/>
          <a:stretch/>
        </p:blipFill>
        <p:spPr>
          <a:xfrm>
            <a:off x="4732956" y="0"/>
            <a:ext cx="1226451" cy="2299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13" y="496389"/>
            <a:ext cx="3027360" cy="2632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83" y="1100055"/>
            <a:ext cx="1563341" cy="3126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24" y="2999015"/>
            <a:ext cx="3294239" cy="2455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73" y="3904833"/>
            <a:ext cx="2656116" cy="21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493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22514" y="1306285"/>
            <a:ext cx="3788229" cy="3435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Clr>
                <a:srgbClr val="00B0F0"/>
              </a:buClr>
              <a:buNone/>
            </a:pPr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We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en-US" sz="3200" dirty="0">
                <a:latin typeface="Comic Sans MS" panose="030F0702030302020204" pitchFamily="66" charset="0"/>
              </a:rPr>
              <a:t> student</a:t>
            </a:r>
            <a:r>
              <a:rPr 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200000"/>
              </a:lnSpc>
              <a:buClr>
                <a:srgbClr val="00B0F0"/>
              </a:buClr>
              <a:buNone/>
            </a:pPr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You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en-US" sz="3200" dirty="0">
                <a:latin typeface="Comic Sans MS" panose="030F0702030302020204" pitchFamily="66" charset="0"/>
              </a:rPr>
              <a:t> pilot</a:t>
            </a:r>
            <a:r>
              <a:rPr 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200000"/>
              </a:lnSpc>
              <a:buClr>
                <a:srgbClr val="00B0F0"/>
              </a:buClr>
              <a:buNone/>
            </a:pPr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They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en-US" sz="3200" dirty="0">
                <a:latin typeface="Comic Sans MS" panose="030F0702030302020204" pitchFamily="66" charset="0"/>
              </a:rPr>
              <a:t> soldier</a:t>
            </a:r>
            <a:r>
              <a:rPr 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3"/>
          <a:stretch/>
        </p:blipFill>
        <p:spPr>
          <a:xfrm>
            <a:off x="3853065" y="4988"/>
            <a:ext cx="4703833" cy="2524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21" y="1547928"/>
            <a:ext cx="3651579" cy="2997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61" y="3390070"/>
            <a:ext cx="5204246" cy="273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134744"/>
              </p:ext>
            </p:extLst>
          </p:nvPr>
        </p:nvGraphicFramePr>
        <p:xfrm>
          <a:off x="0" y="0"/>
          <a:ext cx="12192000" cy="607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50800764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997603718"/>
                    </a:ext>
                  </a:extLst>
                </a:gridCol>
              </a:tblGrid>
              <a:tr h="1012372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omic Sans MS" panose="030F0702030302020204" pitchFamily="66" charset="0"/>
                        </a:rPr>
                        <a:t>singular</a:t>
                      </a:r>
                      <a:endParaRPr lang="en-US" sz="48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Comic Sans MS" panose="030F0702030302020204" pitchFamily="66" charset="0"/>
                        </a:rPr>
                        <a:t>plural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35820"/>
                  </a:ext>
                </a:extLst>
              </a:tr>
              <a:tr h="1012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US" sz="48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am</a:t>
                      </a:r>
                      <a:r>
                        <a:rPr lang="en-US" sz="4800" dirty="0">
                          <a:latin typeface="Comic Sans MS" panose="030F0702030302020204" pitchFamily="66" charset="0"/>
                        </a:rPr>
                        <a:t> a boy.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We</a:t>
                      </a:r>
                      <a:r>
                        <a:rPr lang="en-US" sz="48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are</a:t>
                      </a:r>
                      <a:r>
                        <a:rPr lang="en-US" sz="4800" dirty="0">
                          <a:latin typeface="Comic Sans MS" panose="030F0702030302020204" pitchFamily="66" charset="0"/>
                        </a:rPr>
                        <a:t> student</a:t>
                      </a:r>
                      <a:r>
                        <a:rPr lang="en-US" sz="480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en-US" sz="4800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794484"/>
                  </a:ext>
                </a:extLst>
              </a:tr>
              <a:tr h="1012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en-US" sz="48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are</a:t>
                      </a:r>
                      <a:r>
                        <a:rPr lang="en-US" sz="4800" dirty="0">
                          <a:latin typeface="Comic Sans MS" panose="030F0702030302020204" pitchFamily="66" charset="0"/>
                        </a:rPr>
                        <a:t> a dentist.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en-US" sz="48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are</a:t>
                      </a:r>
                      <a:r>
                        <a:rPr lang="en-US" sz="4800" dirty="0">
                          <a:latin typeface="Comic Sans MS" panose="030F0702030302020204" pitchFamily="66" charset="0"/>
                        </a:rPr>
                        <a:t> pilot</a:t>
                      </a:r>
                      <a:r>
                        <a:rPr lang="en-US" sz="480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en-US" sz="4800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290821"/>
                  </a:ext>
                </a:extLst>
              </a:tr>
              <a:tr h="1012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He</a:t>
                      </a:r>
                      <a:r>
                        <a:rPr lang="en-US" sz="48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en-US" sz="4800" dirty="0">
                          <a:latin typeface="Comic Sans MS" panose="030F0702030302020204" pitchFamily="66" charset="0"/>
                        </a:rPr>
                        <a:t> an engineer.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They</a:t>
                      </a:r>
                      <a:r>
                        <a:rPr lang="en-US" sz="48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48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are</a:t>
                      </a:r>
                      <a:r>
                        <a:rPr lang="en-US" sz="4800" dirty="0">
                          <a:latin typeface="Comic Sans MS" panose="030F0702030302020204" pitchFamily="66" charset="0"/>
                        </a:rPr>
                        <a:t> soldier</a:t>
                      </a:r>
                      <a:r>
                        <a:rPr lang="en-US" sz="480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en-US" sz="4800" dirty="0">
                          <a:latin typeface="Comic Sans MS" panose="030F0702030302020204" pitchFamily="66" charset="0"/>
                        </a:rPr>
                        <a:t>.</a:t>
                      </a:r>
                      <a:endParaRPr lang="en-US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030319"/>
                  </a:ext>
                </a:extLst>
              </a:tr>
              <a:tr h="1012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She</a:t>
                      </a:r>
                      <a:r>
                        <a:rPr lang="en-US" sz="48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en-US" sz="4800" dirty="0">
                          <a:latin typeface="Comic Sans MS" panose="030F0702030302020204" pitchFamily="66" charset="0"/>
                        </a:rPr>
                        <a:t> a teacher.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137841"/>
                  </a:ext>
                </a:extLst>
              </a:tr>
              <a:tr h="1012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It</a:t>
                      </a:r>
                      <a:r>
                        <a:rPr lang="en-US" sz="48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en-US" sz="4800" dirty="0">
                          <a:latin typeface="Comic Sans MS" panose="030F0702030302020204" pitchFamily="66" charset="0"/>
                        </a:rPr>
                        <a:t> a rabbit.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002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38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830" y="289943"/>
            <a:ext cx="4734000" cy="5623200"/>
          </a:xfrm>
          <a:prstGeom prst="rect">
            <a:avLst/>
          </a:prstGeom>
          <a:solidFill>
            <a:srgbClr val="FDFFB9"/>
          </a:solidFill>
          <a:ln>
            <a:solidFill>
              <a:srgbClr val="FDFFB9"/>
            </a:solidFill>
          </a:ln>
          <a:effectLst>
            <a:glow rad="317500">
              <a:srgbClr val="FDFFB9">
                <a:alpha val="70000"/>
              </a:srgbClr>
            </a:glow>
            <a:innerShdw blurRad="1270000" dist="2540000" dir="21540000">
              <a:srgbClr val="FDFFB9">
                <a:alpha val="0"/>
              </a:srgbClr>
            </a:innerShdw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529614"/>
              </p:ext>
            </p:extLst>
          </p:nvPr>
        </p:nvGraphicFramePr>
        <p:xfrm>
          <a:off x="241830" y="288592"/>
          <a:ext cx="4734558" cy="5624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186">
                  <a:extLst>
                    <a:ext uri="{9D8B030D-6E8A-4147-A177-3AD203B41FA5}">
                      <a16:colId xmlns:a16="http://schemas.microsoft.com/office/drawing/2014/main" val="4004361879"/>
                    </a:ext>
                  </a:extLst>
                </a:gridCol>
                <a:gridCol w="1578186">
                  <a:extLst>
                    <a:ext uri="{9D8B030D-6E8A-4147-A177-3AD203B41FA5}">
                      <a16:colId xmlns:a16="http://schemas.microsoft.com/office/drawing/2014/main" val="1532706678"/>
                    </a:ext>
                  </a:extLst>
                </a:gridCol>
                <a:gridCol w="1578186">
                  <a:extLst>
                    <a:ext uri="{9D8B030D-6E8A-4147-A177-3AD203B41FA5}">
                      <a16:colId xmlns:a16="http://schemas.microsoft.com/office/drawing/2014/main" val="1454580029"/>
                    </a:ext>
                  </a:extLst>
                </a:gridCol>
              </a:tblGrid>
              <a:tr h="1117820"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cs typeface="B Nazanin" panose="00000400000000000000" pitchFamily="2" charset="-78"/>
                        </a:rPr>
                        <a:t>Affirmative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cs typeface="B Nazanin" panose="00000400000000000000" pitchFamily="2" charset="-78"/>
                        </a:rPr>
                        <a:t>(جملات</a:t>
                      </a:r>
                      <a:r>
                        <a:rPr lang="fa-IR" sz="2400" baseline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cs typeface="B Nazanin" panose="00000400000000000000" pitchFamily="2" charset="-78"/>
                        </a:rPr>
                        <a:t> مثبت)</a:t>
                      </a:r>
                      <a:endParaRPr lang="en-US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857540"/>
                  </a:ext>
                </a:extLst>
              </a:tr>
              <a:tr h="7176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F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FB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latin typeface="Comic Sans MS" panose="030F0702030302020204" pitchFamily="66" charset="0"/>
                        </a:rPr>
                        <a:t>happy.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F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575464"/>
                  </a:ext>
                </a:extLst>
              </a:tr>
              <a:tr h="13454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latin typeface="Comic Sans MS" panose="030F0702030302020204" pitchFamily="66" charset="0"/>
                        </a:rPr>
                        <a:t>He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latin typeface="Comic Sans MS" panose="030F0702030302020204" pitchFamily="66" charset="0"/>
                        </a:rPr>
                        <a:t>She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latin typeface="Comic Sans MS" panose="030F0702030302020204" pitchFamily="66" charset="0"/>
                        </a:rPr>
                        <a:t>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F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F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39964"/>
                  </a:ext>
                </a:extLst>
              </a:tr>
              <a:tr h="1837532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3600" dirty="0">
                          <a:latin typeface="Comic Sans MS" panose="030F0702030302020204" pitchFamily="66" charset="0"/>
                        </a:rPr>
                        <a:t>We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3600" dirty="0">
                          <a:latin typeface="Comic Sans MS" panose="030F0702030302020204" pitchFamily="66" charset="0"/>
                        </a:rPr>
                        <a:t>You</a:t>
                      </a:r>
                      <a:br>
                        <a:rPr lang="en-US" sz="3600" dirty="0">
                          <a:latin typeface="Comic Sans MS" panose="030F0702030302020204" pitchFamily="66" charset="0"/>
                        </a:rPr>
                      </a:br>
                      <a:r>
                        <a:rPr lang="en-US" sz="3600" dirty="0">
                          <a:latin typeface="Comic Sans MS" panose="030F0702030302020204" pitchFamily="66" charset="0"/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F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F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89570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812971" y="574767"/>
            <a:ext cx="6113417" cy="2124890"/>
            <a:chOff x="5865223" y="470263"/>
            <a:chExt cx="6113417" cy="1750423"/>
          </a:xfrm>
        </p:grpSpPr>
        <p:sp>
          <p:nvSpPr>
            <p:cNvPr id="3" name="Rounded Rectangle 2"/>
            <p:cNvSpPr/>
            <p:nvPr/>
          </p:nvSpPr>
          <p:spPr>
            <a:xfrm>
              <a:off x="5865223" y="470263"/>
              <a:ext cx="6113417" cy="1750423"/>
            </a:xfrm>
            <a:prstGeom prst="roundRect">
              <a:avLst/>
            </a:prstGeom>
            <a:solidFill>
              <a:srgbClr val="D0EAB4"/>
            </a:solidFill>
            <a:ln>
              <a:solidFill>
                <a:srgbClr val="D0EAB4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65669" y="613954"/>
              <a:ext cx="5812971" cy="1410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000" dirty="0">
                  <a:latin typeface="Comic Sans MS" panose="030F0702030302020204" pitchFamily="66" charset="0"/>
                </a:rPr>
                <a:t>Ali </a:t>
              </a:r>
              <a:r>
                <a:rPr lang="en-US" sz="3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is</a:t>
              </a:r>
              <a:r>
                <a:rPr lang="en-US" sz="3000" dirty="0">
                  <a:latin typeface="Comic Sans MS" panose="030F0702030302020204" pitchFamily="66" charset="0"/>
                </a:rPr>
                <a:t> clever.</a:t>
              </a:r>
            </a:p>
            <a:p>
              <a:pPr>
                <a:lnSpc>
                  <a:spcPct val="120000"/>
                </a:lnSpc>
              </a:pPr>
              <a:r>
                <a:rPr lang="en-US" sz="3000" dirty="0">
                  <a:latin typeface="Comic Sans MS" panose="030F0702030302020204" pitchFamily="66" charset="0"/>
                </a:rPr>
                <a:t>It </a:t>
              </a:r>
              <a:r>
                <a:rPr lang="en-US" sz="3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is</a:t>
              </a:r>
              <a:r>
                <a:rPr lang="en-US" sz="3000" dirty="0">
                  <a:latin typeface="Comic Sans MS" panose="030F0702030302020204" pitchFamily="66" charset="0"/>
                </a:rPr>
                <a:t> red.</a:t>
              </a:r>
            </a:p>
            <a:p>
              <a:pPr>
                <a:lnSpc>
                  <a:spcPct val="120000"/>
                </a:lnSpc>
              </a:pPr>
              <a:r>
                <a:rPr lang="en-US" sz="3000" dirty="0">
                  <a:latin typeface="Comic Sans MS" panose="030F0702030302020204" pitchFamily="66" charset="0"/>
                </a:rPr>
                <a:t>Zahra and Nadia </a:t>
              </a:r>
              <a:r>
                <a:rPr lang="en-US" sz="3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are</a:t>
              </a:r>
              <a:r>
                <a:rPr lang="en-US" sz="3000" dirty="0">
                  <a:latin typeface="Comic Sans MS" panose="030F0702030302020204" pitchFamily="66" charset="0"/>
                </a:rPr>
                <a:t> generous.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75830" y="3435531"/>
            <a:ext cx="72161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800" dirty="0">
                <a:solidFill>
                  <a:schemeClr val="accent1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am</a:t>
            </a:r>
            <a:r>
              <a:rPr lang="fa-IR" sz="3800" dirty="0">
                <a:latin typeface="Comic Sans MS" panose="030F0702030302020204" pitchFamily="66" charset="0"/>
                <a:cs typeface="B Nazanin" panose="00000400000000000000" pitchFamily="2" charset="-78"/>
              </a:rPr>
              <a:t> ، </a:t>
            </a:r>
            <a:r>
              <a:rPr lang="en-US" sz="3800" dirty="0">
                <a:latin typeface="Comic Sans MS" panose="030F0702030302020204" pitchFamily="66" charset="0"/>
                <a:cs typeface="B Nazanin" panose="00000400000000000000" pitchFamily="2" charset="-78"/>
              </a:rPr>
              <a:t> </a:t>
            </a:r>
            <a:r>
              <a:rPr lang="en-US" sz="3800" dirty="0">
                <a:solidFill>
                  <a:schemeClr val="accent1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is</a:t>
            </a:r>
            <a:r>
              <a:rPr lang="fa-IR" sz="3800" dirty="0">
                <a:latin typeface="Comic Sans MS" panose="030F0702030302020204" pitchFamily="66" charset="0"/>
                <a:cs typeface="B Nazanin" panose="00000400000000000000" pitchFamily="2" charset="-78"/>
              </a:rPr>
              <a:t>، </a:t>
            </a:r>
            <a:r>
              <a:rPr lang="en-US" sz="3800" dirty="0">
                <a:solidFill>
                  <a:schemeClr val="accent1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are</a:t>
            </a:r>
            <a:r>
              <a:rPr lang="fa-IR" sz="3800" dirty="0">
                <a:latin typeface="Comic Sans MS" panose="030F0702030302020204" pitchFamily="66" charset="0"/>
                <a:cs typeface="B Nazanin" panose="00000400000000000000" pitchFamily="2" charset="-78"/>
              </a:rPr>
              <a:t> به معنای «</a:t>
            </a:r>
            <a:r>
              <a:rPr lang="fa-IR" sz="38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هستن</a:t>
            </a:r>
            <a:r>
              <a:rPr lang="fa-IR" sz="3800" dirty="0">
                <a:latin typeface="Comic Sans MS" panose="030F0702030302020204" pitchFamily="66" charset="0"/>
                <a:cs typeface="B Nazanin" panose="00000400000000000000" pitchFamily="2" charset="-78"/>
              </a:rPr>
              <a:t>» می باشد.</a:t>
            </a:r>
            <a:endParaRPr lang="en-US" sz="3800" dirty="0">
              <a:latin typeface="Comic Sans MS" panose="030F0702030302020204" pitchFamily="66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46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8961" y="289434"/>
            <a:ext cx="4734000" cy="562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317500">
              <a:schemeClr val="accent1">
                <a:lumMod val="20000"/>
                <a:lumOff val="80000"/>
                <a:alpha val="70000"/>
              </a:schemeClr>
            </a:glow>
            <a:innerShdw blurRad="1270000" dist="2540000" dir="21540000">
              <a:srgbClr val="FDFFB9">
                <a:alpha val="0"/>
              </a:srgbClr>
            </a:innerShdw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9063"/>
              </p:ext>
            </p:extLst>
          </p:nvPr>
        </p:nvGraphicFramePr>
        <p:xfrm>
          <a:off x="568403" y="288592"/>
          <a:ext cx="4734558" cy="562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957">
                  <a:extLst>
                    <a:ext uri="{9D8B030D-6E8A-4147-A177-3AD203B41FA5}">
                      <a16:colId xmlns:a16="http://schemas.microsoft.com/office/drawing/2014/main" val="4004361879"/>
                    </a:ext>
                  </a:extLst>
                </a:gridCol>
                <a:gridCol w="1449977">
                  <a:extLst>
                    <a:ext uri="{9D8B030D-6E8A-4147-A177-3AD203B41FA5}">
                      <a16:colId xmlns:a16="http://schemas.microsoft.com/office/drawing/2014/main" val="1532706678"/>
                    </a:ext>
                  </a:extLst>
                </a:gridCol>
                <a:gridCol w="2115624">
                  <a:extLst>
                    <a:ext uri="{9D8B030D-6E8A-4147-A177-3AD203B41FA5}">
                      <a16:colId xmlns:a16="http://schemas.microsoft.com/office/drawing/2014/main" val="1454580029"/>
                    </a:ext>
                  </a:extLst>
                </a:gridCol>
              </a:tblGrid>
              <a:tr h="1349705"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cs typeface="B Nazanin" panose="00000400000000000000" pitchFamily="2" charset="-78"/>
                        </a:rPr>
                        <a:t>Question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cs typeface="B Nazanin" panose="00000400000000000000" pitchFamily="2" charset="-78"/>
                        </a:rPr>
                        <a:t>(جملات</a:t>
                      </a:r>
                      <a:r>
                        <a:rPr lang="fa-IR" sz="2400" baseline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cs typeface="B Nazanin" panose="00000400000000000000" pitchFamily="2" charset="-78"/>
                        </a:rPr>
                        <a:t> سوالی)</a:t>
                      </a:r>
                      <a:endParaRPr lang="en-US" sz="1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857540"/>
                  </a:ext>
                </a:extLst>
              </a:tr>
              <a:tr h="712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latin typeface="Comic Sans MS" panose="030F0702030302020204" pitchFamily="66" charset="0"/>
                        </a:rPr>
                        <a:t>careful?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575464"/>
                  </a:ext>
                </a:extLst>
              </a:tr>
              <a:tr h="1736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39964"/>
                  </a:ext>
                </a:extLst>
              </a:tr>
              <a:tr h="1824417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you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8957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2376917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با آوردن </a:t>
            </a:r>
            <a:r>
              <a:rPr lang="en-US" sz="4000" dirty="0">
                <a:solidFill>
                  <a:schemeClr val="accent1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am</a:t>
            </a:r>
            <a:r>
              <a:rPr lang="fa-IR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 ، </a:t>
            </a:r>
            <a:r>
              <a:rPr lang="en-US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 </a:t>
            </a:r>
            <a:r>
              <a:rPr lang="en-US" sz="4000" dirty="0">
                <a:solidFill>
                  <a:schemeClr val="accent1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is</a:t>
            </a:r>
            <a:r>
              <a:rPr lang="fa-IR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، </a:t>
            </a:r>
            <a:r>
              <a:rPr lang="en-US" sz="4000" dirty="0">
                <a:solidFill>
                  <a:schemeClr val="accent1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are</a:t>
            </a:r>
            <a:r>
              <a:rPr lang="fa-IR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 به اوّل جمله، آنها را سؤالی می‌کنیم.</a:t>
            </a:r>
            <a:endParaRPr lang="en-US" sz="4000" dirty="0">
              <a:latin typeface="Comic Sans MS" panose="030F0702030302020204" pitchFamily="66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524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4000" y="1956201"/>
            <a:ext cx="4532812" cy="3004456"/>
            <a:chOff x="5865223" y="470263"/>
            <a:chExt cx="6113417" cy="1750423"/>
          </a:xfrm>
        </p:grpSpPr>
        <p:sp>
          <p:nvSpPr>
            <p:cNvPr id="3" name="Rounded Rectangle 2"/>
            <p:cNvSpPr/>
            <p:nvPr/>
          </p:nvSpPr>
          <p:spPr>
            <a:xfrm>
              <a:off x="5865223" y="470263"/>
              <a:ext cx="6113417" cy="1750423"/>
            </a:xfrm>
            <a:prstGeom prst="roundRect">
              <a:avLst/>
            </a:prstGeom>
            <a:solidFill>
              <a:srgbClr val="D0EAB4"/>
            </a:solidFill>
            <a:ln>
              <a:solidFill>
                <a:srgbClr val="D0EAB4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165670" y="613954"/>
              <a:ext cx="5525588" cy="1490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500" dirty="0">
                  <a:latin typeface="Comic Sans MS" panose="030F0702030302020204" pitchFamily="66" charset="0"/>
                </a:rPr>
                <a:t>I </a:t>
              </a:r>
              <a:r>
                <a:rPr lang="en-US" sz="35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am not</a:t>
              </a:r>
              <a:r>
                <a:rPr lang="en-US" sz="3500" dirty="0">
                  <a:latin typeface="Comic Sans MS" panose="030F0702030302020204" pitchFamily="66" charset="0"/>
                </a:rPr>
                <a:t> talkative.</a:t>
              </a:r>
            </a:p>
            <a:p>
              <a:pPr>
                <a:lnSpc>
                  <a:spcPct val="150000"/>
                </a:lnSpc>
              </a:pPr>
              <a:r>
                <a:rPr lang="en-US" sz="3500" dirty="0">
                  <a:latin typeface="Comic Sans MS" panose="030F0702030302020204" pitchFamily="66" charset="0"/>
                </a:rPr>
                <a:t>He </a:t>
              </a:r>
              <a:r>
                <a:rPr lang="en-US" sz="35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is not</a:t>
              </a:r>
              <a:r>
                <a:rPr lang="en-US" sz="3500" dirty="0">
                  <a:latin typeface="Comic Sans MS" panose="030F0702030302020204" pitchFamily="66" charset="0"/>
                </a:rPr>
                <a:t> shy.</a:t>
              </a:r>
            </a:p>
            <a:p>
              <a:pPr>
                <a:lnSpc>
                  <a:spcPct val="150000"/>
                </a:lnSpc>
              </a:pPr>
              <a:r>
                <a:rPr lang="en-US" sz="3500" dirty="0">
                  <a:latin typeface="Comic Sans MS" panose="030F0702030302020204" pitchFamily="66" charset="0"/>
                </a:rPr>
                <a:t>‏They </a:t>
              </a:r>
              <a:r>
                <a:rPr lang="en-US" sz="35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are not</a:t>
              </a:r>
              <a:r>
                <a:rPr lang="en-US" sz="3500" dirty="0">
                  <a:latin typeface="Comic Sans MS" panose="030F0702030302020204" pitchFamily="66" charset="0"/>
                </a:rPr>
                <a:t> rude.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49387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Negative sentences</a:t>
            </a:r>
          </a:p>
          <a:p>
            <a:pPr algn="ctr" rtl="1"/>
            <a:r>
              <a:rPr lang="fa-IR" sz="2400" b="1" dirty="0">
                <a:latin typeface="Comic Sans MS" panose="030F0702030302020204" pitchFamily="66" charset="0"/>
                <a:cs typeface="B Nazanin" panose="00000400000000000000" pitchFamily="2" charset="-78"/>
              </a:rPr>
              <a:t>(جملات منفی)</a:t>
            </a:r>
            <a:endParaRPr lang="en-US" sz="2400" b="1" dirty="0">
              <a:latin typeface="Comic Sans MS" panose="030F0702030302020204" pitchFamily="66" charset="0"/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6498" y="2011684"/>
            <a:ext cx="7293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با اضافه کردن</a:t>
            </a:r>
            <a:r>
              <a:rPr lang="en-US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not</a:t>
            </a:r>
            <a:r>
              <a:rPr lang="en-US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 </a:t>
            </a:r>
            <a:r>
              <a:rPr lang="fa-IR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یا </a:t>
            </a:r>
            <a:r>
              <a:rPr lang="en-US" sz="4000" dirty="0" err="1">
                <a:solidFill>
                  <a:srgbClr val="7030A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n’t</a:t>
            </a:r>
            <a:r>
              <a:rPr lang="fa-IR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 بعد از </a:t>
            </a:r>
            <a:r>
              <a:rPr lang="en-US" sz="4000" dirty="0">
                <a:solidFill>
                  <a:schemeClr val="accent1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am</a:t>
            </a:r>
            <a:r>
              <a:rPr lang="fa-IR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 ، </a:t>
            </a:r>
            <a:r>
              <a:rPr lang="en-US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 </a:t>
            </a:r>
            <a:r>
              <a:rPr lang="en-US" sz="4000" dirty="0">
                <a:solidFill>
                  <a:schemeClr val="accent1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is</a:t>
            </a:r>
            <a:r>
              <a:rPr lang="fa-IR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، </a:t>
            </a:r>
            <a:r>
              <a:rPr lang="en-US" sz="4000" dirty="0">
                <a:solidFill>
                  <a:schemeClr val="accent1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are</a:t>
            </a:r>
            <a:r>
              <a:rPr lang="fa-IR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 آنها را منفی می‌کنیم.</a:t>
            </a:r>
            <a:endParaRPr lang="en-US" sz="4000" dirty="0">
              <a:latin typeface="Comic Sans MS" panose="030F0702030302020204" pitchFamily="66" charset="0"/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3407" y="4575937"/>
            <a:ext cx="6230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نکته: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am not</a:t>
            </a:r>
            <a:r>
              <a:rPr lang="fa-IR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 </a:t>
            </a:r>
            <a:r>
              <a:rPr lang="fa-IR" sz="44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شکل مخفّف ندارد.</a:t>
            </a:r>
            <a:endParaRPr lang="en-US" sz="4400" dirty="0">
              <a:solidFill>
                <a:srgbClr val="FF0000"/>
              </a:solidFill>
              <a:latin typeface="Comic Sans MS" panose="030F0702030302020204" pitchFamily="66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83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515831"/>
              </p:ext>
            </p:extLst>
          </p:nvPr>
        </p:nvGraphicFramePr>
        <p:xfrm>
          <a:off x="373017" y="706603"/>
          <a:ext cx="11474994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292">
                  <a:extLst>
                    <a:ext uri="{9D8B030D-6E8A-4147-A177-3AD203B41FA5}">
                      <a16:colId xmlns:a16="http://schemas.microsoft.com/office/drawing/2014/main" val="1703911931"/>
                    </a:ext>
                  </a:extLst>
                </a:gridCol>
                <a:gridCol w="1084217">
                  <a:extLst>
                    <a:ext uri="{9D8B030D-6E8A-4147-A177-3AD203B41FA5}">
                      <a16:colId xmlns:a16="http://schemas.microsoft.com/office/drawing/2014/main" val="1357555468"/>
                    </a:ext>
                  </a:extLst>
                </a:gridCol>
                <a:gridCol w="1763485">
                  <a:extLst>
                    <a:ext uri="{9D8B030D-6E8A-4147-A177-3AD203B41FA5}">
                      <a16:colId xmlns:a16="http://schemas.microsoft.com/office/drawing/2014/main" val="2452897609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1176421391"/>
                    </a:ext>
                  </a:extLst>
                </a:gridCol>
                <a:gridCol w="4297680">
                  <a:extLst>
                    <a:ext uri="{9D8B030D-6E8A-4147-A177-3AD203B41FA5}">
                      <a16:colId xmlns:a16="http://schemas.microsoft.com/office/drawing/2014/main" val="1866414247"/>
                    </a:ext>
                  </a:extLst>
                </a:gridCol>
              </a:tblGrid>
              <a:tr h="1054524">
                <a:tc rowSpan="3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eraser</a:t>
                      </a:r>
                    </a:p>
                    <a:p>
                      <a:pPr algn="ctr"/>
                      <a:r>
                        <a:rPr lang="fa-IR" sz="24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B Nazanin" panose="00000400000000000000" pitchFamily="2" charset="-78"/>
                        </a:rPr>
                        <a:t>اسم</a:t>
                      </a:r>
                      <a:r>
                        <a:rPr lang="fa-IR" sz="2400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B Nazanin" panose="00000400000000000000" pitchFamily="2" charset="-78"/>
                        </a:rPr>
                        <a:t> مفرد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the classroom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201786"/>
                  </a:ext>
                </a:extLst>
              </a:tr>
              <a:tr h="105452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  <a:p>
                      <a:pPr algn="ctr"/>
                      <a:r>
                        <a:rPr lang="en-US" sz="4000" b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computer</a:t>
                      </a:r>
                      <a:endParaRPr lang="fa-IR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a-IR" sz="24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B Nazanin" panose="00000400000000000000" pitchFamily="2" charset="-78"/>
                        </a:rPr>
                        <a:t>اسم مفرد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780565"/>
                  </a:ext>
                </a:extLst>
              </a:tr>
              <a:tr h="21090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two</a:t>
                      </a:r>
                    </a:p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three</a:t>
                      </a:r>
                    </a:p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many</a:t>
                      </a:r>
                    </a:p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student</a:t>
                      </a:r>
                      <a:r>
                        <a:rPr lang="en-US" sz="4000" b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box</a:t>
                      </a:r>
                      <a:r>
                        <a:rPr lang="en-US" sz="4000" b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endParaRPr lang="fa-IR" sz="4000" b="0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a-IR" sz="24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B Nazanin" panose="00000400000000000000" pitchFamily="2" charset="-78"/>
                        </a:rPr>
                        <a:t>اسم جمع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947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546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828801"/>
            <a:ext cx="11974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en-US" sz="4000" dirty="0">
                <a:solidFill>
                  <a:srgbClr val="00206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there is</a:t>
            </a:r>
            <a:r>
              <a:rPr lang="fa-IR" sz="4000" dirty="0">
                <a:solidFill>
                  <a:srgbClr val="00206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 </a:t>
            </a:r>
            <a:r>
              <a:rPr lang="fa-IR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به معنای </a:t>
            </a:r>
            <a:r>
              <a:rPr lang="fa-IR" sz="40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وجود دارد</a:t>
            </a:r>
            <a:r>
              <a:rPr lang="fa-IR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 یا </a:t>
            </a:r>
            <a:r>
              <a:rPr lang="fa-IR" sz="40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هست</a:t>
            </a:r>
            <a:r>
              <a:rPr lang="fa-IR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 می‌باشد و همراه </a:t>
            </a:r>
            <a:r>
              <a:rPr lang="fa-IR" sz="40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اسم مفرد </a:t>
            </a:r>
            <a:r>
              <a:rPr lang="fa-IR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می‌آید.</a:t>
            </a:r>
            <a:endParaRPr lang="en-US" sz="4000" dirty="0">
              <a:latin typeface="Comic Sans MS" panose="030F0702030302020204" pitchFamily="66" charset="0"/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endParaRPr lang="en-US" sz="4000" dirty="0">
              <a:latin typeface="Comic Sans MS" panose="030F0702030302020204" pitchFamily="66" charset="0"/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en-US" sz="4000" dirty="0">
                <a:solidFill>
                  <a:srgbClr val="00206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there are</a:t>
            </a:r>
            <a:r>
              <a:rPr lang="fa-IR" sz="4000" dirty="0">
                <a:solidFill>
                  <a:srgbClr val="00206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 </a:t>
            </a:r>
            <a:r>
              <a:rPr lang="fa-IR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به معنای </a:t>
            </a:r>
            <a:r>
              <a:rPr lang="fa-IR" sz="40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وجود دارند </a:t>
            </a:r>
            <a:r>
              <a:rPr lang="fa-IR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یا </a:t>
            </a:r>
            <a:r>
              <a:rPr lang="fa-IR" sz="40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هستند</a:t>
            </a:r>
            <a:r>
              <a:rPr lang="fa-IR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 می‌باشد</a:t>
            </a:r>
            <a:r>
              <a:rPr lang="en-US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 </a:t>
            </a:r>
            <a:r>
              <a:rPr lang="fa-IR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و</a:t>
            </a:r>
            <a:r>
              <a:rPr lang="en-US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 </a:t>
            </a:r>
            <a:r>
              <a:rPr lang="fa-IR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همراه </a:t>
            </a:r>
            <a:r>
              <a:rPr lang="fa-IR" sz="4000" dirty="0">
                <a:solidFill>
                  <a:srgbClr val="FF000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اسم جمع </a:t>
            </a:r>
            <a:r>
              <a:rPr lang="fa-IR" sz="4000" dirty="0">
                <a:latin typeface="Comic Sans MS" panose="030F0702030302020204" pitchFamily="66" charset="0"/>
                <a:cs typeface="B Nazanin" panose="00000400000000000000" pitchFamily="2" charset="-78"/>
              </a:rPr>
              <a:t>می‌آید.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62701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>
                <a:latin typeface="Comic Sans MS" panose="030F0702030302020204" pitchFamily="66" charset="0"/>
                <a:cs typeface="B Nazanin" panose="00000400000000000000" pitchFamily="2" charset="-78"/>
              </a:rPr>
              <a:t>تفاوت</a:t>
            </a:r>
            <a:r>
              <a:rPr lang="en-US" sz="4000" b="1" dirty="0">
                <a:latin typeface="Comic Sans MS" panose="030F0702030302020204" pitchFamily="66" charset="0"/>
                <a:cs typeface="B Nazanin" panose="00000400000000000000" pitchFamily="2" charset="-78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there is </a:t>
            </a:r>
            <a:r>
              <a:rPr lang="fa-IR" sz="4000" b="1" dirty="0">
                <a:latin typeface="Comic Sans MS" panose="030F0702030302020204" pitchFamily="66" charset="0"/>
                <a:cs typeface="B Nazanin" panose="00000400000000000000" pitchFamily="2" charset="-78"/>
              </a:rPr>
              <a:t>و </a:t>
            </a:r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there</a:t>
            </a:r>
            <a:r>
              <a:rPr lang="en-US" sz="4000" b="1" dirty="0">
                <a:latin typeface="Comic Sans MS" panose="030F0702030302020204" pitchFamily="66" charset="0"/>
                <a:cs typeface="B Nazanin" panose="00000400000000000000" pitchFamily="2" charset="-78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  <a:cs typeface="B Nazanin" panose="00000400000000000000" pitchFamily="2" charset="-78"/>
              </a:rPr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19737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640</TotalTime>
  <Words>589</Words>
  <Application>Microsoft Office PowerPoint</Application>
  <PresentationFormat>Widescreen</PresentationFormat>
  <Paragraphs>157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Comic Sans MS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CY</cp:lastModifiedBy>
  <cp:revision>49</cp:revision>
  <dcterms:created xsi:type="dcterms:W3CDTF">2021-11-11T17:56:24Z</dcterms:created>
  <dcterms:modified xsi:type="dcterms:W3CDTF">2022-10-18T18:23:04Z</dcterms:modified>
</cp:coreProperties>
</file>