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6" r:id="rId12"/>
    <p:sldId id="277" r:id="rId13"/>
    <p:sldId id="278" r:id="rId14"/>
    <p:sldId id="279" r:id="rId15"/>
    <p:sldId id="280" r:id="rId16"/>
    <p:sldId id="266" r:id="rId17"/>
    <p:sldId id="267" r:id="rId18"/>
    <p:sldId id="268" r:id="rId19"/>
    <p:sldId id="269" r:id="rId20"/>
    <p:sldId id="270" r:id="rId21"/>
    <p:sldId id="271" r:id="rId22"/>
    <p:sldId id="272" r:id="rId23"/>
    <p:sldId id="273" r:id="rId24"/>
    <p:sldId id="274" r:id="rId25"/>
    <p:sldId id="275"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3/31/2019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3/31/2019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3/31/2019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3/31/2019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3/31/2019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3/31/2019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3/31/2019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3/31/2019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3/31/2019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81000"/>
            <a:ext cx="5562600" cy="923330"/>
          </a:xfrm>
          <a:prstGeom prst="rect">
            <a:avLst/>
          </a:prstGeom>
          <a:noFill/>
        </p:spPr>
        <p:txBody>
          <a:bodyPr wrap="square" rtlCol="0">
            <a:spAutoFit/>
          </a:bodyPr>
          <a:lstStyle/>
          <a:p>
            <a:pPr algn="ctr"/>
            <a:r>
              <a:rPr lang="fa-IR" sz="5400" dirty="0" smtClean="0">
                <a:latin typeface="Arabic Typesetting" pitchFamily="66" charset="-78"/>
                <a:cs typeface="Arabic Typesetting" pitchFamily="66" charset="-78"/>
              </a:rPr>
              <a:t>به نام خدا</a:t>
            </a:r>
            <a:endParaRPr lang="en-US" sz="5400" dirty="0">
              <a:latin typeface="Arabic Typesetting" pitchFamily="66" charset="-78"/>
              <a:cs typeface="Arabic Typesetting" pitchFamily="66" charset="-78"/>
            </a:endParaRPr>
          </a:p>
        </p:txBody>
      </p:sp>
      <p:sp>
        <p:nvSpPr>
          <p:cNvPr id="3" name="TextBox 2"/>
          <p:cNvSpPr txBox="1"/>
          <p:nvPr/>
        </p:nvSpPr>
        <p:spPr>
          <a:xfrm>
            <a:off x="762000" y="1981200"/>
            <a:ext cx="8305800" cy="769441"/>
          </a:xfrm>
          <a:prstGeom prst="rect">
            <a:avLst/>
          </a:prstGeom>
          <a:noFill/>
        </p:spPr>
        <p:txBody>
          <a:bodyPr wrap="square" rtlCol="0">
            <a:spAutoFit/>
          </a:bodyPr>
          <a:lstStyle/>
          <a:p>
            <a:pPr algn="ctr"/>
            <a:r>
              <a:rPr lang="fa-IR" sz="4400" dirty="0" smtClean="0">
                <a:latin typeface="Arabic Typesetting" pitchFamily="66" charset="-78"/>
                <a:cs typeface="Arabic Typesetting" pitchFamily="66" charset="-78"/>
              </a:rPr>
              <a:t>محمد یاسین احمدی نژاد</a:t>
            </a:r>
            <a:endParaRPr lang="en-US" sz="4400" dirty="0">
              <a:latin typeface="Arabic Typesetting" pitchFamily="66" charset="-78"/>
              <a:cs typeface="Arabic Typesetting" pitchFamily="66" charset="-78"/>
            </a:endParaRPr>
          </a:p>
        </p:txBody>
      </p:sp>
      <p:sp>
        <p:nvSpPr>
          <p:cNvPr id="4" name="TextBox 3"/>
          <p:cNvSpPr txBox="1"/>
          <p:nvPr/>
        </p:nvSpPr>
        <p:spPr>
          <a:xfrm>
            <a:off x="3276600" y="2895600"/>
            <a:ext cx="3276600" cy="707886"/>
          </a:xfrm>
          <a:prstGeom prst="rect">
            <a:avLst/>
          </a:prstGeom>
          <a:noFill/>
        </p:spPr>
        <p:txBody>
          <a:bodyPr wrap="square" rtlCol="0">
            <a:spAutoFit/>
          </a:bodyPr>
          <a:lstStyle/>
          <a:p>
            <a:pPr algn="ctr"/>
            <a:r>
              <a:rPr lang="fa-IR" sz="4000" dirty="0" smtClean="0">
                <a:latin typeface="Arabic Typesetting" pitchFamily="66" charset="-78"/>
                <a:cs typeface="Arabic Typesetting" pitchFamily="66" charset="-78"/>
              </a:rPr>
              <a:t>درس تاریخ</a:t>
            </a:r>
            <a:endParaRPr lang="en-US" sz="4000" dirty="0">
              <a:latin typeface="Arabic Typesetting" pitchFamily="66" charset="-78"/>
              <a:cs typeface="Arabic Typesetting" pitchFamily="66" charset="-78"/>
            </a:endParaRPr>
          </a:p>
        </p:txBody>
      </p:sp>
      <p:sp>
        <p:nvSpPr>
          <p:cNvPr id="7" name="TextBox 6"/>
          <p:cNvSpPr txBox="1"/>
          <p:nvPr/>
        </p:nvSpPr>
        <p:spPr>
          <a:xfrm>
            <a:off x="0" y="2895600"/>
            <a:ext cx="9144000" cy="3770263"/>
          </a:xfrm>
          <a:prstGeom prst="rect">
            <a:avLst/>
          </a:prstGeom>
          <a:noFill/>
        </p:spPr>
        <p:txBody>
          <a:bodyPr wrap="square" rtlCol="0">
            <a:spAutoFit/>
          </a:bodyPr>
          <a:lstStyle/>
          <a:p>
            <a:pPr algn="ctr"/>
            <a:r>
              <a:rPr lang="fa-IR" sz="23900" dirty="0" smtClean="0">
                <a:solidFill>
                  <a:schemeClr val="accent1">
                    <a:lumMod val="60000"/>
                    <a:lumOff val="40000"/>
                  </a:schemeClr>
                </a:solidFill>
                <a:latin typeface="Arabic Typesetting" pitchFamily="66" charset="-78"/>
                <a:cs typeface="Arabic Typesetting" pitchFamily="66" charset="-78"/>
              </a:rPr>
              <a:t>استان کرمان</a:t>
            </a:r>
            <a:endParaRPr lang="en-US" sz="23900" dirty="0">
              <a:solidFill>
                <a:schemeClr val="accent1">
                  <a:lumMod val="60000"/>
                  <a:lumOff val="40000"/>
                </a:schemeClr>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814663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r"/>
            <a:r>
              <a:rPr lang="fa-IR" sz="5400" dirty="0" smtClean="0">
                <a:latin typeface="Arabic Typesetting" pitchFamily="66" charset="-78"/>
                <a:cs typeface="Arabic Typesetting" pitchFamily="66" charset="-78"/>
              </a:rPr>
              <a:t>کتابخانه ملی</a:t>
            </a:r>
            <a:endParaRPr lang="en-US" sz="5400" dirty="0">
              <a:latin typeface="Arabic Typesetting" pitchFamily="66" charset="-78"/>
              <a:cs typeface="Arabic Typesetting" pitchFamily="66" charset="-78"/>
            </a:endParaRPr>
          </a:p>
        </p:txBody>
      </p:sp>
      <p:sp>
        <p:nvSpPr>
          <p:cNvPr id="4" name="Rectangle 3"/>
          <p:cNvSpPr/>
          <p:nvPr/>
        </p:nvSpPr>
        <p:spPr>
          <a:xfrm>
            <a:off x="0" y="1066800"/>
            <a:ext cx="9144000" cy="3785652"/>
          </a:xfrm>
          <a:prstGeom prst="rect">
            <a:avLst/>
          </a:prstGeom>
        </p:spPr>
        <p:txBody>
          <a:bodyPr wrap="square">
            <a:spAutoFit/>
          </a:bodyPr>
          <a:lstStyle/>
          <a:p>
            <a:pPr algn="r"/>
            <a:r>
              <a:rPr lang="fa-IR" sz="4000" dirty="0">
                <a:latin typeface="Arabic Typesetting" pitchFamily="66" charset="-78"/>
                <a:cs typeface="Arabic Typesetting" pitchFamily="66" charset="-78"/>
              </a:rPr>
              <a:t>این کتابخانه که جز آثار ملی به ثبت رسیده می باشد و از بناهای تاریخی کرمان است، دارای معماری بسیار زیبایی است. این بنا یک طبقه است و مصالح استفاده شده در آن آجر می باشد. حیاط این کتابخانه زیبایی مختص خودش را دارد. در این جا می توان حوض و آبنما و درخت های سرو بسیاری را دید. قدمت این بنا به دوره پهلوی اول بر می گردد. این کتابخانه در خیابان خورشید واقع در خیابان شهید رجایی واقع شده است</a:t>
            </a:r>
            <a:endParaRPr lang="en-US" sz="4000" dirty="0">
              <a:latin typeface="Arabic Typesetting" pitchFamily="66" charset="-78"/>
              <a:cs typeface="Arabic Typesetting" pitchFamily="66" charset="-78"/>
            </a:endParaRPr>
          </a:p>
        </p:txBody>
      </p:sp>
      <p:pic>
        <p:nvPicPr>
          <p:cNvPr id="4098" name="Picture 2" descr="C:\Users\Azad\Desktop\تاریخ\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7676"/>
            <a:ext cx="5838825" cy="402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970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heel(1)">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4098"/>
                                        </p:tgtEl>
                                        <p:attrNameLst>
                                          <p:attrName>ppt_w</p:attrName>
                                        </p:attrNameLst>
                                      </p:cBhvr>
                                      <p:tavLst>
                                        <p:tav tm="0">
                                          <p:val>
                                            <p:strVal val="ppt_w"/>
                                          </p:val>
                                        </p:tav>
                                        <p:tav tm="100000">
                                          <p:val>
                                            <p:fltVal val="0"/>
                                          </p:val>
                                        </p:tav>
                                      </p:tavLst>
                                    </p:anim>
                                    <p:anim calcmode="lin" valueType="num">
                                      <p:cBhvr>
                                        <p:cTn id="22" dur="1000"/>
                                        <p:tgtEl>
                                          <p:spTgt spid="4098"/>
                                        </p:tgtEl>
                                        <p:attrNameLst>
                                          <p:attrName>ppt_h</p:attrName>
                                        </p:attrNameLst>
                                      </p:cBhvr>
                                      <p:tavLst>
                                        <p:tav tm="0">
                                          <p:val>
                                            <p:strVal val="ppt_h"/>
                                          </p:val>
                                        </p:tav>
                                        <p:tav tm="100000">
                                          <p:val>
                                            <p:fltVal val="0"/>
                                          </p:val>
                                        </p:tav>
                                      </p:tavLst>
                                    </p:anim>
                                    <p:anim calcmode="lin" valueType="num">
                                      <p:cBhvr>
                                        <p:cTn id="23" dur="1000"/>
                                        <p:tgtEl>
                                          <p:spTgt spid="4098"/>
                                        </p:tgtEl>
                                        <p:attrNameLst>
                                          <p:attrName>style.rotation</p:attrName>
                                        </p:attrNameLst>
                                      </p:cBhvr>
                                      <p:tavLst>
                                        <p:tav tm="0">
                                          <p:val>
                                            <p:fltVal val="0"/>
                                          </p:val>
                                        </p:tav>
                                        <p:tav tm="100000">
                                          <p:val>
                                            <p:fltVal val="90"/>
                                          </p:val>
                                        </p:tav>
                                      </p:tavLst>
                                    </p:anim>
                                    <p:animEffect transition="out" filter="fade">
                                      <p:cBhvr>
                                        <p:cTn id="24" dur="1000"/>
                                        <p:tgtEl>
                                          <p:spTgt spid="4098"/>
                                        </p:tgtEl>
                                      </p:cBhvr>
                                    </p:animEffect>
                                    <p:set>
                                      <p:cBhvr>
                                        <p:cTn id="25" dur="1" fill="hold">
                                          <p:stCondLst>
                                            <p:cond delay="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pPr algn="r"/>
            <a:r>
              <a:rPr lang="fa-IR" sz="5400" dirty="0" smtClean="0">
                <a:latin typeface="Arabic Typesetting" pitchFamily="66" charset="-78"/>
                <a:cs typeface="Arabic Typesetting" pitchFamily="66" charset="-78"/>
              </a:rPr>
              <a:t>گنبد مشتاقیه</a:t>
            </a:r>
            <a:endParaRPr lang="en-US" sz="5400" dirty="0">
              <a:latin typeface="Arabic Typesetting" pitchFamily="66" charset="-78"/>
              <a:cs typeface="Arabic Typesetting" pitchFamily="66" charset="-78"/>
            </a:endParaRPr>
          </a:p>
        </p:txBody>
      </p:sp>
      <p:sp>
        <p:nvSpPr>
          <p:cNvPr id="4" name="Rectangle 3"/>
          <p:cNvSpPr/>
          <p:nvPr/>
        </p:nvSpPr>
        <p:spPr>
          <a:xfrm>
            <a:off x="0" y="2286000"/>
            <a:ext cx="9144000" cy="3170099"/>
          </a:xfrm>
          <a:prstGeom prst="rect">
            <a:avLst/>
          </a:prstGeom>
        </p:spPr>
        <p:txBody>
          <a:bodyPr wrap="square">
            <a:spAutoFit/>
          </a:bodyPr>
          <a:lstStyle/>
          <a:p>
            <a:pPr algn="r"/>
            <a:r>
              <a:rPr lang="fa-IR" sz="4000" dirty="0">
                <a:latin typeface="Arabic Typesetting" pitchFamily="66" charset="-78"/>
                <a:cs typeface="Arabic Typesetting" pitchFamily="66" charset="-78"/>
              </a:rPr>
              <a:t>گنبد مشتاقیه شامل </a:t>
            </a:r>
            <a:r>
              <a:rPr lang="prs-AF" sz="4000" dirty="0" smtClean="0">
                <a:latin typeface="Arabic Typesetting" pitchFamily="66" charset="-78"/>
                <a:cs typeface="Arabic Typesetting" pitchFamily="66" charset="-78"/>
              </a:rPr>
              <a:t>۳</a:t>
            </a:r>
            <a:r>
              <a:rPr lang="fa-IR" sz="4000" dirty="0" smtClean="0">
                <a:latin typeface="Arabic Typesetting" pitchFamily="66" charset="-78"/>
                <a:cs typeface="Arabic Typesetting" pitchFamily="66" charset="-78"/>
              </a:rPr>
              <a:t> </a:t>
            </a:r>
            <a:r>
              <a:rPr lang="fa-IR" sz="4000" dirty="0">
                <a:latin typeface="Arabic Typesetting" pitchFamily="66" charset="-78"/>
                <a:cs typeface="Arabic Typesetting" pitchFamily="66" charset="-78"/>
              </a:rPr>
              <a:t>گنبد است که هر یک از آن ها متعلق به یک مقبره است، به همین دلیل نام دیگر این بنا سه گنبدان است. افرادی که در این جا دفن شده اند، میرزا حسین خان، جد سادات میرحسینی کرمانی و مشتاق علیشاه می باشد. قدمت این بنا به دوران قاجار بر می گردد. این بنا در نزدیکی قبرستان کهنه قرار گرفته است. این مکان از اماکن تفریحی در کرمان می باشد</a:t>
            </a:r>
            <a:endParaRPr lang="en-US" sz="4000" dirty="0">
              <a:latin typeface="Arabic Typesetting" pitchFamily="66" charset="-78"/>
              <a:cs typeface="Arabic Typesetting" pitchFamily="66" charset="-78"/>
            </a:endParaRPr>
          </a:p>
        </p:txBody>
      </p:sp>
      <p:pic>
        <p:nvPicPr>
          <p:cNvPr id="9218" name="Picture 2" descr="C:\Users\Azad\Desktop\تاریخ\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6" y="999826"/>
            <a:ext cx="9109674" cy="579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06709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1" nodeType="clickEffect">
                                  <p:stCondLst>
                                    <p:cond delay="0"/>
                                  </p:stCondLst>
                                  <p:childTnLst>
                                    <p:animEffect transition="out" filter="wipe(down)">
                                      <p:cBhvr>
                                        <p:cTn id="11" dur="180" accel="50000">
                                          <p:stCondLst>
                                            <p:cond delay="1820"/>
                                          </p:stCondLst>
                                        </p:cTn>
                                        <p:tgtEl>
                                          <p:spTgt spid="4"/>
                                        </p:tgtEl>
                                      </p:cBhvr>
                                    </p:animEffect>
                                    <p:anim calcmode="lin" valueType="num">
                                      <p:cBhvr>
                                        <p:cTn id="12"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9" dur="26">
                                          <p:stCondLst>
                                            <p:cond delay="620"/>
                                          </p:stCondLst>
                                        </p:cTn>
                                        <p:tgtEl>
                                          <p:spTgt spid="4"/>
                                        </p:tgtEl>
                                      </p:cBhvr>
                                      <p:to x="100000" y="60000"/>
                                    </p:animScale>
                                    <p:animScale>
                                      <p:cBhvr>
                                        <p:cTn id="20" dur="166" decel="50000">
                                          <p:stCondLst>
                                            <p:cond delay="64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set>
                                      <p:cBhvr>
                                        <p:cTn id="27" dur="1" fill="hold">
                                          <p:stCondLst>
                                            <p:cond delay="19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wheel(1)">
                                      <p:cBhvr>
                                        <p:cTn id="3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pPr algn="r"/>
            <a:r>
              <a:rPr lang="fa-IR" sz="6000" dirty="0">
                <a:latin typeface="Arabic Typesetting" pitchFamily="66" charset="-78"/>
                <a:cs typeface="Arabic Typesetting" pitchFamily="66" charset="-78"/>
              </a:rPr>
              <a:t>یخدان مویدی</a:t>
            </a:r>
            <a:endParaRPr lang="en-US" sz="6000" dirty="0">
              <a:latin typeface="Arabic Typesetting" pitchFamily="66" charset="-78"/>
              <a:cs typeface="Arabic Typesetting" pitchFamily="66" charset="-78"/>
            </a:endParaRPr>
          </a:p>
        </p:txBody>
      </p:sp>
      <p:sp>
        <p:nvSpPr>
          <p:cNvPr id="4" name="Rectangle 3"/>
          <p:cNvSpPr/>
          <p:nvPr/>
        </p:nvSpPr>
        <p:spPr>
          <a:xfrm>
            <a:off x="0" y="1720840"/>
            <a:ext cx="9144000" cy="4401205"/>
          </a:xfrm>
          <a:prstGeom prst="rect">
            <a:avLst/>
          </a:prstGeom>
        </p:spPr>
        <p:txBody>
          <a:bodyPr wrap="square">
            <a:spAutoFit/>
          </a:bodyPr>
          <a:lstStyle/>
          <a:p>
            <a:pPr algn="r"/>
            <a:r>
              <a:rPr lang="fa-IR" sz="4000" dirty="0">
                <a:latin typeface="Arabic Typesetting" pitchFamily="66" charset="-78"/>
                <a:cs typeface="Arabic Typesetting" pitchFamily="66" charset="-78"/>
              </a:rPr>
              <a:t>در گذشته برای تامین آب در شهر، سیستم به خصوصی وجود داشته است. تامین آب به وسیله قنات، کانال، آب انبارها و یخدان ها انجام می شده است. آب انبارها آب مورد نیاز خود را از قنات ها و یخدان ها از آب انبارها، تامین می کردند. در این میان یخدان های بزرگ، قنات های اختصاصی داشتند. در واقع یخدان هایی که از آن ها نام می بریم، یخچال های شهری بودند. این یخدان، یعنی یخدان مویدی در خیابان ابوحامدی قرار دارد و به ثبت ملی رسیده است. این یخدان همچنین بزرگ ترین یخچال خشتی در ایران است</a:t>
            </a:r>
            <a:endParaRPr lang="en-US" sz="4000" dirty="0">
              <a:latin typeface="Arabic Typesetting" pitchFamily="66" charset="-78"/>
              <a:cs typeface="Arabic Typesetting" pitchFamily="66" charset="-78"/>
            </a:endParaRPr>
          </a:p>
        </p:txBody>
      </p:sp>
      <p:pic>
        <p:nvPicPr>
          <p:cNvPr id="10242" name="Picture 2" descr="C:\Users\Azad\Desktop\تاریخ\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2974"/>
            <a:ext cx="8001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0975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1" nodeType="clickEffect">
                                  <p:stCondLst>
                                    <p:cond delay="0"/>
                                  </p:stCondLst>
                                  <p:childTnLst>
                                    <p:animEffect transition="out" filter="wipe(down)">
                                      <p:cBhvr>
                                        <p:cTn id="13" dur="180" accel="50000">
                                          <p:stCondLst>
                                            <p:cond delay="1820"/>
                                          </p:stCondLst>
                                        </p:cTn>
                                        <p:tgtEl>
                                          <p:spTgt spid="4"/>
                                        </p:tgtEl>
                                      </p:cBhvr>
                                    </p:animEffect>
                                    <p:anim calcmode="lin" valueType="num">
                                      <p:cBhvr>
                                        <p:cTn id="14"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1" dur="26">
                                          <p:stCondLst>
                                            <p:cond delay="620"/>
                                          </p:stCondLst>
                                        </p:cTn>
                                        <p:tgtEl>
                                          <p:spTgt spid="4"/>
                                        </p:tgtEl>
                                      </p:cBhvr>
                                      <p:to x="100000" y="60000"/>
                                    </p:animScale>
                                    <p:animScale>
                                      <p:cBhvr>
                                        <p:cTn id="22" dur="166" decel="50000">
                                          <p:stCondLst>
                                            <p:cond delay="64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set>
                                      <p:cBhvr>
                                        <p:cTn id="29" dur="1" fill="hold">
                                          <p:stCondLst>
                                            <p:cond delay="19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0242"/>
                                        </p:tgtEl>
                                        <p:attrNameLst>
                                          <p:attrName>style.visibility</p:attrName>
                                        </p:attrNameLst>
                                      </p:cBhvr>
                                      <p:to>
                                        <p:strVal val="visible"/>
                                      </p:to>
                                    </p:set>
                                    <p:animEffect transition="in" filter="fade">
                                      <p:cBhvr>
                                        <p:cTn id="34" dur="2000"/>
                                        <p:tgtEl>
                                          <p:spTgt spid="10242"/>
                                        </p:tgtEl>
                                      </p:cBhvr>
                                    </p:animEffect>
                                    <p:anim calcmode="lin" valueType="num">
                                      <p:cBhvr>
                                        <p:cTn id="35" dur="2000" fill="hold"/>
                                        <p:tgtEl>
                                          <p:spTgt spid="10242"/>
                                        </p:tgtEl>
                                        <p:attrNameLst>
                                          <p:attrName>ppt_w</p:attrName>
                                        </p:attrNameLst>
                                      </p:cBhvr>
                                      <p:tavLst>
                                        <p:tav tm="0" fmla="#ppt_w*sin(2.5*pi*$)">
                                          <p:val>
                                            <p:fltVal val="0"/>
                                          </p:val>
                                        </p:tav>
                                        <p:tav tm="100000">
                                          <p:val>
                                            <p:fltVal val="1"/>
                                          </p:val>
                                        </p:tav>
                                      </p:tavLst>
                                    </p:anim>
                                    <p:anim calcmode="lin" valueType="num">
                                      <p:cBhvr>
                                        <p:cTn id="36" dur="2000" fill="hold"/>
                                        <p:tgtEl>
                                          <p:spTgt spid="102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8" y="228600"/>
            <a:ext cx="8686800" cy="838200"/>
          </a:xfrm>
        </p:spPr>
        <p:txBody>
          <a:bodyPr>
            <a:normAutofit/>
          </a:bodyPr>
          <a:lstStyle/>
          <a:p>
            <a:pPr algn="r"/>
            <a:r>
              <a:rPr lang="fa-IR" sz="4800" dirty="0">
                <a:latin typeface="Arabic Typesetting" pitchFamily="66" charset="-78"/>
                <a:cs typeface="Arabic Typesetting" pitchFamily="66" charset="-78"/>
              </a:rPr>
              <a:t>گنبد جبلیه</a:t>
            </a:r>
            <a:endParaRPr lang="en-US" sz="4800" dirty="0">
              <a:latin typeface="Arabic Typesetting" pitchFamily="66" charset="-78"/>
              <a:cs typeface="Arabic Typesetting" pitchFamily="66" charset="-78"/>
            </a:endParaRPr>
          </a:p>
        </p:txBody>
      </p:sp>
      <p:sp>
        <p:nvSpPr>
          <p:cNvPr id="4" name="Rectangle 3"/>
          <p:cNvSpPr/>
          <p:nvPr/>
        </p:nvSpPr>
        <p:spPr>
          <a:xfrm>
            <a:off x="0" y="1859338"/>
            <a:ext cx="9144000" cy="4401205"/>
          </a:xfrm>
          <a:prstGeom prst="rect">
            <a:avLst/>
          </a:prstGeom>
        </p:spPr>
        <p:txBody>
          <a:bodyPr wrap="square">
            <a:spAutoFit/>
          </a:bodyPr>
          <a:lstStyle/>
          <a:p>
            <a:pPr algn="r"/>
            <a:r>
              <a:rPr lang="fa-IR" sz="4000" dirty="0">
                <a:latin typeface="Arabic Typesetting" pitchFamily="66" charset="-78"/>
                <a:cs typeface="Arabic Typesetting" pitchFamily="66" charset="-78"/>
              </a:rPr>
              <a:t>در نزدیکی پارک پردیسان و سمت شرقی کرمان، بنای تاریخی به نام گنبد جبلیه قرار دارد. این گنبد </a:t>
            </a:r>
            <a:r>
              <a:rPr lang="prs-AF" sz="4000" dirty="0" smtClean="0">
                <a:latin typeface="Arabic Typesetting" pitchFamily="66" charset="-78"/>
                <a:cs typeface="Arabic Typesetting" pitchFamily="66" charset="-78"/>
              </a:rPr>
              <a:t>۸</a:t>
            </a:r>
            <a:r>
              <a:rPr lang="fa-IR" sz="4000" dirty="0" smtClean="0">
                <a:latin typeface="Arabic Typesetting" pitchFamily="66" charset="-78"/>
                <a:cs typeface="Arabic Typesetting" pitchFamily="66" charset="-78"/>
              </a:rPr>
              <a:t> </a:t>
            </a:r>
            <a:r>
              <a:rPr lang="fa-IR" sz="4000" dirty="0">
                <a:latin typeface="Arabic Typesetting" pitchFamily="66" charset="-78"/>
                <a:cs typeface="Arabic Typesetting" pitchFamily="66" charset="-78"/>
              </a:rPr>
              <a:t>ضلعی، که متعلق به دوره ساسانیان است، از سنگ ساخته شده و تنها بنای تاریخی سنگی موجود در شهر کرمان به حساب می آید. گنبد جبلیه از جمله آثار ملی به ثبت رسیده می باشد و امروزه در داخل این بنا موزه سنگ برپا است. در نزدیکی این بنا، مقبره صاحب الامر و سید حسین کرمان وجود دارد که بعد از دیدن این گنبد می توانید به این مقبره ها و همچنین پارک پردیسان بروید</a:t>
            </a:r>
            <a:endParaRPr lang="en-US" sz="4000" dirty="0">
              <a:latin typeface="Arabic Typesetting" pitchFamily="66" charset="-78"/>
              <a:cs typeface="Arabic Typesetting" pitchFamily="66" charset="-78"/>
            </a:endParaRPr>
          </a:p>
        </p:txBody>
      </p:sp>
      <p:pic>
        <p:nvPicPr>
          <p:cNvPr id="11266" name="Picture 2" descr="C:\Users\Azad\Desktop\تاریخ\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83" y="1859338"/>
            <a:ext cx="9120817" cy="57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607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1000"/>
                                        <p:tgtEl>
                                          <p:spTgt spid="11266"/>
                                        </p:tgtEl>
                                      </p:cBhvr>
                                    </p:animEffect>
                                    <p:anim calcmode="lin" valueType="num">
                                      <p:cBhvr>
                                        <p:cTn id="18" dur="1000" fill="hold"/>
                                        <p:tgtEl>
                                          <p:spTgt spid="11266"/>
                                        </p:tgtEl>
                                        <p:attrNameLst>
                                          <p:attrName>ppt_x</p:attrName>
                                        </p:attrNameLst>
                                      </p:cBhvr>
                                      <p:tavLst>
                                        <p:tav tm="0">
                                          <p:val>
                                            <p:strVal val="#ppt_x"/>
                                          </p:val>
                                        </p:tav>
                                        <p:tav tm="100000">
                                          <p:val>
                                            <p:strVal val="#ppt_x"/>
                                          </p:val>
                                        </p:tav>
                                      </p:tavLst>
                                    </p:anim>
                                    <p:anim calcmode="lin" valueType="num">
                                      <p:cBhvr>
                                        <p:cTn id="1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pPr algn="r"/>
            <a:r>
              <a:rPr lang="fa-IR" sz="5400" dirty="0">
                <a:latin typeface="Arabic Typesetting" pitchFamily="66" charset="-78"/>
                <a:cs typeface="Arabic Typesetting" pitchFamily="66" charset="-78"/>
              </a:rPr>
              <a:t>قلعه دختر کرمان</a:t>
            </a:r>
            <a:endParaRPr lang="en-US" sz="5400" dirty="0">
              <a:latin typeface="Arabic Typesetting" pitchFamily="66" charset="-78"/>
              <a:cs typeface="Arabic Typesetting" pitchFamily="66" charset="-78"/>
            </a:endParaRPr>
          </a:p>
        </p:txBody>
      </p:sp>
      <p:sp>
        <p:nvSpPr>
          <p:cNvPr id="5" name="Rectangle 4"/>
          <p:cNvSpPr/>
          <p:nvPr/>
        </p:nvSpPr>
        <p:spPr>
          <a:xfrm>
            <a:off x="0" y="2413338"/>
            <a:ext cx="9144000" cy="2554545"/>
          </a:xfrm>
          <a:prstGeom prst="rect">
            <a:avLst/>
          </a:prstGeom>
        </p:spPr>
        <p:txBody>
          <a:bodyPr wrap="square">
            <a:spAutoFit/>
          </a:bodyPr>
          <a:lstStyle/>
          <a:p>
            <a:pPr algn="r"/>
            <a:r>
              <a:rPr lang="fa-IR" sz="4000" dirty="0">
                <a:latin typeface="Arabic Typesetting" pitchFamily="66" charset="-78"/>
                <a:cs typeface="Arabic Typesetting" pitchFamily="66" charset="-78"/>
              </a:rPr>
              <a:t>در تپه های شرقی کرمان بنایی به نام قلعه دختر وجود دارد که نام های دیگر این بنا آتشکده آناهیتا و قلعه کهنه می باشد. این بنا که متعلق به دوران قبل از اسلام است، مکانی برای پرستش آناهیتای باستانی بوده است. مصالح این بنای قدیمی و باارزش خشت و گل می باشد</a:t>
            </a:r>
            <a:endParaRPr lang="en-US" sz="4000" dirty="0">
              <a:latin typeface="Arabic Typesetting" pitchFamily="66" charset="-78"/>
              <a:cs typeface="Arabic Typesetting" pitchFamily="66" charset="-78"/>
            </a:endParaRPr>
          </a:p>
        </p:txBody>
      </p:sp>
      <p:pic>
        <p:nvPicPr>
          <p:cNvPr id="12290" name="Picture 2" descr="C:\Users\Azad\Desktop\تاریخ\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2" y="960876"/>
            <a:ext cx="8458200" cy="582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83598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1" nodeType="clickEffect">
                                  <p:stCondLst>
                                    <p:cond delay="0"/>
                                  </p:stCondLst>
                                  <p:childTnLst>
                                    <p:animEffect transition="out" filter="wipe(down)">
                                      <p:cBhvr>
                                        <p:cTn id="11" dur="180" accel="50000">
                                          <p:stCondLst>
                                            <p:cond delay="1820"/>
                                          </p:stCondLst>
                                        </p:cTn>
                                        <p:tgtEl>
                                          <p:spTgt spid="5"/>
                                        </p:tgtEl>
                                      </p:cBhvr>
                                    </p:animEffect>
                                    <p:anim calcmode="lin" valueType="num">
                                      <p:cBhvr>
                                        <p:cTn id="12"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9" dur="26">
                                          <p:stCondLst>
                                            <p:cond delay="620"/>
                                          </p:stCondLst>
                                        </p:cTn>
                                        <p:tgtEl>
                                          <p:spTgt spid="5"/>
                                        </p:tgtEl>
                                      </p:cBhvr>
                                      <p:to x="100000" y="60000"/>
                                    </p:animScale>
                                    <p:animScale>
                                      <p:cBhvr>
                                        <p:cTn id="20" dur="166" decel="50000">
                                          <p:stCondLst>
                                            <p:cond delay="64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set>
                                      <p:cBhvr>
                                        <p:cTn id="27" dur="1" fill="hold">
                                          <p:stCondLst>
                                            <p:cond delay="19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90"/>
                                        </p:tgtEl>
                                        <p:attrNameLst>
                                          <p:attrName>style.visibility</p:attrName>
                                        </p:attrNameLst>
                                      </p:cBhvr>
                                      <p:to>
                                        <p:strVal val="visible"/>
                                      </p:to>
                                    </p:set>
                                    <p:animEffect transition="in" filter="fade">
                                      <p:cBhvr>
                                        <p:cTn id="3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pPr algn="r"/>
            <a:r>
              <a:rPr lang="fa-IR" sz="5400" dirty="0">
                <a:latin typeface="Arabic Typesetting" pitchFamily="66" charset="-78"/>
                <a:cs typeface="Arabic Typesetting" pitchFamily="66" charset="-78"/>
              </a:rPr>
              <a:t>باغ فتح آباد</a:t>
            </a:r>
            <a:endParaRPr lang="en-US" sz="5400" dirty="0">
              <a:latin typeface="Arabic Typesetting" pitchFamily="66" charset="-78"/>
              <a:cs typeface="Arabic Typesetting" pitchFamily="66" charset="-78"/>
            </a:endParaRPr>
          </a:p>
        </p:txBody>
      </p:sp>
      <p:sp>
        <p:nvSpPr>
          <p:cNvPr id="4" name="Rectangle 3"/>
          <p:cNvSpPr/>
          <p:nvPr/>
        </p:nvSpPr>
        <p:spPr>
          <a:xfrm>
            <a:off x="0" y="1831514"/>
            <a:ext cx="9134272" cy="3785652"/>
          </a:xfrm>
          <a:prstGeom prst="rect">
            <a:avLst/>
          </a:prstGeom>
        </p:spPr>
        <p:txBody>
          <a:bodyPr wrap="square">
            <a:spAutoFit/>
          </a:bodyPr>
          <a:lstStyle/>
          <a:p>
            <a:pPr algn="r"/>
            <a:r>
              <a:rPr lang="fa-IR" sz="4000" dirty="0">
                <a:latin typeface="Arabic Typesetting" pitchFamily="66" charset="-78"/>
                <a:cs typeface="Arabic Typesetting" pitchFamily="66" charset="-78"/>
              </a:rPr>
              <a:t>در روستای اختیارآباد واقع </a:t>
            </a:r>
            <a:r>
              <a:rPr lang="fa-IR" sz="4000" dirty="0" smtClean="0">
                <a:latin typeface="Arabic Typesetting" pitchFamily="66" charset="-78"/>
                <a:cs typeface="Arabic Typesetting" pitchFamily="66" charset="-78"/>
              </a:rPr>
              <a:t>در</a:t>
            </a:r>
            <a:r>
              <a:rPr lang="prs-AF" sz="4000" dirty="0" smtClean="0">
                <a:latin typeface="Arabic Typesetting" pitchFamily="66" charset="-78"/>
                <a:cs typeface="Arabic Typesetting" pitchFamily="66" charset="-78"/>
              </a:rPr>
              <a:t> ۲۵ </a:t>
            </a:r>
            <a:r>
              <a:rPr lang="fa-IR" sz="4000" dirty="0" smtClean="0">
                <a:latin typeface="Arabic Typesetting" pitchFamily="66" charset="-78"/>
                <a:cs typeface="Arabic Typesetting" pitchFamily="66" charset="-78"/>
              </a:rPr>
              <a:t>کیلومتری </a:t>
            </a:r>
            <a:r>
              <a:rPr lang="fa-IR" sz="4000" dirty="0">
                <a:latin typeface="Arabic Typesetting" pitchFamily="66" charset="-78"/>
                <a:cs typeface="Arabic Typesetting" pitchFamily="66" charset="-78"/>
              </a:rPr>
              <a:t>کرمان، عمارتی به نام باغ فتح آباد قرار دارد. نام اصلی این باغ، عمارت بیگلر بیگی کرمان می باشد. این عمارت که متعلق به دوران قاجار است نیز جز آثار ملی به ثبت رسیده می باشد. این عمارت شامل عمارت های چهارفصل، عمارت مرکزی، برج و بارو و همچنین قناتی است که از وسط آن گذر می کند. این باغ بسیار زیبا به گفته برخی افراد الگوی ساخت باغ شاهزاده ماهان بوده است</a:t>
            </a:r>
            <a:endParaRPr lang="en-US" sz="4000" dirty="0">
              <a:latin typeface="Arabic Typesetting" pitchFamily="66" charset="-78"/>
              <a:cs typeface="Arabic Typesetting" pitchFamily="66" charset="-78"/>
            </a:endParaRPr>
          </a:p>
        </p:txBody>
      </p:sp>
      <p:pic>
        <p:nvPicPr>
          <p:cNvPr id="13314" name="Picture 2" descr="C:\Users\Azad\Desktop\تاریخ\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1" y="1831514"/>
            <a:ext cx="9144001"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20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fade">
                                      <p:cBhvr>
                                        <p:cTn id="19" dur="1000"/>
                                        <p:tgtEl>
                                          <p:spTgt spid="13314"/>
                                        </p:tgtEl>
                                      </p:cBhvr>
                                    </p:animEffect>
                                    <p:anim calcmode="lin" valueType="num">
                                      <p:cBhvr>
                                        <p:cTn id="20" dur="1000" fill="hold"/>
                                        <p:tgtEl>
                                          <p:spTgt spid="13314"/>
                                        </p:tgtEl>
                                        <p:attrNameLst>
                                          <p:attrName>ppt_x</p:attrName>
                                        </p:attrNameLst>
                                      </p:cBhvr>
                                      <p:tavLst>
                                        <p:tav tm="0">
                                          <p:val>
                                            <p:strVal val="#ppt_x"/>
                                          </p:val>
                                        </p:tav>
                                        <p:tav tm="100000">
                                          <p:val>
                                            <p:strVal val="#ppt_x"/>
                                          </p:val>
                                        </p:tav>
                                      </p:tavLst>
                                    </p:anim>
                                    <p:anim calcmode="lin" valueType="num">
                                      <p:cBhvr>
                                        <p:cTn id="21"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686800" cy="5638800"/>
          </a:xfrm>
        </p:spPr>
        <p:txBody>
          <a:bodyPr>
            <a:noAutofit/>
          </a:bodyPr>
          <a:lstStyle/>
          <a:p>
            <a:pPr algn="ctr"/>
            <a:r>
              <a:rPr lang="fa-IR" sz="34400" dirty="0" smtClean="0">
                <a:latin typeface="Aldhabi" pitchFamily="2" charset="-78"/>
                <a:cs typeface="Aldhabi" pitchFamily="2" charset="-78"/>
              </a:rPr>
              <a:t>موزه ها</a:t>
            </a:r>
            <a:endParaRPr lang="en-US" sz="34400" dirty="0">
              <a:latin typeface="Aldhabi" pitchFamily="2" charset="-78"/>
              <a:cs typeface="Aldhabi" pitchFamily="2" charset="-78"/>
            </a:endParaRPr>
          </a:p>
        </p:txBody>
      </p:sp>
    </p:spTree>
    <p:extLst>
      <p:ext uri="{BB962C8B-B14F-4D97-AF65-F5344CB8AC3E}">
        <p14:creationId xmlns:p14="http://schemas.microsoft.com/office/powerpoint/2010/main" val="392915662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a:bodyPr>
          <a:lstStyle/>
          <a:p>
            <a:pPr algn="r"/>
            <a:r>
              <a:rPr lang="fa-IR" sz="4800" dirty="0" smtClean="0">
                <a:latin typeface="Arabic Typesetting" pitchFamily="66" charset="-78"/>
                <a:cs typeface="Arabic Typesetting" pitchFamily="66" charset="-78"/>
              </a:rPr>
              <a:t>موزه ریاست جمهور رفسنجان</a:t>
            </a:r>
            <a:endParaRPr lang="en-US" sz="4800" dirty="0">
              <a:latin typeface="Arabic Typesetting" pitchFamily="66" charset="-78"/>
              <a:cs typeface="Arabic Typesetting" pitchFamily="66" charset="-78"/>
            </a:endParaRPr>
          </a:p>
        </p:txBody>
      </p:sp>
      <p:sp>
        <p:nvSpPr>
          <p:cNvPr id="4" name="Rectangle 3"/>
          <p:cNvSpPr/>
          <p:nvPr/>
        </p:nvSpPr>
        <p:spPr>
          <a:xfrm>
            <a:off x="-27562" y="1066800"/>
            <a:ext cx="9144000" cy="3170099"/>
          </a:xfrm>
          <a:prstGeom prst="rect">
            <a:avLst/>
          </a:prstGeom>
        </p:spPr>
        <p:txBody>
          <a:bodyPr wrap="square">
            <a:spAutoFit/>
          </a:bodyPr>
          <a:lstStyle/>
          <a:p>
            <a:pPr algn="r"/>
            <a:r>
              <a:rPr lang="fa-IR" sz="4000" dirty="0">
                <a:latin typeface="Arabic Typesetting" pitchFamily="66" charset="-78"/>
                <a:cs typeface="Arabic Typesetting" pitchFamily="66" charset="-78"/>
              </a:rPr>
              <a:t>موزه ریاست جمهوری رفسنجان، گنجینه‌ای است که برای نگه‌داری هدایای مردم، سازمان‌ها و کشورهای مختلف که در زمان ریاست جمهوری مرحوم آیت‌الله هاشمی رفسنجانی به دولت ایران اعطا شده‌اند، در شهر رفسنجان ساخته شده است. اکبر هاشمی بهرمانی مشهور به اکبر هاشمی رفسنجانی در سوم شهریور ماه سال ۱۳۱۳ در شهر رفسنجان در استان کرمان </a:t>
            </a:r>
            <a:r>
              <a:rPr lang="fa-IR" sz="4000" dirty="0" smtClean="0">
                <a:latin typeface="Arabic Typesetting" pitchFamily="66" charset="-78"/>
                <a:cs typeface="Arabic Typesetting" pitchFamily="66" charset="-78"/>
              </a:rPr>
              <a:t>متولد شد</a:t>
            </a:r>
            <a:endParaRPr lang="en-US" sz="4000" dirty="0">
              <a:latin typeface="Arabic Typesetting" pitchFamily="66" charset="-78"/>
              <a:cs typeface="Arabic Typesetting" pitchFamily="66" charset="-78"/>
            </a:endParaRPr>
          </a:p>
        </p:txBody>
      </p:sp>
      <p:pic>
        <p:nvPicPr>
          <p:cNvPr id="5122" name="Picture 2" descr="C:\Users\Azad\Desktop\تاریخ\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885"/>
            <a:ext cx="6781800" cy="451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494854"/>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xit" presetSubtype="0" fill="hold" grpId="1" nodeType="clickEffect">
                                  <p:stCondLst>
                                    <p:cond delay="0"/>
                                  </p:stCondLst>
                                  <p:childTnLst>
                                    <p:animEffect transition="out" filter="fade">
                                      <p:cBhvr>
                                        <p:cTn id="14" dur="2000"/>
                                        <p:tgtEl>
                                          <p:spTgt spid="4"/>
                                        </p:tgtEl>
                                      </p:cBhvr>
                                    </p:animEffect>
                                    <p:anim calcmode="lin" valueType="num">
                                      <p:cBhvr>
                                        <p:cTn id="15"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4"/>
                                        </p:tgtEl>
                                        <p:attrNameLst>
                                          <p:attrName>ppt_h</p:attrName>
                                        </p:attrNameLst>
                                      </p:cBhvr>
                                      <p:tavLst>
                                        <p:tav tm="0">
                                          <p:val>
                                            <p:strVal val="ppt_h"/>
                                          </p:val>
                                        </p:tav>
                                        <p:tav tm="100000">
                                          <p:val>
                                            <p:strVal val="ppt_h"/>
                                          </p:val>
                                        </p:tav>
                                      </p:tavLst>
                                    </p:anim>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wheel(1)">
                                      <p:cBhvr>
                                        <p:cTn id="2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a:bodyPr>
          <a:lstStyle/>
          <a:p>
            <a:pPr algn="r"/>
            <a:r>
              <a:rPr lang="fa-IR" sz="4400" dirty="0" smtClean="0">
                <a:latin typeface="Arabic Typesetting" pitchFamily="66" charset="-78"/>
                <a:cs typeface="Arabic Typesetting" pitchFamily="66" charset="-78"/>
              </a:rPr>
              <a:t>موزه مردم شناسی زرتشتیان</a:t>
            </a:r>
            <a:endParaRPr lang="en-US" sz="4400" dirty="0">
              <a:latin typeface="Arabic Typesetting" pitchFamily="66" charset="-78"/>
              <a:cs typeface="Arabic Typesetting" pitchFamily="66" charset="-78"/>
            </a:endParaRPr>
          </a:p>
        </p:txBody>
      </p:sp>
      <p:sp>
        <p:nvSpPr>
          <p:cNvPr id="4" name="Rectangle 3"/>
          <p:cNvSpPr/>
          <p:nvPr/>
        </p:nvSpPr>
        <p:spPr>
          <a:xfrm>
            <a:off x="0" y="1066800"/>
            <a:ext cx="9153728" cy="2554545"/>
          </a:xfrm>
          <a:prstGeom prst="rect">
            <a:avLst/>
          </a:prstGeom>
        </p:spPr>
        <p:txBody>
          <a:bodyPr wrap="square">
            <a:spAutoFit/>
          </a:bodyPr>
          <a:lstStyle/>
          <a:p>
            <a:pPr algn="r"/>
            <a:r>
              <a:rPr lang="fa-IR" sz="4000" dirty="0">
                <a:latin typeface="Arabic Typesetting" pitchFamily="66" charset="-78"/>
                <a:cs typeface="Arabic Typesetting" pitchFamily="66" charset="-78"/>
              </a:rPr>
              <a:t>موزه مردم‌شناسی زرتشتیان در استان کرمان، تنها موزه مردم‌شناسی زرتشتیان جهان است که در داخل مجموعه آتشکده زرتشتیان شهر کرمان قرار دارد. اندیشه بنیانگذاری موزه مردم‌شناسی زرتشتیان کرمان از سال ۱۳۶۲ خورشیدی همراه با بنیانگذاری کتابخانه انجمن زرتشتیان کرمان پدید </a:t>
            </a:r>
            <a:r>
              <a:rPr lang="fa-IR" sz="4000" dirty="0" smtClean="0">
                <a:latin typeface="Arabic Typesetting" pitchFamily="66" charset="-78"/>
                <a:cs typeface="Arabic Typesetting" pitchFamily="66" charset="-78"/>
              </a:rPr>
              <a:t>آمد</a:t>
            </a:r>
            <a:endParaRPr lang="en-US" sz="4000" dirty="0">
              <a:latin typeface="Arabic Typesetting" pitchFamily="66" charset="-78"/>
              <a:cs typeface="Arabic Typesetting" pitchFamily="66" charset="-78"/>
            </a:endParaRPr>
          </a:p>
        </p:txBody>
      </p:sp>
      <p:pic>
        <p:nvPicPr>
          <p:cNvPr id="1026" name="Picture 2" descr="C:\Users\Azad\Desktop\تاریخ\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58552"/>
            <a:ext cx="6172200" cy="464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14380"/>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1" nodeType="clickEffect">
                                  <p:stCondLst>
                                    <p:cond delay="0"/>
                                  </p:stCondLst>
                                  <p:childTnLst>
                                    <p:animEffect transition="out" filter="wipe(down)">
                                      <p:cBhvr>
                                        <p:cTn id="11" dur="180" accel="50000">
                                          <p:stCondLst>
                                            <p:cond delay="1820"/>
                                          </p:stCondLst>
                                        </p:cTn>
                                        <p:tgtEl>
                                          <p:spTgt spid="4"/>
                                        </p:tgtEl>
                                      </p:cBhvr>
                                    </p:animEffect>
                                    <p:anim calcmode="lin" valueType="num">
                                      <p:cBhvr>
                                        <p:cTn id="12"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9" dur="26">
                                          <p:stCondLst>
                                            <p:cond delay="620"/>
                                          </p:stCondLst>
                                        </p:cTn>
                                        <p:tgtEl>
                                          <p:spTgt spid="4"/>
                                        </p:tgtEl>
                                      </p:cBhvr>
                                      <p:to x="100000" y="60000"/>
                                    </p:animScale>
                                    <p:animScale>
                                      <p:cBhvr>
                                        <p:cTn id="20" dur="166" decel="50000">
                                          <p:stCondLst>
                                            <p:cond delay="64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set>
                                      <p:cBhvr>
                                        <p:cTn id="27" dur="1" fill="hold">
                                          <p:stCondLst>
                                            <p:cond delay="19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heel(1)">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pPr algn="r"/>
            <a:r>
              <a:rPr lang="fa-IR" sz="6000" dirty="0" smtClean="0">
                <a:latin typeface="Arabic Typesetting" pitchFamily="66" charset="-78"/>
                <a:cs typeface="Arabic Typesetting" pitchFamily="66" charset="-78"/>
              </a:rPr>
              <a:t>موزه ساعت کرمان</a:t>
            </a:r>
            <a:endParaRPr lang="en-US" sz="6000" dirty="0">
              <a:latin typeface="Arabic Typesetting" pitchFamily="66" charset="-78"/>
              <a:cs typeface="Arabic Typesetting" pitchFamily="66" charset="-78"/>
            </a:endParaRPr>
          </a:p>
        </p:txBody>
      </p:sp>
      <p:sp>
        <p:nvSpPr>
          <p:cNvPr id="4" name="Rectangle 3"/>
          <p:cNvSpPr/>
          <p:nvPr/>
        </p:nvSpPr>
        <p:spPr>
          <a:xfrm>
            <a:off x="0" y="1066800"/>
            <a:ext cx="9144000" cy="1938992"/>
          </a:xfrm>
          <a:prstGeom prst="rect">
            <a:avLst/>
          </a:prstGeom>
        </p:spPr>
        <p:txBody>
          <a:bodyPr wrap="square">
            <a:spAutoFit/>
          </a:bodyPr>
          <a:lstStyle/>
          <a:p>
            <a:pPr algn="r"/>
            <a:r>
              <a:rPr lang="fa-IR" sz="4000" dirty="0">
                <a:latin typeface="Arabic Typesetting" pitchFamily="66" charset="-78"/>
                <a:cs typeface="Arabic Typesetting" pitchFamily="66" charset="-78"/>
              </a:rPr>
              <a:t>موزه ساعت کرمان یکی از مکان های دیدنی در این استان می باشد </a:t>
            </a:r>
            <a:r>
              <a:rPr lang="fa-IR" sz="4000" dirty="0" smtClean="0">
                <a:latin typeface="Arabic Typesetting" pitchFamily="66" charset="-78"/>
                <a:cs typeface="Arabic Typesetting" pitchFamily="66" charset="-78"/>
              </a:rPr>
              <a:t>و در </a:t>
            </a:r>
            <a:r>
              <a:rPr lang="fa-IR" sz="4000" dirty="0">
                <a:latin typeface="Arabic Typesetting" pitchFamily="66" charset="-78"/>
                <a:cs typeface="Arabic Typesetting" pitchFamily="66" charset="-78"/>
              </a:rPr>
              <a:t>خیابان شهدا(زریسف) واقع شده است. ساعت‌های مختلف ساخت قدیم و ساعت‌های چوب ساز را به معرض نمایش گذاشته </a:t>
            </a:r>
            <a:r>
              <a:rPr lang="fa-IR" sz="4000" dirty="0" smtClean="0">
                <a:latin typeface="Arabic Typesetting" pitchFamily="66" charset="-78"/>
                <a:cs typeface="Arabic Typesetting" pitchFamily="66" charset="-78"/>
              </a:rPr>
              <a:t>است</a:t>
            </a:r>
            <a:endParaRPr lang="en-US" sz="4000" dirty="0">
              <a:latin typeface="Arabic Typesetting" pitchFamily="66" charset="-78"/>
              <a:cs typeface="Arabic Typesetting" pitchFamily="66" charset="-78"/>
            </a:endParaRPr>
          </a:p>
        </p:txBody>
      </p:sp>
      <p:pic>
        <p:nvPicPr>
          <p:cNvPr id="2050" name="Picture 2" descr="C:\Users\Azad\Desktop\تاریخ\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38654"/>
            <a:ext cx="8001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122878"/>
      </p:ext>
    </p:extLst>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r"/>
            <a:r>
              <a:rPr lang="fa-IR" sz="4800" dirty="0" smtClean="0">
                <a:latin typeface="Arabic Typesetting" pitchFamily="66" charset="-78"/>
                <a:cs typeface="Arabic Typesetting" pitchFamily="66" charset="-78"/>
              </a:rPr>
              <a:t>حکومت های شکل گرفته در استان کرمان</a:t>
            </a:r>
            <a:endParaRPr lang="en-US" sz="4800" dirty="0">
              <a:latin typeface="Arabic Typesetting" pitchFamily="66" charset="-78"/>
              <a:cs typeface="Arabic Typesetting" pitchFamily="66" charset="-78"/>
            </a:endParaRPr>
          </a:p>
        </p:txBody>
      </p:sp>
      <p:sp>
        <p:nvSpPr>
          <p:cNvPr id="4" name="Rectangle 3"/>
          <p:cNvSpPr/>
          <p:nvPr/>
        </p:nvSpPr>
        <p:spPr>
          <a:xfrm>
            <a:off x="38911" y="1066800"/>
            <a:ext cx="9144000" cy="4154984"/>
          </a:xfrm>
          <a:prstGeom prst="rect">
            <a:avLst/>
          </a:prstGeom>
        </p:spPr>
        <p:txBody>
          <a:bodyPr wrap="square">
            <a:spAutoFit/>
          </a:bodyPr>
          <a:lstStyle/>
          <a:p>
            <a:pPr algn="r"/>
            <a:r>
              <a:rPr lang="fa-IR" sz="4400" dirty="0">
                <a:latin typeface="Arabic Typesetting" pitchFamily="66" charset="-78"/>
                <a:cs typeface="Arabic Typesetting" pitchFamily="66" charset="-78"/>
              </a:rPr>
              <a:t>کرمان قدمتی به بلندای آفتاب </a:t>
            </a:r>
            <a:r>
              <a:rPr lang="fa-IR" sz="4400" dirty="0" smtClean="0">
                <a:latin typeface="Arabic Typesetting" pitchFamily="66" charset="-78"/>
                <a:cs typeface="Arabic Typesetting" pitchFamily="66" charset="-78"/>
              </a:rPr>
              <a:t>دارد  اگرچه روز میلاد این دیار را به </a:t>
            </a:r>
            <a:r>
              <a:rPr lang="fa-IR" sz="4400" dirty="0">
                <a:latin typeface="Arabic Typesetting" pitchFamily="66" charset="-78"/>
                <a:cs typeface="Arabic Typesetting" pitchFamily="66" charset="-78"/>
              </a:rPr>
              <a:t>درستی نمی دانیم </a:t>
            </a:r>
            <a:r>
              <a:rPr lang="fa-IR" sz="4400" dirty="0" smtClean="0">
                <a:latin typeface="Arabic Typesetting" pitchFamily="66" charset="-78"/>
                <a:cs typeface="Arabic Typesetting" pitchFamily="66" charset="-78"/>
              </a:rPr>
              <a:t>اما تا هر کجا </a:t>
            </a:r>
            <a:r>
              <a:rPr lang="fa-IR" sz="4400" dirty="0">
                <a:latin typeface="Arabic Typesetting" pitchFamily="66" charset="-78"/>
                <a:cs typeface="Arabic Typesetting" pitchFamily="66" charset="-78"/>
              </a:rPr>
              <a:t>که </a:t>
            </a:r>
            <a:r>
              <a:rPr lang="fa-IR" sz="4400" dirty="0" smtClean="0">
                <a:latin typeface="Arabic Typesetting" pitchFamily="66" charset="-78"/>
                <a:cs typeface="Arabic Typesetting" pitchFamily="66" charset="-78"/>
              </a:rPr>
              <a:t>در کوچه </a:t>
            </a:r>
            <a:r>
              <a:rPr lang="fa-IR" sz="4400" dirty="0">
                <a:latin typeface="Arabic Typesetting" pitchFamily="66" charset="-78"/>
                <a:cs typeface="Arabic Typesetting" pitchFamily="66" charset="-78"/>
              </a:rPr>
              <a:t>های تاریخ پیش می رویم نام کرمان رابه اشکال کارمانیا ،گواشیر،بوتیا ،مکران و…می بینیم </a:t>
            </a:r>
            <a:endParaRPr lang="fa-IR" sz="4400" dirty="0" smtClean="0">
              <a:latin typeface="Arabic Typesetting" pitchFamily="66" charset="-78"/>
              <a:cs typeface="Arabic Typesetting" pitchFamily="66" charset="-78"/>
            </a:endParaRPr>
          </a:p>
          <a:p>
            <a:pPr algn="r"/>
            <a:r>
              <a:rPr lang="fa-IR" sz="4400" dirty="0" smtClean="0">
                <a:latin typeface="Arabic Typesetting" pitchFamily="66" charset="-78"/>
                <a:cs typeface="Arabic Typesetting" pitchFamily="66" charset="-78"/>
              </a:rPr>
              <a:t>وجود آثارتاریخی </a:t>
            </a:r>
            <a:r>
              <a:rPr lang="fa-IR" sz="4400" dirty="0">
                <a:latin typeface="Arabic Typesetting" pitchFamily="66" charset="-78"/>
                <a:cs typeface="Arabic Typesetting" pitchFamily="66" charset="-78"/>
              </a:rPr>
              <a:t>کهنی </a:t>
            </a:r>
            <a:r>
              <a:rPr lang="fa-IR" sz="4400" dirty="0" smtClean="0">
                <a:latin typeface="Arabic Typesetting" pitchFamily="66" charset="-78"/>
                <a:cs typeface="Arabic Typesetting" pitchFamily="66" charset="-78"/>
              </a:rPr>
              <a:t>از قبیل </a:t>
            </a:r>
            <a:r>
              <a:rPr lang="fa-IR" sz="4400" dirty="0">
                <a:latin typeface="Arabic Typesetting" pitchFamily="66" charset="-78"/>
                <a:cs typeface="Arabic Typesetting" pitchFamily="66" charset="-78"/>
              </a:rPr>
              <a:t>قلعه </a:t>
            </a:r>
            <a:r>
              <a:rPr lang="fa-IR" sz="4400" dirty="0" smtClean="0">
                <a:latin typeface="Arabic Typesetting" pitchFamily="66" charset="-78"/>
                <a:cs typeface="Arabic Typesetting" pitchFamily="66" charset="-78"/>
              </a:rPr>
              <a:t>دختر و قلعه </a:t>
            </a:r>
            <a:r>
              <a:rPr lang="fa-IR" sz="4400" dirty="0">
                <a:latin typeface="Arabic Typesetting" pitchFamily="66" charset="-78"/>
                <a:cs typeface="Arabic Typesetting" pitchFamily="66" charset="-78"/>
              </a:rPr>
              <a:t>اردشیر </a:t>
            </a:r>
            <a:r>
              <a:rPr lang="fa-IR" sz="4400" dirty="0" smtClean="0">
                <a:latin typeface="Arabic Typesetting" pitchFamily="66" charset="-78"/>
                <a:cs typeface="Arabic Typesetting" pitchFamily="66" charset="-78"/>
              </a:rPr>
              <a:t>با قریب </a:t>
            </a:r>
            <a:r>
              <a:rPr lang="fa-IR" sz="4400" dirty="0">
                <a:latin typeface="Arabic Typesetting" pitchFamily="66" charset="-78"/>
                <a:cs typeface="Arabic Typesetting" pitchFamily="66" charset="-78"/>
              </a:rPr>
              <a:t>سه </a:t>
            </a:r>
            <a:r>
              <a:rPr lang="fa-IR" sz="4400" dirty="0" smtClean="0">
                <a:latin typeface="Arabic Typesetting" pitchFamily="66" charset="-78"/>
                <a:cs typeface="Arabic Typesetting" pitchFamily="66" charset="-78"/>
              </a:rPr>
              <a:t>هزار سال </a:t>
            </a:r>
            <a:r>
              <a:rPr lang="fa-IR" sz="4400" dirty="0">
                <a:latin typeface="Arabic Typesetting" pitchFamily="66" charset="-78"/>
                <a:cs typeface="Arabic Typesetting" pitchFamily="66" charset="-78"/>
              </a:rPr>
              <a:t>سابقه تاریخی ،نشانی </a:t>
            </a:r>
            <a:r>
              <a:rPr lang="fa-IR" sz="4400" dirty="0" smtClean="0">
                <a:latin typeface="Arabic Typesetting" pitchFamily="66" charset="-78"/>
                <a:cs typeface="Arabic Typesetting" pitchFamily="66" charset="-78"/>
              </a:rPr>
              <a:t>از واقعیت </a:t>
            </a:r>
            <a:r>
              <a:rPr lang="fa-IR" sz="4400" dirty="0">
                <a:latin typeface="Arabic Typesetting" pitchFamily="66" charset="-78"/>
                <a:cs typeface="Arabic Typesetting" pitchFamily="66" charset="-78"/>
              </a:rPr>
              <a:t>به </a:t>
            </a:r>
            <a:r>
              <a:rPr lang="fa-IR" sz="4400" dirty="0" smtClean="0">
                <a:latin typeface="Arabic Typesetting" pitchFamily="66" charset="-78"/>
                <a:cs typeface="Arabic Typesetting" pitchFamily="66" charset="-78"/>
              </a:rPr>
              <a:t>شمار می رود  علاوه </a:t>
            </a:r>
            <a:r>
              <a:rPr lang="fa-IR" sz="4400" dirty="0">
                <a:latin typeface="Arabic Typesetting" pitchFamily="66" charset="-78"/>
                <a:cs typeface="Arabic Typesetting" pitchFamily="66" charset="-78"/>
              </a:rPr>
              <a:t>براین نام کرمان درکتیبهای هخامنشی نیز آمده </a:t>
            </a:r>
            <a:endParaRPr lang="en-US" sz="4400" dirty="0">
              <a:latin typeface="Arabic Typesetting" pitchFamily="66" charset="-78"/>
              <a:cs typeface="Arabic Typesetting" pitchFamily="66" charset="-78"/>
            </a:endParaRPr>
          </a:p>
        </p:txBody>
      </p:sp>
      <p:sp>
        <p:nvSpPr>
          <p:cNvPr id="6" name="Rectangle 5"/>
          <p:cNvSpPr/>
          <p:nvPr/>
        </p:nvSpPr>
        <p:spPr>
          <a:xfrm>
            <a:off x="38911" y="2438400"/>
            <a:ext cx="9144000" cy="2123658"/>
          </a:xfrm>
          <a:prstGeom prst="rect">
            <a:avLst/>
          </a:prstGeom>
        </p:spPr>
        <p:txBody>
          <a:bodyPr wrap="square">
            <a:spAutoFit/>
          </a:bodyPr>
          <a:lstStyle/>
          <a:p>
            <a:pPr algn="r"/>
            <a:r>
              <a:rPr lang="fa-IR" sz="4400" dirty="0">
                <a:latin typeface="Arabic Typesetting" pitchFamily="66" charset="-78"/>
                <a:cs typeface="Arabic Typesetting" pitchFamily="66" charset="-78"/>
              </a:rPr>
              <a:t>در کتیبه های شاهان هخامنشی </a:t>
            </a:r>
            <a:r>
              <a:rPr lang="fa-IR" sz="4400" dirty="0" smtClean="0">
                <a:latin typeface="Arabic Typesetting" pitchFamily="66" charset="-78"/>
                <a:cs typeface="Arabic Typesetting" pitchFamily="66" charset="-78"/>
              </a:rPr>
              <a:t>از کرمان </a:t>
            </a:r>
            <a:r>
              <a:rPr lang="fa-IR" sz="4400" dirty="0">
                <a:latin typeface="Arabic Typesetting" pitchFamily="66" charset="-78"/>
                <a:cs typeface="Arabic Typesetting" pitchFamily="66" charset="-78"/>
              </a:rPr>
              <a:t>به نام کرمانیا یاد شده </a:t>
            </a:r>
            <a:r>
              <a:rPr lang="fa-IR" sz="4400" dirty="0" smtClean="0">
                <a:latin typeface="Arabic Typesetting" pitchFamily="66" charset="-78"/>
                <a:cs typeface="Arabic Typesetting" pitchFamily="66" charset="-78"/>
              </a:rPr>
              <a:t>و در کتاب </a:t>
            </a:r>
            <a:r>
              <a:rPr lang="fa-IR" sz="4400" dirty="0">
                <a:latin typeface="Arabic Typesetting" pitchFamily="66" charset="-78"/>
                <a:cs typeface="Arabic Typesetting" pitchFamily="66" charset="-78"/>
              </a:rPr>
              <a:t>کارنامه اردشیربابکان نوشته شده ،که </a:t>
            </a:r>
            <a:r>
              <a:rPr lang="fa-IR" sz="4400" dirty="0" smtClean="0">
                <a:latin typeface="Arabic Typesetting" pitchFamily="66" charset="-78"/>
                <a:cs typeface="Arabic Typesetting" pitchFamily="66" charset="-78"/>
              </a:rPr>
              <a:t>از جویبار های </a:t>
            </a:r>
            <a:r>
              <a:rPr lang="fa-IR" sz="4400" dirty="0">
                <a:latin typeface="Arabic Typesetting" pitchFamily="66" charset="-78"/>
                <a:cs typeface="Arabic Typesetting" pitchFamily="66" charset="-78"/>
              </a:rPr>
              <a:t>آن </a:t>
            </a:r>
            <a:r>
              <a:rPr lang="fa-IR" sz="4400" dirty="0" smtClean="0">
                <a:latin typeface="Arabic Typesetting" pitchFamily="66" charset="-78"/>
                <a:cs typeface="Arabic Typesetting" pitchFamily="66" charset="-78"/>
              </a:rPr>
              <a:t>شیر جاری </a:t>
            </a:r>
            <a:r>
              <a:rPr lang="fa-IR" sz="4400" dirty="0">
                <a:latin typeface="Arabic Typesetting" pitchFamily="66" charset="-78"/>
                <a:cs typeface="Arabic Typesetting" pitchFamily="66" charset="-78"/>
              </a:rPr>
              <a:t>است </a:t>
            </a:r>
            <a:r>
              <a:rPr lang="fa-IR" sz="4400" dirty="0" smtClean="0">
                <a:latin typeface="Arabic Typesetting" pitchFamily="66" charset="-78"/>
                <a:cs typeface="Arabic Typesetting" pitchFamily="66" charset="-78"/>
              </a:rPr>
              <a:t> کرمان گواشیر نیز نام </a:t>
            </a:r>
            <a:r>
              <a:rPr lang="fa-IR" sz="4400" dirty="0">
                <a:latin typeface="Arabic Typesetting" pitchFamily="66" charset="-78"/>
                <a:cs typeface="Arabic Typesetting" pitchFamily="66" charset="-78"/>
              </a:rPr>
              <a:t>داشته</a:t>
            </a:r>
            <a:endParaRPr lang="en-US" sz="44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325072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xit" presetSubtype="0" fill="hold" grpId="1" nodeType="clickEffect">
                                  <p:stCondLst>
                                    <p:cond delay="0"/>
                                  </p:stCondLst>
                                  <p:childTnLst>
                                    <p:animEffect transition="out" filter="wipe(down)">
                                      <p:cBhvr>
                                        <p:cTn id="16" dur="180" accel="50000">
                                          <p:stCondLst>
                                            <p:cond delay="1820"/>
                                          </p:stCondLst>
                                        </p:cTn>
                                        <p:tgtEl>
                                          <p:spTgt spid="4"/>
                                        </p:tgtEl>
                                      </p:cBhvr>
                                    </p:animEffect>
                                    <p:anim calcmode="lin" valueType="num">
                                      <p:cBhvr>
                                        <p:cTn id="1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1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1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24" dur="26">
                                          <p:stCondLst>
                                            <p:cond delay="620"/>
                                          </p:stCondLst>
                                        </p:cTn>
                                        <p:tgtEl>
                                          <p:spTgt spid="4"/>
                                        </p:tgtEl>
                                      </p:cBhvr>
                                      <p:to x="100000" y="60000"/>
                                    </p:animScale>
                                    <p:animScale>
                                      <p:cBhvr>
                                        <p:cTn id="25" dur="166" decel="50000">
                                          <p:stCondLst>
                                            <p:cond delay="64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set>
                                      <p:cBhvr>
                                        <p:cTn id="32" dur="1" fill="hold">
                                          <p:stCondLst>
                                            <p:cond delay="19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pPr algn="r"/>
            <a:r>
              <a:rPr lang="fa-IR" sz="6600" dirty="0" smtClean="0">
                <a:latin typeface="Arabic Typesetting" pitchFamily="66" charset="-78"/>
                <a:cs typeface="Arabic Typesetting" pitchFamily="66" charset="-78"/>
              </a:rPr>
              <a:t>باغ موزه دفاع مقدس کرمان</a:t>
            </a:r>
            <a:endParaRPr lang="en-US" sz="6600" dirty="0">
              <a:latin typeface="Arabic Typesetting" pitchFamily="66" charset="-78"/>
              <a:cs typeface="Arabic Typesetting" pitchFamily="66" charset="-78"/>
            </a:endParaRPr>
          </a:p>
        </p:txBody>
      </p:sp>
      <p:sp>
        <p:nvSpPr>
          <p:cNvPr id="4" name="Rectangle 3"/>
          <p:cNvSpPr/>
          <p:nvPr/>
        </p:nvSpPr>
        <p:spPr>
          <a:xfrm>
            <a:off x="14591" y="2514600"/>
            <a:ext cx="9144000" cy="1938992"/>
          </a:xfrm>
          <a:prstGeom prst="rect">
            <a:avLst/>
          </a:prstGeom>
        </p:spPr>
        <p:txBody>
          <a:bodyPr wrap="square">
            <a:spAutoFit/>
          </a:bodyPr>
          <a:lstStyle/>
          <a:p>
            <a:pPr algn="r"/>
            <a:r>
              <a:rPr lang="fa-IR" sz="4000" dirty="0">
                <a:latin typeface="Arabic Typesetting" pitchFamily="66" charset="-78"/>
                <a:cs typeface="Arabic Typesetting" pitchFamily="66" charset="-78"/>
              </a:rPr>
              <a:t>باغ موزه دفاع مقدس کرمان به عنوان یکی از بزرگترین باغ موزه های دفاع مقدس کشور در زمان ریاست جمهوری آیت‌الله هاشمی رفسنجانی در شهر کرمان ساخته شد</a:t>
            </a:r>
            <a:endParaRPr lang="en-US" sz="4000" dirty="0">
              <a:latin typeface="Arabic Typesetting" pitchFamily="66" charset="-78"/>
              <a:cs typeface="Arabic Typesetting" pitchFamily="66" charset="-78"/>
            </a:endParaRPr>
          </a:p>
        </p:txBody>
      </p:sp>
      <p:pic>
        <p:nvPicPr>
          <p:cNvPr id="3074" name="Picture 2" descr="C:\Users\Azad\Desktop\تاریخ\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82" y="1147864"/>
            <a:ext cx="8200418" cy="546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3640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randombar(horizont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34" y="228600"/>
            <a:ext cx="8686800" cy="838200"/>
          </a:xfrm>
        </p:spPr>
        <p:txBody>
          <a:bodyPr>
            <a:normAutofit/>
          </a:bodyPr>
          <a:lstStyle/>
          <a:p>
            <a:pPr algn="r"/>
            <a:r>
              <a:rPr lang="fa-IR" sz="4800" dirty="0" smtClean="0">
                <a:latin typeface="Arabic Typesetting" pitchFamily="66" charset="-78"/>
                <a:cs typeface="Arabic Typesetting" pitchFamily="66" charset="-78"/>
              </a:rPr>
              <a:t>موزه مطبوعات استان کرمان</a:t>
            </a:r>
            <a:endParaRPr lang="en-US" sz="4800" dirty="0">
              <a:latin typeface="Arabic Typesetting" pitchFamily="66" charset="-78"/>
              <a:cs typeface="Arabic Typesetting" pitchFamily="66" charset="-78"/>
            </a:endParaRPr>
          </a:p>
        </p:txBody>
      </p:sp>
      <p:sp>
        <p:nvSpPr>
          <p:cNvPr id="4" name="Rectangle 3"/>
          <p:cNvSpPr/>
          <p:nvPr/>
        </p:nvSpPr>
        <p:spPr>
          <a:xfrm>
            <a:off x="1621" y="1828800"/>
            <a:ext cx="9144000" cy="2308324"/>
          </a:xfrm>
          <a:prstGeom prst="rect">
            <a:avLst/>
          </a:prstGeom>
        </p:spPr>
        <p:txBody>
          <a:bodyPr wrap="square">
            <a:spAutoFit/>
          </a:bodyPr>
          <a:lstStyle/>
          <a:p>
            <a:pPr algn="r"/>
            <a:r>
              <a:rPr lang="fa-IR" sz="4800" dirty="0">
                <a:latin typeface="Arabic Typesetting" pitchFamily="66" charset="-78"/>
                <a:cs typeface="Arabic Typesetting" pitchFamily="66" charset="-78"/>
              </a:rPr>
              <a:t>موزه مطبوعات استان کرمان با پشتوانه ای یکصدساله روزنامه نگاری تنها موزه مطبوعات کشور است که در آن می توان عمق راه پیموده شده مطبوعات محلی کرمان در یک قرن اخیر را به وضوح دید </a:t>
            </a:r>
            <a:endParaRPr lang="en-US" sz="4800" dirty="0">
              <a:latin typeface="Arabic Typesetting" pitchFamily="66" charset="-78"/>
              <a:cs typeface="Arabic Typesetting" pitchFamily="66" charset="-78"/>
            </a:endParaRPr>
          </a:p>
        </p:txBody>
      </p:sp>
      <p:pic>
        <p:nvPicPr>
          <p:cNvPr id="4099" name="Picture 3" descr="C:\Users\Azad\Desktop\تاریخ\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8001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3528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wipe(down)">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a:bodyPr>
          <a:lstStyle/>
          <a:p>
            <a:pPr algn="r"/>
            <a:r>
              <a:rPr lang="fa-IR" sz="4800" dirty="0" smtClean="0">
                <a:latin typeface="Arabic Typesetting" pitchFamily="66" charset="-78"/>
                <a:cs typeface="Arabic Typesetting" pitchFamily="66" charset="-78"/>
              </a:rPr>
              <a:t>موزه ارتش کرمان</a:t>
            </a:r>
            <a:endParaRPr lang="en-US" sz="4800" dirty="0">
              <a:latin typeface="Arabic Typesetting" pitchFamily="66" charset="-78"/>
              <a:cs typeface="Arabic Typesetting" pitchFamily="66" charset="-78"/>
            </a:endParaRPr>
          </a:p>
        </p:txBody>
      </p:sp>
      <p:sp>
        <p:nvSpPr>
          <p:cNvPr id="4" name="Rectangle 3"/>
          <p:cNvSpPr/>
          <p:nvPr/>
        </p:nvSpPr>
        <p:spPr>
          <a:xfrm>
            <a:off x="0" y="1981200"/>
            <a:ext cx="9144000" cy="3170099"/>
          </a:xfrm>
          <a:prstGeom prst="rect">
            <a:avLst/>
          </a:prstGeom>
        </p:spPr>
        <p:txBody>
          <a:bodyPr wrap="square">
            <a:spAutoFit/>
          </a:bodyPr>
          <a:lstStyle/>
          <a:p>
            <a:pPr algn="r"/>
            <a:r>
              <a:rPr lang="fa-IR" sz="4000" dirty="0">
                <a:latin typeface="Arabic Typesetting" pitchFamily="66" charset="-78"/>
                <a:cs typeface="Arabic Typesetting" pitchFamily="66" charset="-78"/>
              </a:rPr>
              <a:t>موزه ارتش واقع در استان کرمان در سال ۱۳۸۸ در ساختمان باشگاه قدیم ارتش که دارای قدمتی بیش از ۱۰۰ سال است افتتاح شد. این بنای تاریخی دارای ۸۰۰ متر مربع زیربنا و بدون ستون است. موزه دارای ۴۰۰۰ تجهیزات نظامی از زمان قاجاریه است که از استانهای زاهدان، تهران، اهواز و گرگان جمع آوری شده است </a:t>
            </a:r>
            <a:endParaRPr lang="en-US" sz="4000" dirty="0">
              <a:latin typeface="Arabic Typesetting" pitchFamily="66" charset="-78"/>
              <a:cs typeface="Arabic Typesetting" pitchFamily="66" charset="-78"/>
            </a:endParaRPr>
          </a:p>
        </p:txBody>
      </p:sp>
      <p:pic>
        <p:nvPicPr>
          <p:cNvPr id="5122" name="Picture 2" descr="C:\Users\Azad\Desktop\تاریخ\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6" y="36279"/>
            <a:ext cx="4550923" cy="682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9503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xit" presetSubtype="1" fill="hold" grpId="1" nodeType="clickEffect">
                                  <p:stCondLst>
                                    <p:cond delay="0"/>
                                  </p:stCondLst>
                                  <p:childTnLst>
                                    <p:animEffect transition="out" filter="wheel(1)">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wipe(down)">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79" y="228600"/>
            <a:ext cx="8686800" cy="838200"/>
          </a:xfrm>
        </p:spPr>
        <p:txBody>
          <a:bodyPr>
            <a:normAutofit/>
          </a:bodyPr>
          <a:lstStyle/>
          <a:p>
            <a:pPr algn="r"/>
            <a:r>
              <a:rPr lang="fa-IR" sz="4400" dirty="0" smtClean="0">
                <a:latin typeface="Arabic Typesetting" pitchFamily="66" charset="-78"/>
                <a:cs typeface="Arabic Typesetting" pitchFamily="66" charset="-78"/>
              </a:rPr>
              <a:t>موزه ساز های سنتی </a:t>
            </a:r>
            <a:endParaRPr lang="en-US" sz="4400" dirty="0">
              <a:latin typeface="Arabic Typesetting" pitchFamily="66" charset="-78"/>
              <a:cs typeface="Arabic Typesetting" pitchFamily="66" charset="-78"/>
            </a:endParaRPr>
          </a:p>
        </p:txBody>
      </p:sp>
      <p:sp>
        <p:nvSpPr>
          <p:cNvPr id="4" name="Rectangle 3"/>
          <p:cNvSpPr/>
          <p:nvPr/>
        </p:nvSpPr>
        <p:spPr>
          <a:xfrm>
            <a:off x="0" y="2551837"/>
            <a:ext cx="9144000" cy="2554545"/>
          </a:xfrm>
          <a:prstGeom prst="rect">
            <a:avLst/>
          </a:prstGeom>
        </p:spPr>
        <p:txBody>
          <a:bodyPr wrap="square">
            <a:spAutoFit/>
          </a:bodyPr>
          <a:lstStyle/>
          <a:p>
            <a:pPr algn="r"/>
            <a:r>
              <a:rPr lang="fa-IR" sz="4000" dirty="0">
                <a:latin typeface="Arabic Typesetting" pitchFamily="66" charset="-78"/>
                <a:cs typeface="Arabic Typesetting" pitchFamily="66" charset="-78"/>
              </a:rPr>
              <a:t>موزه‌ی سازهای سنتی کرمان در سال ۱۳۸۱ افتتاح شده است و در آن سازهایی از قبیل قیچک، سنتور، قانون، رباب و عود که از جمله کارهای هنرمندانه اساتیدی چون یحیی، نریمان و سعود می‌باشد به نمایش گذاشته شده است </a:t>
            </a:r>
            <a:endParaRPr lang="en-US" sz="4000" dirty="0">
              <a:latin typeface="Arabic Typesetting" pitchFamily="66" charset="-78"/>
              <a:cs typeface="Arabic Typesetting" pitchFamily="66" charset="-78"/>
            </a:endParaRPr>
          </a:p>
        </p:txBody>
      </p:sp>
      <p:pic>
        <p:nvPicPr>
          <p:cNvPr id="6146" name="Picture 2" descr="C:\Users\Azad\Desktop\تاریخ\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 y="1017473"/>
            <a:ext cx="9061316" cy="584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297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heel(1)">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Autofit/>
          </a:bodyPr>
          <a:lstStyle/>
          <a:p>
            <a:pPr algn="r"/>
            <a:r>
              <a:rPr lang="fa-IR" sz="5400" dirty="0" smtClean="0">
                <a:latin typeface="Arabic Typesetting" pitchFamily="66" charset="-78"/>
                <a:cs typeface="Arabic Typesetting" pitchFamily="66" charset="-78"/>
              </a:rPr>
              <a:t>موزه صنعتی کرمان</a:t>
            </a:r>
            <a:endParaRPr lang="en-US" sz="5400" dirty="0">
              <a:latin typeface="Arabic Typesetting" pitchFamily="66" charset="-78"/>
              <a:cs typeface="Arabic Typesetting" pitchFamily="66" charset="-78"/>
            </a:endParaRPr>
          </a:p>
        </p:txBody>
      </p:sp>
      <p:sp>
        <p:nvSpPr>
          <p:cNvPr id="4" name="Rectangle 3"/>
          <p:cNvSpPr/>
          <p:nvPr/>
        </p:nvSpPr>
        <p:spPr>
          <a:xfrm>
            <a:off x="25940" y="2590800"/>
            <a:ext cx="9144000" cy="1938992"/>
          </a:xfrm>
          <a:prstGeom prst="rect">
            <a:avLst/>
          </a:prstGeom>
        </p:spPr>
        <p:txBody>
          <a:bodyPr wrap="square">
            <a:spAutoFit/>
          </a:bodyPr>
          <a:lstStyle/>
          <a:p>
            <a:pPr algn="r"/>
            <a:r>
              <a:rPr lang="fa-IR" sz="4000" dirty="0">
                <a:latin typeface="Arabic Typesetting" pitchFamily="66" charset="-78"/>
                <a:cs typeface="Arabic Typesetting" pitchFamily="66" charset="-78"/>
              </a:rPr>
              <a:t>این موزه کنار باغ ملی کرمان قرار دارد. از ویژگی های منحصر به فرد این موزه، معماری آن می باشد. ساختمان موزه از خشت و آجر ساخته شده و سقف آن به شیوه معماری سنتی ایران، گنبدی است </a:t>
            </a:r>
            <a:endParaRPr lang="en-US" sz="4000" dirty="0">
              <a:latin typeface="Arabic Typesetting" pitchFamily="66" charset="-78"/>
              <a:cs typeface="Arabic Typesetting" pitchFamily="66" charset="-78"/>
            </a:endParaRPr>
          </a:p>
        </p:txBody>
      </p:sp>
      <p:pic>
        <p:nvPicPr>
          <p:cNvPr id="7170" name="Picture 2" descr="C:\Users\Azad\Desktop\تاریخ\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40" y="1016000"/>
            <a:ext cx="8763000" cy="58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011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1" nodeType="clickEffect">
                                  <p:stCondLst>
                                    <p:cond delay="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barn(outVertical)">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02" y="228600"/>
            <a:ext cx="8686800" cy="838200"/>
          </a:xfrm>
        </p:spPr>
        <p:txBody>
          <a:bodyPr>
            <a:normAutofit/>
          </a:bodyPr>
          <a:lstStyle/>
          <a:p>
            <a:pPr algn="r"/>
            <a:r>
              <a:rPr lang="fa-IR" sz="4800" dirty="0" smtClean="0">
                <a:latin typeface="Arabic Typesetting" pitchFamily="66" charset="-78"/>
                <a:cs typeface="Arabic Typesetting" pitchFamily="66" charset="-78"/>
              </a:rPr>
              <a:t>موزه سکه کرمان</a:t>
            </a:r>
            <a:endParaRPr lang="en-US" sz="4800" dirty="0">
              <a:latin typeface="Arabic Typesetting" pitchFamily="66" charset="-78"/>
              <a:cs typeface="Arabic Typesetting" pitchFamily="66" charset="-78"/>
            </a:endParaRPr>
          </a:p>
        </p:txBody>
      </p:sp>
      <p:sp>
        <p:nvSpPr>
          <p:cNvPr id="4" name="Rectangle 3"/>
          <p:cNvSpPr/>
          <p:nvPr/>
        </p:nvSpPr>
        <p:spPr>
          <a:xfrm>
            <a:off x="0" y="2413338"/>
            <a:ext cx="9144000" cy="2831544"/>
          </a:xfrm>
          <a:prstGeom prst="rect">
            <a:avLst/>
          </a:prstGeom>
        </p:spPr>
        <p:txBody>
          <a:bodyPr wrap="square">
            <a:spAutoFit/>
          </a:bodyPr>
          <a:lstStyle/>
          <a:p>
            <a:endParaRPr lang="fa-IR" dirty="0"/>
          </a:p>
          <a:p>
            <a:pPr algn="r"/>
            <a:r>
              <a:rPr lang="fa-IR" sz="4000" dirty="0">
                <a:latin typeface="Arabic Typesetting" pitchFamily="66" charset="-78"/>
                <a:cs typeface="Arabic Typesetting" pitchFamily="66" charset="-78"/>
              </a:rPr>
              <a:t>این موزه در مجموعه گنجعلی خان قرار دارد. ساختمانی مربع شکل با یک گنبد و چهار طاق نمای کم عمق که چهار اتاق در گوشه های آن قرار گرفته است. این ساختمان که به ضرابخانه معروف می باشد، توسط سلطان محمد معمار یزدی ساخته شده است</a:t>
            </a:r>
          </a:p>
        </p:txBody>
      </p:sp>
      <p:pic>
        <p:nvPicPr>
          <p:cNvPr id="8194" name="Picture 2" descr="C:\Users\Azad\Desktop\تاریخ\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958910"/>
            <a:ext cx="8610600" cy="57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22196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xit" presetSubtype="0" fill="hold" grpId="1" nodeType="clickEffect">
                                  <p:stCondLst>
                                    <p:cond delay="0"/>
                                  </p:stCondLst>
                                  <p:childTnLst>
                                    <p:animEffect transition="out" filter="wipe(down)">
                                      <p:cBhvr>
                                        <p:cTn id="24" dur="180" accel="50000">
                                          <p:stCondLst>
                                            <p:cond delay="1820"/>
                                          </p:stCondLst>
                                        </p:cTn>
                                        <p:tgtEl>
                                          <p:spTgt spid="4"/>
                                        </p:tgtEl>
                                      </p:cBhvr>
                                    </p:animEffect>
                                    <p:anim calcmode="lin" valueType="num">
                                      <p:cBhvr>
                                        <p:cTn id="25"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32" dur="26">
                                          <p:stCondLst>
                                            <p:cond delay="620"/>
                                          </p:stCondLst>
                                        </p:cTn>
                                        <p:tgtEl>
                                          <p:spTgt spid="4"/>
                                        </p:tgtEl>
                                      </p:cBhvr>
                                      <p:to x="100000" y="60000"/>
                                    </p:animScale>
                                    <p:animScale>
                                      <p:cBhvr>
                                        <p:cTn id="33" dur="166" decel="50000">
                                          <p:stCondLst>
                                            <p:cond delay="64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set>
                                      <p:cBhvr>
                                        <p:cTn id="40" dur="1" fill="hold">
                                          <p:stCondLst>
                                            <p:cond delay="19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194"/>
                                        </p:tgtEl>
                                        <p:attrNameLst>
                                          <p:attrName>style.visibility</p:attrName>
                                        </p:attrNameLst>
                                      </p:cBhvr>
                                      <p:to>
                                        <p:strVal val="visible"/>
                                      </p:to>
                                    </p:set>
                                    <p:anim calcmode="lin" valueType="num">
                                      <p:cBhvr>
                                        <p:cTn id="45" dur="500" fill="hold"/>
                                        <p:tgtEl>
                                          <p:spTgt spid="8194"/>
                                        </p:tgtEl>
                                        <p:attrNameLst>
                                          <p:attrName>ppt_w</p:attrName>
                                        </p:attrNameLst>
                                      </p:cBhvr>
                                      <p:tavLst>
                                        <p:tav tm="0">
                                          <p:val>
                                            <p:fltVal val="0"/>
                                          </p:val>
                                        </p:tav>
                                        <p:tav tm="100000">
                                          <p:val>
                                            <p:strVal val="#ppt_w"/>
                                          </p:val>
                                        </p:tav>
                                      </p:tavLst>
                                    </p:anim>
                                    <p:anim calcmode="lin" valueType="num">
                                      <p:cBhvr>
                                        <p:cTn id="46" dur="500" fill="hold"/>
                                        <p:tgtEl>
                                          <p:spTgt spid="8194"/>
                                        </p:tgtEl>
                                        <p:attrNameLst>
                                          <p:attrName>ppt_h</p:attrName>
                                        </p:attrNameLst>
                                      </p:cBhvr>
                                      <p:tavLst>
                                        <p:tav tm="0">
                                          <p:val>
                                            <p:fltVal val="0"/>
                                          </p:val>
                                        </p:tav>
                                        <p:tav tm="100000">
                                          <p:val>
                                            <p:strVal val="#ppt_h"/>
                                          </p:val>
                                        </p:tav>
                                      </p:tavLst>
                                    </p:anim>
                                    <p:animEffect transition="in" filter="fade">
                                      <p:cBhvr>
                                        <p:cTn id="4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8686800" cy="2895600"/>
          </a:xfrm>
        </p:spPr>
        <p:txBody>
          <a:bodyPr>
            <a:noAutofit/>
          </a:bodyPr>
          <a:lstStyle/>
          <a:p>
            <a:pPr algn="ctr"/>
            <a:r>
              <a:rPr lang="fa-IR" sz="41300" dirty="0" smtClean="0">
                <a:latin typeface="Aldhabi" pitchFamily="2" charset="-78"/>
                <a:cs typeface="Aldhabi" pitchFamily="2" charset="-78"/>
              </a:rPr>
              <a:t>پایان</a:t>
            </a:r>
            <a:endParaRPr lang="en-US" sz="41300" dirty="0">
              <a:latin typeface="Aldhabi" pitchFamily="2" charset="-78"/>
              <a:cs typeface="Aldhabi" pitchFamily="2" charset="-78"/>
            </a:endParaRPr>
          </a:p>
        </p:txBody>
      </p:sp>
    </p:spTree>
    <p:extLst>
      <p:ext uri="{BB962C8B-B14F-4D97-AF65-F5344CB8AC3E}">
        <p14:creationId xmlns:p14="http://schemas.microsoft.com/office/powerpoint/2010/main" val="261264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r"/>
            <a:r>
              <a:rPr lang="fa-IR" sz="5400" dirty="0" smtClean="0">
                <a:latin typeface="Arabic Typesetting" pitchFamily="66" charset="-78"/>
                <a:cs typeface="Arabic Typesetting" pitchFamily="66" charset="-78"/>
              </a:rPr>
              <a:t>قبل و بعد از اسلام</a:t>
            </a:r>
            <a:endParaRPr lang="en-US" sz="5400" dirty="0">
              <a:latin typeface="Arabic Typesetting" pitchFamily="66" charset="-78"/>
              <a:cs typeface="Arabic Typesetting" pitchFamily="66" charset="-78"/>
            </a:endParaRPr>
          </a:p>
        </p:txBody>
      </p:sp>
      <p:sp>
        <p:nvSpPr>
          <p:cNvPr id="4" name="Rectangle 3"/>
          <p:cNvSpPr/>
          <p:nvPr/>
        </p:nvSpPr>
        <p:spPr>
          <a:xfrm>
            <a:off x="0" y="1066800"/>
            <a:ext cx="9119681" cy="2308324"/>
          </a:xfrm>
          <a:prstGeom prst="rect">
            <a:avLst/>
          </a:prstGeom>
        </p:spPr>
        <p:txBody>
          <a:bodyPr wrap="square">
            <a:spAutoFit/>
          </a:bodyPr>
          <a:lstStyle/>
          <a:p>
            <a:pPr algn="r"/>
            <a:r>
              <a:rPr lang="fa-IR" sz="4800" dirty="0">
                <a:latin typeface="Arabic Typesetting" pitchFamily="66" charset="-78"/>
                <a:cs typeface="Arabic Typesetting" pitchFamily="66" charset="-78"/>
              </a:rPr>
              <a:t>قبل </a:t>
            </a:r>
            <a:r>
              <a:rPr lang="fa-IR" sz="4800" dirty="0" smtClean="0">
                <a:latin typeface="Arabic Typesetting" pitchFamily="66" charset="-78"/>
                <a:cs typeface="Arabic Typesetting" pitchFamily="66" charset="-78"/>
              </a:rPr>
              <a:t>از اسلام : لهراسب </a:t>
            </a:r>
            <a:r>
              <a:rPr lang="fa-IR" sz="4800" dirty="0">
                <a:latin typeface="Arabic Typesetting" pitchFamily="66" charset="-78"/>
                <a:cs typeface="Arabic Typesetting" pitchFamily="66" charset="-78"/>
              </a:rPr>
              <a:t>،کرمان </a:t>
            </a:r>
            <a:r>
              <a:rPr lang="fa-IR" sz="4800" dirty="0" smtClean="0">
                <a:latin typeface="Arabic Typesetting" pitchFamily="66" charset="-78"/>
                <a:cs typeface="Arabic Typesetting" pitchFamily="66" charset="-78"/>
              </a:rPr>
              <a:t>و مکران را اضافه نیمروز نموده </a:t>
            </a:r>
            <a:r>
              <a:rPr lang="fa-IR" sz="4800" dirty="0">
                <a:latin typeface="Arabic Typesetting" pitchFamily="66" charset="-78"/>
                <a:cs typeface="Arabic Typesetting" pitchFamily="66" charset="-78"/>
              </a:rPr>
              <a:t>،به رستم </a:t>
            </a:r>
            <a:r>
              <a:rPr lang="fa-IR" sz="4800" dirty="0" smtClean="0">
                <a:latin typeface="Arabic Typesetting" pitchFamily="66" charset="-78"/>
                <a:cs typeface="Arabic Typesetting" pitchFamily="66" charset="-78"/>
              </a:rPr>
              <a:t>پسر زال بداد تا زمان </a:t>
            </a:r>
            <a:r>
              <a:rPr lang="fa-IR" sz="4800" dirty="0">
                <a:latin typeface="Arabic Typesetting" pitchFamily="66" charset="-78"/>
                <a:cs typeface="Arabic Typesetting" pitchFamily="66" charset="-78"/>
              </a:rPr>
              <a:t>حیات </a:t>
            </a:r>
            <a:r>
              <a:rPr lang="fa-IR" sz="4800" dirty="0" smtClean="0">
                <a:latin typeface="Arabic Typesetting" pitchFamily="66" charset="-78"/>
                <a:cs typeface="Arabic Typesetting" pitchFamily="66" charset="-78"/>
              </a:rPr>
              <a:t>در تصرف او بود  گشتاسب پسر لهراسب در کرمان </a:t>
            </a:r>
            <a:r>
              <a:rPr lang="fa-IR" sz="4800" dirty="0">
                <a:latin typeface="Arabic Typesetting" pitchFamily="66" charset="-78"/>
                <a:cs typeface="Arabic Typesetting" pitchFamily="66" charset="-78"/>
              </a:rPr>
              <a:t>آتشکده ساخت </a:t>
            </a:r>
            <a:r>
              <a:rPr lang="fa-IR" sz="4800" dirty="0" smtClean="0">
                <a:latin typeface="Arabic Typesetting" pitchFamily="66" charset="-78"/>
                <a:cs typeface="Arabic Typesetting" pitchFamily="66" charset="-78"/>
              </a:rPr>
              <a:t>و بنای </a:t>
            </a:r>
            <a:r>
              <a:rPr lang="fa-IR" sz="4800" dirty="0">
                <a:latin typeface="Arabic Typesetting" pitchFamily="66" charset="-78"/>
                <a:cs typeface="Arabic Typesetting" pitchFamily="66" charset="-78"/>
              </a:rPr>
              <a:t>آبادانی گذاشت </a:t>
            </a:r>
            <a:endParaRPr lang="en-US" sz="4800" dirty="0">
              <a:latin typeface="Arabic Typesetting" pitchFamily="66" charset="-78"/>
              <a:cs typeface="Arabic Typesetting" pitchFamily="66" charset="-78"/>
            </a:endParaRPr>
          </a:p>
        </p:txBody>
      </p:sp>
      <p:sp>
        <p:nvSpPr>
          <p:cNvPr id="5" name="Rectangle 4"/>
          <p:cNvSpPr/>
          <p:nvPr/>
        </p:nvSpPr>
        <p:spPr>
          <a:xfrm>
            <a:off x="-21077" y="1112966"/>
            <a:ext cx="9144001" cy="4524315"/>
          </a:xfrm>
          <a:prstGeom prst="rect">
            <a:avLst/>
          </a:prstGeom>
        </p:spPr>
        <p:txBody>
          <a:bodyPr wrap="square">
            <a:spAutoFit/>
          </a:bodyPr>
          <a:lstStyle/>
          <a:p>
            <a:pPr algn="r"/>
            <a:r>
              <a:rPr lang="fa-IR" sz="4800" dirty="0">
                <a:latin typeface="Arabic Typesetting" pitchFamily="66" charset="-78"/>
                <a:cs typeface="Arabic Typesetting" pitchFamily="66" charset="-78"/>
              </a:rPr>
              <a:t>پس </a:t>
            </a:r>
            <a:r>
              <a:rPr lang="fa-IR" sz="4800" dirty="0" smtClean="0">
                <a:latin typeface="Arabic Typesetting" pitchFamily="66" charset="-78"/>
                <a:cs typeface="Arabic Typesetting" pitchFamily="66" charset="-78"/>
              </a:rPr>
              <a:t>از اسلام : حضورحاکمان </a:t>
            </a:r>
            <a:r>
              <a:rPr lang="fa-IR" sz="4800" dirty="0">
                <a:latin typeface="Arabic Typesetting" pitchFamily="66" charset="-78"/>
                <a:cs typeface="Arabic Typesetting" pitchFamily="66" charset="-78"/>
              </a:rPr>
              <a:t>اسلام </a:t>
            </a:r>
            <a:r>
              <a:rPr lang="fa-IR" sz="4800" dirty="0" smtClean="0">
                <a:latin typeface="Arabic Typesetting" pitchFamily="66" charset="-78"/>
                <a:cs typeface="Arabic Typesetting" pitchFamily="66" charset="-78"/>
              </a:rPr>
              <a:t>از سال ۲۴ هجری </a:t>
            </a:r>
            <a:r>
              <a:rPr lang="fa-IR" sz="4800" dirty="0">
                <a:latin typeface="Arabic Typesetting" pitchFamily="66" charset="-78"/>
                <a:cs typeface="Arabic Typesetting" pitchFamily="66" charset="-78"/>
              </a:rPr>
              <a:t>قمری </a:t>
            </a:r>
            <a:r>
              <a:rPr lang="fa-IR" sz="4800" dirty="0" smtClean="0">
                <a:latin typeface="Arabic Typesetting" pitchFamily="66" charset="-78"/>
                <a:cs typeface="Arabic Typesetting" pitchFamily="66" charset="-78"/>
              </a:rPr>
              <a:t>و در زمان عمر بن </a:t>
            </a:r>
            <a:r>
              <a:rPr lang="fa-IR" sz="4800" dirty="0">
                <a:latin typeface="Arabic Typesetting" pitchFamily="66" charset="-78"/>
                <a:cs typeface="Arabic Typesetting" pitchFamily="66" charset="-78"/>
              </a:rPr>
              <a:t>الخطاب </a:t>
            </a:r>
            <a:r>
              <a:rPr lang="fa-IR" sz="4800" dirty="0" smtClean="0">
                <a:latin typeface="Arabic Typesetting" pitchFamily="66" charset="-78"/>
                <a:cs typeface="Arabic Typesetting" pitchFamily="66" charset="-78"/>
              </a:rPr>
              <a:t>آغاز می </a:t>
            </a:r>
            <a:r>
              <a:rPr lang="fa-IR" sz="4800" dirty="0">
                <a:latin typeface="Arabic Typesetting" pitchFamily="66" charset="-78"/>
                <a:cs typeface="Arabic Typesetting" pitchFamily="66" charset="-78"/>
              </a:rPr>
              <a:t>شود آمدن عبداله بن عامر ،مجاشع بن مسعود ،</a:t>
            </a:r>
            <a:r>
              <a:rPr lang="fa-IR" sz="4800" dirty="0" smtClean="0">
                <a:latin typeface="Arabic Typesetting" pitchFamily="66" charset="-78"/>
                <a:cs typeface="Arabic Typesetting" pitchFamily="66" charset="-78"/>
              </a:rPr>
              <a:t>زیاد بن </a:t>
            </a:r>
            <a:r>
              <a:rPr lang="fa-IR" sz="4800" dirty="0">
                <a:latin typeface="Arabic Typesetting" pitchFamily="66" charset="-78"/>
                <a:cs typeface="Arabic Typesetting" pitchFamily="66" charset="-78"/>
              </a:rPr>
              <a:t>ابیه ،</a:t>
            </a:r>
            <a:r>
              <a:rPr lang="fa-IR" sz="4800" dirty="0" smtClean="0">
                <a:latin typeface="Arabic Typesetting" pitchFamily="66" charset="-78"/>
                <a:cs typeface="Arabic Typesetting" pitchFamily="66" charset="-78"/>
              </a:rPr>
              <a:t>یزد بن </a:t>
            </a:r>
            <a:r>
              <a:rPr lang="fa-IR" sz="4800" dirty="0">
                <a:latin typeface="Arabic Typesetting" pitchFamily="66" charset="-78"/>
                <a:cs typeface="Arabic Typesetting" pitchFamily="66" charset="-78"/>
              </a:rPr>
              <a:t>مهلب وغسان (قنات غسان ازیادگارهای اوست که به قناتغستان معروف </a:t>
            </a:r>
            <a:r>
              <a:rPr lang="fa-IR" sz="4800" dirty="0" smtClean="0">
                <a:latin typeface="Arabic Typesetting" pitchFamily="66" charset="-78"/>
                <a:cs typeface="Arabic Typesetting" pitchFamily="66" charset="-78"/>
              </a:rPr>
              <a:t>است) و بالاخره </a:t>
            </a:r>
            <a:r>
              <a:rPr lang="fa-IR" sz="4800" dirty="0">
                <a:latin typeface="Arabic Typesetting" pitchFamily="66" charset="-78"/>
                <a:cs typeface="Arabic Typesetting" pitchFamily="66" charset="-78"/>
              </a:rPr>
              <a:t>کشته شدن خدیع کرمانی ،نگاه </a:t>
            </a:r>
            <a:r>
              <a:rPr lang="fa-IR" sz="4800" dirty="0" smtClean="0">
                <a:latin typeface="Arabic Typesetting" pitchFamily="66" charset="-78"/>
                <a:cs typeface="Arabic Typesetting" pitchFamily="66" charset="-78"/>
              </a:rPr>
              <a:t>تند و گذرایی </a:t>
            </a:r>
            <a:r>
              <a:rPr lang="fa-IR" sz="4800" dirty="0">
                <a:latin typeface="Arabic Typesetting" pitchFamily="66" charset="-78"/>
                <a:cs typeface="Arabic Typesetting" pitchFamily="66" charset="-78"/>
              </a:rPr>
              <a:t>است به این </a:t>
            </a:r>
            <a:r>
              <a:rPr lang="fa-IR" sz="4800" dirty="0" smtClean="0">
                <a:latin typeface="Arabic Typesetting" pitchFamily="66" charset="-78"/>
                <a:cs typeface="Arabic Typesetting" pitchFamily="66" charset="-78"/>
              </a:rPr>
              <a:t>عصر و تا زمان </a:t>
            </a:r>
            <a:r>
              <a:rPr lang="fa-IR" sz="4800" dirty="0">
                <a:latin typeface="Arabic Typesetting" pitchFamily="66" charset="-78"/>
                <a:cs typeface="Arabic Typesetting" pitchFamily="66" charset="-78"/>
              </a:rPr>
              <a:t>عباسیان</a:t>
            </a:r>
            <a:endParaRPr lang="en-US" sz="48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7200028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1" nodeType="clickEffect">
                                  <p:stCondLst>
                                    <p:cond delay="0"/>
                                  </p:stCondLst>
                                  <p:childTnLst>
                                    <p:animEffect transition="out" filter="wheel(1)">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50" y="228600"/>
            <a:ext cx="8686800" cy="838200"/>
          </a:xfrm>
        </p:spPr>
        <p:txBody>
          <a:bodyPr>
            <a:noAutofit/>
          </a:bodyPr>
          <a:lstStyle/>
          <a:p>
            <a:pPr algn="r"/>
            <a:r>
              <a:rPr lang="fa-IR" sz="4800" dirty="0" smtClean="0">
                <a:latin typeface="Arabic Typesetting" pitchFamily="66" charset="-78"/>
                <a:cs typeface="Arabic Typesetting" pitchFamily="66" charset="-78"/>
              </a:rPr>
              <a:t>کرمان در حکومت های مختلف</a:t>
            </a:r>
            <a:endParaRPr lang="en-US" sz="4800" dirty="0"/>
          </a:p>
        </p:txBody>
      </p:sp>
      <p:sp>
        <p:nvSpPr>
          <p:cNvPr id="4" name="Rectangle 3"/>
          <p:cNvSpPr/>
          <p:nvPr/>
        </p:nvSpPr>
        <p:spPr>
          <a:xfrm>
            <a:off x="11349" y="1066800"/>
            <a:ext cx="9144000" cy="1569660"/>
          </a:xfrm>
          <a:prstGeom prst="rect">
            <a:avLst/>
          </a:prstGeom>
        </p:spPr>
        <p:txBody>
          <a:bodyPr wrap="square">
            <a:spAutoFit/>
          </a:bodyPr>
          <a:lstStyle/>
          <a:p>
            <a:pPr algn="r"/>
            <a:r>
              <a:rPr lang="fa-IR" sz="4800" dirty="0" smtClean="0">
                <a:solidFill>
                  <a:srgbClr val="FF0000"/>
                </a:solidFill>
                <a:latin typeface="Arabic Typesetting" pitchFamily="66" charset="-78"/>
                <a:cs typeface="Arabic Typesetting" pitchFamily="66" charset="-78"/>
              </a:rPr>
              <a:t>در زمان </a:t>
            </a:r>
            <a:r>
              <a:rPr lang="fa-IR" sz="4800" dirty="0">
                <a:solidFill>
                  <a:srgbClr val="FF0000"/>
                </a:solidFill>
                <a:latin typeface="Arabic Typesetting" pitchFamily="66" charset="-78"/>
                <a:cs typeface="Arabic Typesetting" pitchFamily="66" charset="-78"/>
              </a:rPr>
              <a:t>عباسیان </a:t>
            </a:r>
            <a:r>
              <a:rPr lang="fa-IR" sz="4800" dirty="0">
                <a:latin typeface="Arabic Typesetting" pitchFamily="66" charset="-78"/>
                <a:cs typeface="Arabic Typesetting" pitchFamily="66" charset="-78"/>
              </a:rPr>
              <a:t>:علی بن عیسی بن هامان و افشین ترک </a:t>
            </a:r>
            <a:r>
              <a:rPr lang="fa-IR" sz="4800" dirty="0" smtClean="0">
                <a:latin typeface="Arabic Typesetting" pitchFamily="66" charset="-78"/>
                <a:cs typeface="Arabic Typesetting" pitchFamily="66" charset="-78"/>
              </a:rPr>
              <a:t>و صیف </a:t>
            </a:r>
            <a:r>
              <a:rPr lang="fa-IR" sz="4800" dirty="0">
                <a:latin typeface="Arabic Typesetting" pitchFamily="66" charset="-78"/>
                <a:cs typeface="Arabic Typesetting" pitchFamily="66" charset="-78"/>
              </a:rPr>
              <a:t>ترک </a:t>
            </a:r>
            <a:r>
              <a:rPr lang="fa-IR" sz="4800" dirty="0" smtClean="0">
                <a:latin typeface="Arabic Typesetting" pitchFamily="66" charset="-78"/>
                <a:cs typeface="Arabic Typesetting" pitchFamily="66" charset="-78"/>
              </a:rPr>
              <a:t>و تنی چند از این </a:t>
            </a:r>
            <a:r>
              <a:rPr lang="fa-IR" sz="4800" dirty="0">
                <a:latin typeface="Arabic Typesetting" pitchFamily="66" charset="-78"/>
                <a:cs typeface="Arabic Typesetting" pitchFamily="66" charset="-78"/>
              </a:rPr>
              <a:t>دودمان </a:t>
            </a:r>
            <a:r>
              <a:rPr lang="fa-IR" sz="4800" dirty="0" smtClean="0">
                <a:latin typeface="Arabic Typesetting" pitchFamily="66" charset="-78"/>
                <a:cs typeface="Arabic Typesetting" pitchFamily="66" charset="-78"/>
              </a:rPr>
              <a:t>بر کرمان </a:t>
            </a:r>
            <a:r>
              <a:rPr lang="fa-IR" sz="4800" dirty="0">
                <a:latin typeface="Arabic Typesetting" pitchFamily="66" charset="-78"/>
                <a:cs typeface="Arabic Typesetting" pitchFamily="66" charset="-78"/>
              </a:rPr>
              <a:t>حکومت راندند</a:t>
            </a:r>
            <a:endParaRPr lang="en-US" sz="4800" dirty="0">
              <a:latin typeface="Arabic Typesetting" pitchFamily="66" charset="-78"/>
              <a:cs typeface="Arabic Typesetting" pitchFamily="66" charset="-78"/>
            </a:endParaRPr>
          </a:p>
        </p:txBody>
      </p:sp>
      <p:sp>
        <p:nvSpPr>
          <p:cNvPr id="5" name="Rectangle 4"/>
          <p:cNvSpPr/>
          <p:nvPr/>
        </p:nvSpPr>
        <p:spPr>
          <a:xfrm>
            <a:off x="-24319" y="2514600"/>
            <a:ext cx="9144000" cy="3046988"/>
          </a:xfrm>
          <a:prstGeom prst="rect">
            <a:avLst/>
          </a:prstGeom>
        </p:spPr>
        <p:txBody>
          <a:bodyPr wrap="square">
            <a:spAutoFit/>
          </a:bodyPr>
          <a:lstStyle/>
          <a:p>
            <a:pPr algn="r"/>
            <a:r>
              <a:rPr lang="fa-IR" sz="4800" dirty="0">
                <a:solidFill>
                  <a:srgbClr val="FFFF00"/>
                </a:solidFill>
                <a:latin typeface="Arabic Typesetting" pitchFamily="66" charset="-78"/>
                <a:cs typeface="Arabic Typesetting" pitchFamily="66" charset="-78"/>
              </a:rPr>
              <a:t>حکومت سلجوقیان </a:t>
            </a:r>
            <a:r>
              <a:rPr lang="fa-IR" sz="4800" dirty="0">
                <a:latin typeface="Arabic Typesetting" pitchFamily="66" charset="-78"/>
                <a:cs typeface="Arabic Typesetting" pitchFamily="66" charset="-78"/>
              </a:rPr>
              <a:t>:این سلسله </a:t>
            </a:r>
            <a:r>
              <a:rPr lang="fa-IR" sz="4800" dirty="0" smtClean="0">
                <a:latin typeface="Arabic Typesetting" pitchFamily="66" charset="-78"/>
                <a:cs typeface="Arabic Typesetting" pitchFamily="66" charset="-78"/>
              </a:rPr>
              <a:t>در کرمان آثار خیری از خود بر جای </a:t>
            </a:r>
            <a:r>
              <a:rPr lang="fa-IR" sz="4800" dirty="0">
                <a:latin typeface="Arabic Typesetting" pitchFamily="66" charset="-78"/>
                <a:cs typeface="Arabic Typesetting" pitchFamily="66" charset="-78"/>
              </a:rPr>
              <a:t>گذاشتن که </a:t>
            </a:r>
            <a:r>
              <a:rPr lang="fa-IR" sz="4800" dirty="0" smtClean="0">
                <a:latin typeface="Arabic Typesetting" pitchFamily="66" charset="-78"/>
                <a:cs typeface="Arabic Typesetting" pitchFamily="66" charset="-78"/>
              </a:rPr>
              <a:t>مسجد ملک </a:t>
            </a:r>
            <a:r>
              <a:rPr lang="fa-IR" sz="4800" dirty="0">
                <a:latin typeface="Arabic Typesetting" pitchFamily="66" charset="-78"/>
                <a:cs typeface="Arabic Typesetting" pitchFamily="66" charset="-78"/>
              </a:rPr>
              <a:t>(امام </a:t>
            </a:r>
            <a:r>
              <a:rPr lang="fa-IR" sz="4800" dirty="0" smtClean="0">
                <a:latin typeface="Arabic Typesetting" pitchFamily="66" charset="-78"/>
                <a:cs typeface="Arabic Typesetting" pitchFamily="66" charset="-78"/>
              </a:rPr>
              <a:t>خمینی) از جمله یادگار های </a:t>
            </a:r>
            <a:r>
              <a:rPr lang="fa-IR" sz="4800" dirty="0">
                <a:latin typeface="Arabic Typesetting" pitchFamily="66" charset="-78"/>
                <a:cs typeface="Arabic Typesetting" pitchFamily="66" charset="-78"/>
              </a:rPr>
              <a:t>ملک توران شاه است </a:t>
            </a:r>
            <a:r>
              <a:rPr lang="fa-IR" sz="4800" dirty="0" smtClean="0">
                <a:latin typeface="Arabic Typesetting" pitchFamily="66" charset="-78"/>
                <a:cs typeface="Arabic Typesetting" pitchFamily="66" charset="-78"/>
              </a:rPr>
              <a:t>  هر چند که </a:t>
            </a:r>
            <a:r>
              <a:rPr lang="fa-IR" sz="4800" dirty="0">
                <a:latin typeface="Arabic Typesetting" pitchFamily="66" charset="-78"/>
                <a:cs typeface="Arabic Typesetting" pitchFamily="66" charset="-78"/>
              </a:rPr>
              <a:t>پس </a:t>
            </a:r>
            <a:r>
              <a:rPr lang="fa-IR" sz="4800" dirty="0" smtClean="0">
                <a:latin typeface="Arabic Typesetting" pitchFamily="66" charset="-78"/>
                <a:cs typeface="Arabic Typesetting" pitchFamily="66" charset="-78"/>
              </a:rPr>
              <a:t>از او فرزندانش </a:t>
            </a:r>
            <a:r>
              <a:rPr lang="fa-IR" sz="4800" dirty="0">
                <a:latin typeface="Arabic Typesetting" pitchFamily="66" charset="-78"/>
                <a:cs typeface="Arabic Typesetting" pitchFamily="66" charset="-78"/>
              </a:rPr>
              <a:t>عاقبت خوشی نداشتند</a:t>
            </a:r>
            <a:endParaRPr lang="en-US" sz="4800" dirty="0">
              <a:latin typeface="Arabic Typesetting" pitchFamily="66" charset="-78"/>
              <a:cs typeface="Arabic Typesetting" pitchFamily="66" charset="-78"/>
            </a:endParaRPr>
          </a:p>
        </p:txBody>
      </p:sp>
      <p:sp>
        <p:nvSpPr>
          <p:cNvPr id="6" name="Rectangle 5"/>
          <p:cNvSpPr/>
          <p:nvPr/>
        </p:nvSpPr>
        <p:spPr>
          <a:xfrm>
            <a:off x="50260" y="1047103"/>
            <a:ext cx="9132651" cy="3046988"/>
          </a:xfrm>
          <a:prstGeom prst="rect">
            <a:avLst/>
          </a:prstGeom>
        </p:spPr>
        <p:txBody>
          <a:bodyPr wrap="square">
            <a:spAutoFit/>
          </a:bodyPr>
          <a:lstStyle/>
          <a:p>
            <a:pPr algn="r"/>
            <a:r>
              <a:rPr lang="fa-IR" sz="4800" dirty="0">
                <a:solidFill>
                  <a:srgbClr val="0070C0"/>
                </a:solidFill>
                <a:latin typeface="Arabic Typesetting" pitchFamily="66" charset="-78"/>
                <a:cs typeface="Arabic Typesetting" pitchFamily="66" charset="-78"/>
              </a:rPr>
              <a:t>عصرصفویه</a:t>
            </a:r>
            <a:r>
              <a:rPr lang="fa-IR" sz="4800" dirty="0">
                <a:latin typeface="Arabic Typesetting" pitchFamily="66" charset="-78"/>
                <a:cs typeface="Arabic Typesetting" pitchFamily="66" charset="-78"/>
              </a:rPr>
              <a:t> :حکومت گنجعلیخان </a:t>
            </a:r>
            <a:r>
              <a:rPr lang="fa-IR" sz="4800" dirty="0" smtClean="0">
                <a:latin typeface="Arabic Typesetting" pitchFamily="66" charset="-78"/>
                <a:cs typeface="Arabic Typesetting" pitchFamily="66" charset="-78"/>
              </a:rPr>
              <a:t>و طرح های </a:t>
            </a:r>
            <a:r>
              <a:rPr lang="fa-IR" sz="4800" dirty="0">
                <a:latin typeface="Arabic Typesetting" pitchFamily="66" charset="-78"/>
                <a:cs typeface="Arabic Typesetting" pitchFamily="66" charset="-78"/>
              </a:rPr>
              <a:t>عمرانی </a:t>
            </a:r>
            <a:r>
              <a:rPr lang="fa-IR" sz="4800" dirty="0" smtClean="0">
                <a:latin typeface="Arabic Typesetting" pitchFamily="66" charset="-78"/>
                <a:cs typeface="Arabic Typesetting" pitchFamily="66" charset="-78"/>
              </a:rPr>
              <a:t>او که </a:t>
            </a:r>
            <a:r>
              <a:rPr lang="fa-IR" sz="4800" dirty="0">
                <a:latin typeface="Arabic Typesetting" pitchFamily="66" charset="-78"/>
                <a:cs typeface="Arabic Typesetting" pitchFamily="66" charset="-78"/>
              </a:rPr>
              <a:t>موجب تحولی شگرف </a:t>
            </a:r>
            <a:r>
              <a:rPr lang="fa-IR" sz="4800" dirty="0" smtClean="0">
                <a:latin typeface="Arabic Typesetting" pitchFamily="66" charset="-78"/>
                <a:cs typeface="Arabic Typesetting" pitchFamily="66" charset="-78"/>
              </a:rPr>
              <a:t>در کرمان شد و هنوز مجموعه او نگین </a:t>
            </a:r>
            <a:r>
              <a:rPr lang="fa-IR" sz="4800" dirty="0">
                <a:latin typeface="Arabic Typesetting" pitchFamily="66" charset="-78"/>
                <a:cs typeface="Arabic Typesetting" pitchFamily="66" charset="-78"/>
              </a:rPr>
              <a:t>آثارتاریخی است </a:t>
            </a:r>
            <a:r>
              <a:rPr lang="fa-IR" sz="4800" dirty="0" smtClean="0">
                <a:latin typeface="Arabic Typesetting" pitchFamily="66" charset="-78"/>
                <a:cs typeface="Arabic Typesetting" pitchFamily="66" charset="-78"/>
              </a:rPr>
              <a:t>و سفر شاه </a:t>
            </a:r>
            <a:r>
              <a:rPr lang="fa-IR" sz="4800" dirty="0">
                <a:latin typeface="Arabic Typesetting" pitchFamily="66" charset="-78"/>
                <a:cs typeface="Arabic Typesetting" pitchFamily="66" charset="-78"/>
              </a:rPr>
              <a:t>عباس اول به کرمان </a:t>
            </a:r>
            <a:r>
              <a:rPr lang="fa-IR" sz="4800" dirty="0" smtClean="0">
                <a:latin typeface="Arabic Typesetting" pitchFamily="66" charset="-78"/>
                <a:cs typeface="Arabic Typesetting" pitchFamily="66" charset="-78"/>
              </a:rPr>
              <a:t>و ماجرای کلانتر شهر از مهمترین </a:t>
            </a:r>
            <a:r>
              <a:rPr lang="fa-IR" sz="4800" dirty="0">
                <a:latin typeface="Arabic Typesetting" pitchFamily="66" charset="-78"/>
                <a:cs typeface="Arabic Typesetting" pitchFamily="66" charset="-78"/>
              </a:rPr>
              <a:t>حوادث این </a:t>
            </a:r>
            <a:r>
              <a:rPr lang="fa-IR" sz="4800" dirty="0" smtClean="0">
                <a:latin typeface="Arabic Typesetting" pitchFamily="66" charset="-78"/>
                <a:cs typeface="Arabic Typesetting" pitchFamily="66" charset="-78"/>
              </a:rPr>
              <a:t>عصر است </a:t>
            </a:r>
            <a:endParaRPr lang="en-US" sz="4800" dirty="0">
              <a:latin typeface="Arabic Typesetting" pitchFamily="66" charset="-78"/>
              <a:cs typeface="Arabic Typesetting" pitchFamily="66" charset="-78"/>
            </a:endParaRPr>
          </a:p>
        </p:txBody>
      </p:sp>
      <p:sp>
        <p:nvSpPr>
          <p:cNvPr id="7" name="Rectangle 6"/>
          <p:cNvSpPr/>
          <p:nvPr/>
        </p:nvSpPr>
        <p:spPr>
          <a:xfrm>
            <a:off x="50260" y="3072348"/>
            <a:ext cx="9132651" cy="3785652"/>
          </a:xfrm>
          <a:prstGeom prst="rect">
            <a:avLst/>
          </a:prstGeom>
        </p:spPr>
        <p:txBody>
          <a:bodyPr wrap="square">
            <a:spAutoFit/>
          </a:bodyPr>
          <a:lstStyle/>
          <a:p>
            <a:pPr algn="r"/>
            <a:r>
              <a:rPr lang="fa-IR" sz="4800" dirty="0" smtClean="0">
                <a:solidFill>
                  <a:srgbClr val="7030A0"/>
                </a:solidFill>
                <a:latin typeface="Arabic Typesetting" pitchFamily="66" charset="-78"/>
                <a:cs typeface="Arabic Typesetting" pitchFamily="66" charset="-78"/>
              </a:rPr>
              <a:t>دوره نادری </a:t>
            </a:r>
            <a:r>
              <a:rPr lang="fa-IR" sz="4800" dirty="0" smtClean="0">
                <a:latin typeface="Arabic Typesetting" pitchFamily="66" charset="-78"/>
                <a:cs typeface="Arabic Typesetting" pitchFamily="66" charset="-78"/>
              </a:rPr>
              <a:t>:آمدن نادر به کرمان ،قتل فجیع خاندان قلی بیگ حاکم این دیار،و جمع دیگری از مردم بیگناه و شکل گرفتن محله پامنار که به مناسبت انباشته شدن سرها روی هم به این نام معرف شد  و نیز کور کردن و اخذباج وخراج از مردم بیگناه بخشی از حوادث این عصر است </a:t>
            </a:r>
            <a:endParaRPr lang="en-US" sz="4800" dirty="0">
              <a:latin typeface="Arabic Typesetting" pitchFamily="66" charset="-78"/>
              <a:cs typeface="Arabic Typesetting" pitchFamily="66" charset="-78"/>
            </a:endParaRPr>
          </a:p>
        </p:txBody>
      </p:sp>
      <p:sp>
        <p:nvSpPr>
          <p:cNvPr id="8" name="Rectangle 7"/>
          <p:cNvSpPr/>
          <p:nvPr/>
        </p:nvSpPr>
        <p:spPr>
          <a:xfrm>
            <a:off x="-29993" y="1074906"/>
            <a:ext cx="9155348" cy="1569660"/>
          </a:xfrm>
          <a:prstGeom prst="rect">
            <a:avLst/>
          </a:prstGeom>
        </p:spPr>
        <p:txBody>
          <a:bodyPr wrap="square">
            <a:spAutoFit/>
          </a:bodyPr>
          <a:lstStyle/>
          <a:p>
            <a:pPr algn="r"/>
            <a:r>
              <a:rPr lang="fa-IR" sz="4800" dirty="0" smtClean="0">
                <a:solidFill>
                  <a:srgbClr val="FF0000"/>
                </a:solidFill>
                <a:latin typeface="Arabic Typesetting" pitchFamily="66" charset="-78"/>
                <a:cs typeface="Arabic Typesetting" pitchFamily="66" charset="-78"/>
              </a:rPr>
              <a:t>عصر زندیه </a:t>
            </a:r>
            <a:r>
              <a:rPr lang="fa-IR" sz="4800" dirty="0">
                <a:latin typeface="Arabic Typesetting" pitchFamily="66" charset="-78"/>
                <a:cs typeface="Arabic Typesetting" pitchFamily="66" charset="-78"/>
              </a:rPr>
              <a:t>:ماجرای تقی خان </a:t>
            </a:r>
            <a:r>
              <a:rPr lang="fa-IR" sz="4800" dirty="0" smtClean="0">
                <a:latin typeface="Arabic Typesetting" pitchFamily="66" charset="-78"/>
                <a:cs typeface="Arabic Typesetting" pitchFamily="66" charset="-78"/>
              </a:rPr>
              <a:t>درانی و چگونگی نبرد او با کریم </a:t>
            </a:r>
            <a:r>
              <a:rPr lang="fa-IR" sz="4800" dirty="0">
                <a:latin typeface="Arabic Typesetting" pitchFamily="66" charset="-78"/>
                <a:cs typeface="Arabic Typesetting" pitchFamily="66" charset="-78"/>
              </a:rPr>
              <a:t>خان </a:t>
            </a:r>
            <a:r>
              <a:rPr lang="fa-IR" sz="4800" dirty="0" smtClean="0">
                <a:latin typeface="Arabic Typesetting" pitchFamily="66" charset="-78"/>
                <a:cs typeface="Arabic Typesetting" pitchFamily="66" charset="-78"/>
              </a:rPr>
              <a:t>زند وحکومت </a:t>
            </a:r>
            <a:r>
              <a:rPr lang="fa-IR" sz="4800" dirty="0">
                <a:latin typeface="Arabic Typesetting" pitchFamily="66" charset="-78"/>
                <a:cs typeface="Arabic Typesetting" pitchFamily="66" charset="-78"/>
              </a:rPr>
              <a:t>وی </a:t>
            </a:r>
            <a:r>
              <a:rPr lang="fa-IR" sz="4800" dirty="0" smtClean="0">
                <a:latin typeface="Arabic Typesetting" pitchFamily="66" charset="-78"/>
                <a:cs typeface="Arabic Typesetting" pitchFamily="66" charset="-78"/>
              </a:rPr>
              <a:t>در کرمان از اهم </a:t>
            </a:r>
            <a:r>
              <a:rPr lang="fa-IR" sz="4800" dirty="0">
                <a:latin typeface="Arabic Typesetting" pitchFamily="66" charset="-78"/>
                <a:cs typeface="Arabic Typesetting" pitchFamily="66" charset="-78"/>
              </a:rPr>
              <a:t>وقایع این </a:t>
            </a:r>
            <a:r>
              <a:rPr lang="fa-IR" sz="4800" dirty="0" smtClean="0">
                <a:latin typeface="Arabic Typesetting" pitchFamily="66" charset="-78"/>
                <a:cs typeface="Arabic Typesetting" pitchFamily="66" charset="-78"/>
              </a:rPr>
              <a:t>عصر به شمار می </a:t>
            </a:r>
            <a:r>
              <a:rPr lang="fa-IR" sz="4800" dirty="0">
                <a:latin typeface="Arabic Typesetting" pitchFamily="66" charset="-78"/>
                <a:cs typeface="Arabic Typesetting" pitchFamily="66" charset="-78"/>
              </a:rPr>
              <a:t>رود</a:t>
            </a:r>
            <a:endParaRPr lang="en-US" sz="4800" dirty="0">
              <a:latin typeface="Arabic Typesetting" pitchFamily="66" charset="-78"/>
              <a:cs typeface="Arabic Typesetting" pitchFamily="66" charset="-78"/>
            </a:endParaRPr>
          </a:p>
        </p:txBody>
      </p:sp>
      <p:sp>
        <p:nvSpPr>
          <p:cNvPr id="9" name="Rectangle 8"/>
          <p:cNvSpPr/>
          <p:nvPr/>
        </p:nvSpPr>
        <p:spPr>
          <a:xfrm>
            <a:off x="-55124" y="2328025"/>
            <a:ext cx="9171562" cy="4524315"/>
          </a:xfrm>
          <a:prstGeom prst="rect">
            <a:avLst/>
          </a:prstGeom>
        </p:spPr>
        <p:txBody>
          <a:bodyPr wrap="square">
            <a:spAutoFit/>
          </a:bodyPr>
          <a:lstStyle/>
          <a:p>
            <a:pPr algn="r"/>
            <a:r>
              <a:rPr lang="fa-IR" sz="4800" dirty="0">
                <a:solidFill>
                  <a:srgbClr val="00B050"/>
                </a:solidFill>
                <a:latin typeface="Arabic Typesetting" pitchFamily="66" charset="-78"/>
                <a:cs typeface="Arabic Typesetting" pitchFamily="66" charset="-78"/>
              </a:rPr>
              <a:t>عصرقاجاریه</a:t>
            </a:r>
            <a:r>
              <a:rPr lang="fa-IR" sz="4800" dirty="0">
                <a:latin typeface="Arabic Typesetting" pitchFamily="66" charset="-78"/>
                <a:cs typeface="Arabic Typesetting" pitchFamily="66" charset="-78"/>
              </a:rPr>
              <a:t> :ماجرای پناهنده شدن لطفعلی خان </a:t>
            </a:r>
            <a:r>
              <a:rPr lang="fa-IR" sz="4800" dirty="0" smtClean="0">
                <a:latin typeface="Arabic Typesetting" pitchFamily="66" charset="-78"/>
                <a:cs typeface="Arabic Typesetting" pitchFamily="66" charset="-78"/>
              </a:rPr>
              <a:t>زند به </a:t>
            </a:r>
            <a:r>
              <a:rPr lang="fa-IR" sz="4800" dirty="0">
                <a:latin typeface="Arabic Typesetting" pitchFamily="66" charset="-78"/>
                <a:cs typeface="Arabic Typesetting" pitchFamily="66" charset="-78"/>
              </a:rPr>
              <a:t>کرمان ،حمله </a:t>
            </a:r>
            <a:r>
              <a:rPr lang="fa-IR" sz="4800" dirty="0" smtClean="0">
                <a:latin typeface="Arabic Typesetting" pitchFamily="66" charset="-78"/>
                <a:cs typeface="Arabic Typesetting" pitchFamily="66" charset="-78"/>
              </a:rPr>
              <a:t>آقا محمد خان و فاجعه </a:t>
            </a:r>
            <a:r>
              <a:rPr lang="fa-IR" sz="4800" dirty="0">
                <a:latin typeface="Arabic Typesetting" pitchFamily="66" charset="-78"/>
                <a:cs typeface="Arabic Typesetting" pitchFamily="66" charset="-78"/>
              </a:rPr>
              <a:t>قتل </a:t>
            </a:r>
            <a:r>
              <a:rPr lang="fa-IR" sz="4800" dirty="0" smtClean="0">
                <a:latin typeface="Arabic Typesetting" pitchFamily="66" charset="-78"/>
                <a:cs typeface="Arabic Typesetting" pitchFamily="66" charset="-78"/>
              </a:rPr>
              <a:t>و نیز کورکردن </a:t>
            </a:r>
            <a:r>
              <a:rPr lang="fa-IR" sz="4800" dirty="0">
                <a:latin typeface="Arabic Typesetting" pitchFamily="66" charset="-78"/>
                <a:cs typeface="Arabic Typesetting" pitchFamily="66" charset="-78"/>
              </a:rPr>
              <a:t>جمع کثیری </a:t>
            </a:r>
            <a:r>
              <a:rPr lang="fa-IR" sz="4800" dirty="0" smtClean="0">
                <a:latin typeface="Arabic Typesetting" pitchFamily="66" charset="-78"/>
                <a:cs typeface="Arabic Typesetting" pitchFamily="66" charset="-78"/>
              </a:rPr>
              <a:t>از مردم </a:t>
            </a:r>
            <a:r>
              <a:rPr lang="fa-IR" sz="4800" dirty="0">
                <a:latin typeface="Arabic Typesetting" pitchFamily="66" charset="-78"/>
                <a:cs typeface="Arabic Typesetting" pitchFamily="66" charset="-78"/>
              </a:rPr>
              <a:t>کرمان </a:t>
            </a:r>
            <a:r>
              <a:rPr lang="fa-IR" sz="4800" dirty="0" smtClean="0">
                <a:latin typeface="Arabic Typesetting" pitchFamily="66" charset="-78"/>
                <a:cs typeface="Arabic Typesetting" pitchFamily="66" charset="-78"/>
              </a:rPr>
              <a:t>فرار لطفعلیخان </a:t>
            </a:r>
            <a:r>
              <a:rPr lang="fa-IR" sz="4800" dirty="0">
                <a:latin typeface="Arabic Typesetting" pitchFamily="66" charset="-78"/>
                <a:cs typeface="Arabic Typesetting" pitchFamily="66" charset="-78"/>
              </a:rPr>
              <a:t>به بم </a:t>
            </a:r>
            <a:r>
              <a:rPr lang="fa-IR" sz="4800" dirty="0" smtClean="0">
                <a:latin typeface="Arabic Typesetting" pitchFamily="66" charset="-78"/>
                <a:cs typeface="Arabic Typesetting" pitchFamily="66" charset="-78"/>
              </a:rPr>
              <a:t> و کورکردن او از اوراق </a:t>
            </a:r>
            <a:r>
              <a:rPr lang="fa-IR" sz="4800" dirty="0">
                <a:latin typeface="Arabic Typesetting" pitchFamily="66" charset="-78"/>
                <a:cs typeface="Arabic Typesetting" pitchFamily="66" charset="-78"/>
              </a:rPr>
              <a:t>سیاه این </a:t>
            </a:r>
            <a:r>
              <a:rPr lang="fa-IR" sz="4800" dirty="0" smtClean="0">
                <a:latin typeface="Arabic Typesetting" pitchFamily="66" charset="-78"/>
                <a:cs typeface="Arabic Typesetting" pitchFamily="66" charset="-78"/>
              </a:rPr>
              <a:t>عصر است هر چند که </a:t>
            </a:r>
            <a:r>
              <a:rPr lang="fa-IR" sz="4800" dirty="0">
                <a:latin typeface="Arabic Typesetting" pitchFamily="66" charset="-78"/>
                <a:cs typeface="Arabic Typesetting" pitchFamily="66" charset="-78"/>
              </a:rPr>
              <a:t>پس </a:t>
            </a:r>
            <a:r>
              <a:rPr lang="fa-IR" sz="4800" dirty="0" smtClean="0">
                <a:latin typeface="Arabic Typesetting" pitchFamily="66" charset="-78"/>
                <a:cs typeface="Arabic Typesetting" pitchFamily="66" charset="-78"/>
              </a:rPr>
              <a:t>از او حاکمانی </a:t>
            </a:r>
            <a:r>
              <a:rPr lang="fa-IR" sz="4800" dirty="0">
                <a:latin typeface="Arabic Typesetting" pitchFamily="66" charset="-78"/>
                <a:cs typeface="Arabic Typesetting" pitchFamily="66" charset="-78"/>
              </a:rPr>
              <a:t>چون </a:t>
            </a:r>
            <a:r>
              <a:rPr lang="fa-IR" sz="4800" dirty="0" smtClean="0">
                <a:latin typeface="Arabic Typesetting" pitchFamily="66" charset="-78"/>
                <a:cs typeface="Arabic Typesetting" pitchFamily="66" charset="-78"/>
              </a:rPr>
              <a:t>محمد اسماعیل </a:t>
            </a:r>
            <a:r>
              <a:rPr lang="fa-IR" sz="4800" dirty="0">
                <a:latin typeface="Arabic Typesetting" pitchFamily="66" charset="-78"/>
                <a:cs typeface="Arabic Typesetting" pitchFamily="66" charset="-78"/>
              </a:rPr>
              <a:t>خان نوری </a:t>
            </a:r>
            <a:r>
              <a:rPr lang="fa-IR" sz="4800" dirty="0" smtClean="0">
                <a:latin typeface="Arabic Typesetting" pitchFamily="66" charset="-78"/>
                <a:cs typeface="Arabic Typesetting" pitchFamily="66" charset="-78"/>
              </a:rPr>
              <a:t>و پسرش و نیز ابراهیم </a:t>
            </a:r>
            <a:r>
              <a:rPr lang="fa-IR" sz="4800" dirty="0">
                <a:latin typeface="Arabic Typesetting" pitchFamily="66" charset="-78"/>
                <a:cs typeface="Arabic Typesetting" pitchFamily="66" charset="-78"/>
              </a:rPr>
              <a:t>خان ظهرالدوله </a:t>
            </a:r>
            <a:r>
              <a:rPr lang="fa-IR" sz="4800" dirty="0" smtClean="0">
                <a:latin typeface="Arabic Typesetting" pitchFamily="66" charset="-78"/>
                <a:cs typeface="Arabic Typesetting" pitchFamily="66" charset="-78"/>
              </a:rPr>
              <a:t>کوشیدند تا با اقدامات </a:t>
            </a:r>
            <a:r>
              <a:rPr lang="fa-IR" sz="4800" dirty="0">
                <a:latin typeface="Arabic Typesetting" pitchFamily="66" charset="-78"/>
                <a:cs typeface="Arabic Typesetting" pitchFamily="66" charset="-78"/>
              </a:rPr>
              <a:t>عمرانی </a:t>
            </a:r>
            <a:r>
              <a:rPr lang="fa-IR" sz="4800" dirty="0" smtClean="0">
                <a:latin typeface="Arabic Typesetting" pitchFamily="66" charset="-78"/>
                <a:cs typeface="Arabic Typesetting" pitchFamily="66" charset="-78"/>
              </a:rPr>
              <a:t>خود تحبیب </a:t>
            </a:r>
            <a:r>
              <a:rPr lang="fa-IR" sz="4800" dirty="0">
                <a:latin typeface="Arabic Typesetting" pitchFamily="66" charset="-78"/>
                <a:cs typeface="Arabic Typesetting" pitchFamily="66" charset="-78"/>
              </a:rPr>
              <a:t>قلوب کنند</a:t>
            </a:r>
            <a:endParaRPr lang="en-US" sz="48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32979948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1" nodeType="clickEffect">
                                  <p:stCondLst>
                                    <p:cond delay="0"/>
                                  </p:stCondLst>
                                  <p:childTnLst>
                                    <p:animEffect transition="out" filter="wheel(1)">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xit" presetSubtype="0" fill="hold" grpId="1" nodeType="clickEffect">
                                  <p:stCondLst>
                                    <p:cond delay="0"/>
                                  </p:stCondLst>
                                  <p:childTnLst>
                                    <p:anim calcmode="lin" valueType="num">
                                      <p:cBhvr>
                                        <p:cTn id="34" dur="1000"/>
                                        <p:tgtEl>
                                          <p:spTgt spid="6"/>
                                        </p:tgtEl>
                                        <p:attrNameLst>
                                          <p:attrName>ppt_w</p:attrName>
                                        </p:attrNameLst>
                                      </p:cBhvr>
                                      <p:tavLst>
                                        <p:tav tm="0">
                                          <p:val>
                                            <p:strVal val="ppt_w"/>
                                          </p:val>
                                        </p:tav>
                                        <p:tav tm="100000">
                                          <p:val>
                                            <p:fltVal val="0"/>
                                          </p:val>
                                        </p:tav>
                                      </p:tavLst>
                                    </p:anim>
                                    <p:anim calcmode="lin" valueType="num">
                                      <p:cBhvr>
                                        <p:cTn id="35" dur="1000"/>
                                        <p:tgtEl>
                                          <p:spTgt spid="6"/>
                                        </p:tgtEl>
                                        <p:attrNameLst>
                                          <p:attrName>ppt_h</p:attrName>
                                        </p:attrNameLst>
                                      </p:cBhvr>
                                      <p:tavLst>
                                        <p:tav tm="0">
                                          <p:val>
                                            <p:strVal val="ppt_h"/>
                                          </p:val>
                                        </p:tav>
                                        <p:tav tm="100000">
                                          <p:val>
                                            <p:fltVal val="0"/>
                                          </p:val>
                                        </p:tav>
                                      </p:tavLst>
                                    </p:anim>
                                    <p:anim calcmode="lin" valueType="num">
                                      <p:cBhvr>
                                        <p:cTn id="36" dur="1000"/>
                                        <p:tgtEl>
                                          <p:spTgt spid="6"/>
                                        </p:tgtEl>
                                        <p:attrNameLst>
                                          <p:attrName>style.rotation</p:attrName>
                                        </p:attrNameLst>
                                      </p:cBhvr>
                                      <p:tavLst>
                                        <p:tav tm="0">
                                          <p:val>
                                            <p:fltVal val="0"/>
                                          </p:val>
                                        </p:tav>
                                        <p:tav tm="100000">
                                          <p:val>
                                            <p:fltVal val="90"/>
                                          </p:val>
                                        </p:tav>
                                      </p:tavLst>
                                    </p:anim>
                                    <p:animEffect transition="out" filter="fade">
                                      <p:cBhvr>
                                        <p:cTn id="37" dur="1000"/>
                                        <p:tgtEl>
                                          <p:spTgt spid="6"/>
                                        </p:tgtEl>
                                      </p:cBhvr>
                                    </p:animEffect>
                                    <p:set>
                                      <p:cBhvr>
                                        <p:cTn id="38" dur="1" fill="hold">
                                          <p:stCondLst>
                                            <p:cond delay="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1" nodeType="clickEffect">
                                  <p:stCondLst>
                                    <p:cond delay="0"/>
                                  </p:stCondLst>
                                  <p:childTnLst>
                                    <p:animEffect transition="out" filter="circle(out)">
                                      <p:cBhvr>
                                        <p:cTn id="47" dur="2000"/>
                                        <p:tgtEl>
                                          <p:spTgt spid="7"/>
                                        </p:tgtEl>
                                      </p:cBhvr>
                                    </p:animEffect>
                                    <p:set>
                                      <p:cBhvr>
                                        <p:cTn id="48" dur="1" fill="hold">
                                          <p:stCondLst>
                                            <p:cond delay="19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8"/>
                                        </p:tgtEl>
                                        <p:attrNameLst>
                                          <p:attrName>ppt_x</p:attrName>
                                        </p:attrNameLst>
                                      </p:cBhvr>
                                      <p:tavLst>
                                        <p:tav tm="0">
                                          <p:val>
                                            <p:strVal val="ppt_x"/>
                                          </p:val>
                                        </p:tav>
                                        <p:tav tm="100000">
                                          <p:val>
                                            <p:strVal val="ppt_x"/>
                                          </p:val>
                                        </p:tav>
                                      </p:tavLst>
                                    </p:anim>
                                    <p:anim calcmode="lin" valueType="num">
                                      <p:cBhvr additive="base">
                                        <p:cTn id="59" dur="500"/>
                                        <p:tgtEl>
                                          <p:spTgt spid="8"/>
                                        </p:tgtEl>
                                        <p:attrNameLst>
                                          <p:attrName>ppt_y</p:attrName>
                                        </p:attrNameLst>
                                      </p:cBhvr>
                                      <p:tavLst>
                                        <p:tav tm="0">
                                          <p:val>
                                            <p:strVal val="ppt_y"/>
                                          </p:val>
                                        </p:tav>
                                        <p:tav tm="100000">
                                          <p:val>
                                            <p:strVal val="1+ppt_h/2"/>
                                          </p:val>
                                        </p:tav>
                                      </p:tavLst>
                                    </p:anim>
                                    <p:set>
                                      <p:cBhvr>
                                        <p:cTn id="60" dur="1" fill="hold">
                                          <p:stCondLst>
                                            <p:cond delay="499"/>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80">
                                          <p:stCondLst>
                                            <p:cond delay="0"/>
                                          </p:stCondLst>
                                        </p:cTn>
                                        <p:tgtEl>
                                          <p:spTgt spid="9"/>
                                        </p:tgtEl>
                                      </p:cBhvr>
                                    </p:animEffect>
                                    <p:anim calcmode="lin" valueType="num">
                                      <p:cBhvr>
                                        <p:cTn id="6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1" dur="26">
                                          <p:stCondLst>
                                            <p:cond delay="650"/>
                                          </p:stCondLst>
                                        </p:cTn>
                                        <p:tgtEl>
                                          <p:spTgt spid="9"/>
                                        </p:tgtEl>
                                      </p:cBhvr>
                                      <p:to x="100000" y="60000"/>
                                    </p:animScale>
                                    <p:animScale>
                                      <p:cBhvr>
                                        <p:cTn id="72" dur="166" decel="50000">
                                          <p:stCondLst>
                                            <p:cond delay="676"/>
                                          </p:stCondLst>
                                        </p:cTn>
                                        <p:tgtEl>
                                          <p:spTgt spid="9"/>
                                        </p:tgtEl>
                                      </p:cBhvr>
                                      <p:to x="100000" y="100000"/>
                                    </p:animScale>
                                    <p:animScale>
                                      <p:cBhvr>
                                        <p:cTn id="73" dur="26">
                                          <p:stCondLst>
                                            <p:cond delay="1312"/>
                                          </p:stCondLst>
                                        </p:cTn>
                                        <p:tgtEl>
                                          <p:spTgt spid="9"/>
                                        </p:tgtEl>
                                      </p:cBhvr>
                                      <p:to x="100000" y="80000"/>
                                    </p:animScale>
                                    <p:animScale>
                                      <p:cBhvr>
                                        <p:cTn id="74" dur="166" decel="50000">
                                          <p:stCondLst>
                                            <p:cond delay="1338"/>
                                          </p:stCondLst>
                                        </p:cTn>
                                        <p:tgtEl>
                                          <p:spTgt spid="9"/>
                                        </p:tgtEl>
                                      </p:cBhvr>
                                      <p:to x="100000" y="100000"/>
                                    </p:animScale>
                                    <p:animScale>
                                      <p:cBhvr>
                                        <p:cTn id="75" dur="26">
                                          <p:stCondLst>
                                            <p:cond delay="1642"/>
                                          </p:stCondLst>
                                        </p:cTn>
                                        <p:tgtEl>
                                          <p:spTgt spid="9"/>
                                        </p:tgtEl>
                                      </p:cBhvr>
                                      <p:to x="100000" y="90000"/>
                                    </p:animScale>
                                    <p:animScale>
                                      <p:cBhvr>
                                        <p:cTn id="76" dur="166" decel="50000">
                                          <p:stCondLst>
                                            <p:cond delay="1668"/>
                                          </p:stCondLst>
                                        </p:cTn>
                                        <p:tgtEl>
                                          <p:spTgt spid="9"/>
                                        </p:tgtEl>
                                      </p:cBhvr>
                                      <p:to x="100000" y="100000"/>
                                    </p:animScale>
                                    <p:animScale>
                                      <p:cBhvr>
                                        <p:cTn id="77" dur="26">
                                          <p:stCondLst>
                                            <p:cond delay="1808"/>
                                          </p:stCondLst>
                                        </p:cTn>
                                        <p:tgtEl>
                                          <p:spTgt spid="9"/>
                                        </p:tgtEl>
                                      </p:cBhvr>
                                      <p:to x="100000" y="95000"/>
                                    </p:animScale>
                                    <p:animScale>
                                      <p:cBhvr>
                                        <p:cTn id="78" dur="166" decel="50000">
                                          <p:stCondLst>
                                            <p:cond delay="1834"/>
                                          </p:stCondLst>
                                        </p:cTn>
                                        <p:tgtEl>
                                          <p:spTgt spid="9"/>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xit" presetSubtype="0" fill="hold" grpId="1" nodeType="clickEffect">
                                  <p:stCondLst>
                                    <p:cond delay="0"/>
                                  </p:stCondLst>
                                  <p:childTnLst>
                                    <p:animEffect transition="out" filter="wipe(down)">
                                      <p:cBhvr>
                                        <p:cTn id="82" dur="180" accel="50000">
                                          <p:stCondLst>
                                            <p:cond delay="1820"/>
                                          </p:stCondLst>
                                        </p:cTn>
                                        <p:tgtEl>
                                          <p:spTgt spid="9"/>
                                        </p:tgtEl>
                                      </p:cBhvr>
                                    </p:animEffect>
                                    <p:anim calcmode="lin" valueType="num">
                                      <p:cBhvr>
                                        <p:cTn id="83"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84"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85"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6"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7"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8"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9"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90" dur="26">
                                          <p:stCondLst>
                                            <p:cond delay="620"/>
                                          </p:stCondLst>
                                        </p:cTn>
                                        <p:tgtEl>
                                          <p:spTgt spid="9"/>
                                        </p:tgtEl>
                                      </p:cBhvr>
                                      <p:to x="100000" y="60000"/>
                                    </p:animScale>
                                    <p:animScale>
                                      <p:cBhvr>
                                        <p:cTn id="91" dur="166" decel="50000">
                                          <p:stCondLst>
                                            <p:cond delay="646"/>
                                          </p:stCondLst>
                                        </p:cTn>
                                        <p:tgtEl>
                                          <p:spTgt spid="9"/>
                                        </p:tgtEl>
                                      </p:cBhvr>
                                      <p:to x="100000" y="100000"/>
                                    </p:animScale>
                                    <p:animScale>
                                      <p:cBhvr>
                                        <p:cTn id="92" dur="26">
                                          <p:stCondLst>
                                            <p:cond delay="1312"/>
                                          </p:stCondLst>
                                        </p:cTn>
                                        <p:tgtEl>
                                          <p:spTgt spid="9"/>
                                        </p:tgtEl>
                                      </p:cBhvr>
                                      <p:to x="100000" y="80000"/>
                                    </p:animScale>
                                    <p:animScale>
                                      <p:cBhvr>
                                        <p:cTn id="93" dur="166" decel="50000">
                                          <p:stCondLst>
                                            <p:cond delay="1338"/>
                                          </p:stCondLst>
                                        </p:cTn>
                                        <p:tgtEl>
                                          <p:spTgt spid="9"/>
                                        </p:tgtEl>
                                      </p:cBhvr>
                                      <p:to x="100000" y="100000"/>
                                    </p:animScale>
                                    <p:animScale>
                                      <p:cBhvr>
                                        <p:cTn id="94" dur="26">
                                          <p:stCondLst>
                                            <p:cond delay="1642"/>
                                          </p:stCondLst>
                                        </p:cTn>
                                        <p:tgtEl>
                                          <p:spTgt spid="9"/>
                                        </p:tgtEl>
                                      </p:cBhvr>
                                      <p:to x="100000" y="90000"/>
                                    </p:animScale>
                                    <p:animScale>
                                      <p:cBhvr>
                                        <p:cTn id="95" dur="166" decel="50000">
                                          <p:stCondLst>
                                            <p:cond delay="1668"/>
                                          </p:stCondLst>
                                        </p:cTn>
                                        <p:tgtEl>
                                          <p:spTgt spid="9"/>
                                        </p:tgtEl>
                                      </p:cBhvr>
                                      <p:to x="100000" y="100000"/>
                                    </p:animScale>
                                    <p:animScale>
                                      <p:cBhvr>
                                        <p:cTn id="96" dur="26">
                                          <p:stCondLst>
                                            <p:cond delay="1808"/>
                                          </p:stCondLst>
                                        </p:cTn>
                                        <p:tgtEl>
                                          <p:spTgt spid="9"/>
                                        </p:tgtEl>
                                      </p:cBhvr>
                                      <p:to x="100000" y="95000"/>
                                    </p:animScale>
                                    <p:animScale>
                                      <p:cBhvr>
                                        <p:cTn id="97" dur="166" decel="50000">
                                          <p:stCondLst>
                                            <p:cond delay="1834"/>
                                          </p:stCondLst>
                                        </p:cTn>
                                        <p:tgtEl>
                                          <p:spTgt spid="9"/>
                                        </p:tgtEl>
                                      </p:cBhvr>
                                      <p:to x="100000" y="100000"/>
                                    </p:animScale>
                                    <p:set>
                                      <p:cBhvr>
                                        <p:cTn id="98" dur="1" fill="hold">
                                          <p:stCondLst>
                                            <p:cond delay="1999"/>
                                          </p:stCondLst>
                                        </p:cTn>
                                        <p:tgtEl>
                                          <p:spTgt spid="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heel(1)">
                                      <p:cBhvr>
                                        <p:cTn id="10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P spid="7" grpId="1"/>
      <p:bldP spid="8" grpId="0"/>
      <p:bldP spid="8"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36" y="228600"/>
            <a:ext cx="8686800" cy="838200"/>
          </a:xfrm>
        </p:spPr>
        <p:txBody>
          <a:bodyPr>
            <a:noAutofit/>
          </a:bodyPr>
          <a:lstStyle/>
          <a:p>
            <a:pPr algn="r"/>
            <a:r>
              <a:rPr lang="fa-IR" sz="6600" dirty="0" smtClean="0">
                <a:latin typeface="Arabic Typesetting" pitchFamily="66" charset="-78"/>
                <a:cs typeface="Arabic Typesetting" pitchFamily="66" charset="-78"/>
              </a:rPr>
              <a:t>پیشینه تاریخی استان کرمان</a:t>
            </a:r>
            <a:endParaRPr lang="en-US" sz="6600" dirty="0">
              <a:latin typeface="Arabic Typesetting" pitchFamily="66" charset="-78"/>
              <a:cs typeface="Arabic Typesetting" pitchFamily="66" charset="-78"/>
            </a:endParaRPr>
          </a:p>
        </p:txBody>
      </p:sp>
      <p:sp>
        <p:nvSpPr>
          <p:cNvPr id="4" name="Rectangle 3"/>
          <p:cNvSpPr/>
          <p:nvPr/>
        </p:nvSpPr>
        <p:spPr>
          <a:xfrm>
            <a:off x="-14591" y="1066800"/>
            <a:ext cx="9144000" cy="5293757"/>
          </a:xfrm>
          <a:prstGeom prst="rect">
            <a:avLst/>
          </a:prstGeom>
        </p:spPr>
        <p:txBody>
          <a:bodyPr wrap="square">
            <a:spAutoFit/>
          </a:bodyPr>
          <a:lstStyle/>
          <a:p>
            <a:endParaRPr lang="fa-IR" dirty="0"/>
          </a:p>
          <a:p>
            <a:pPr algn="r"/>
            <a:r>
              <a:rPr lang="fa-IR" sz="4000" dirty="0">
                <a:latin typeface="Arabic Typesetting" pitchFamily="66" charset="-78"/>
                <a:cs typeface="Arabic Typesetting" pitchFamily="66" charset="-78"/>
              </a:rPr>
              <a:t>پیش از ظهور اسلام، اعراب به این ناحیه مهاجرت کرده بودند پس از آن که کرمان به تصرف مسلمانان درآمد، بسیاری از مردم آن به سیستان و خراسان یا به کوه ها گریختند و همچنان بر دین زردشت باقی </a:t>
            </a:r>
            <a:r>
              <a:rPr lang="fa-IR" sz="4000" dirty="0" smtClean="0">
                <a:latin typeface="Arabic Typesetting" pitchFamily="66" charset="-78"/>
                <a:cs typeface="Arabic Typesetting" pitchFamily="66" charset="-78"/>
              </a:rPr>
              <a:t>ماندند  </a:t>
            </a:r>
            <a:r>
              <a:rPr lang="fa-IR" sz="4000" dirty="0">
                <a:latin typeface="Arabic Typesetting" pitchFamily="66" charset="-78"/>
                <a:cs typeface="Arabic Typesetting" pitchFamily="66" charset="-78"/>
              </a:rPr>
              <a:t>چون کرمان از مرکز خلافت بسیار دور بود، پناهگاه خوارج شد و مرکزشان بیشتر در جیرفت بود در زمان نخستین خلفای عباسی حوادث مهمی در کرمان رخ نداد در سال ۳۱۵ هجری قمری ابوعلی ابن الیاس از جانب سامانیان بر کرمان حکومت کرد و با آل بویه در افتاد و در این هنگام کرمان به تصرف آل بویه درآمد و پس از یک دوره هرج و مرج، غزنویان در سال ۳۲۴ هجری قمری بر ناحیه کرمان مسلط شدند</a:t>
            </a:r>
          </a:p>
        </p:txBody>
      </p:sp>
      <p:sp>
        <p:nvSpPr>
          <p:cNvPr id="5" name="Rectangle 4"/>
          <p:cNvSpPr/>
          <p:nvPr/>
        </p:nvSpPr>
        <p:spPr>
          <a:xfrm>
            <a:off x="-14593" y="1513075"/>
            <a:ext cx="9144000" cy="4401205"/>
          </a:xfrm>
          <a:prstGeom prst="rect">
            <a:avLst/>
          </a:prstGeom>
        </p:spPr>
        <p:txBody>
          <a:bodyPr wrap="square">
            <a:spAutoFit/>
          </a:bodyPr>
          <a:lstStyle/>
          <a:p>
            <a:pPr algn="r"/>
            <a:r>
              <a:rPr lang="fa-IR" sz="4000" dirty="0">
                <a:latin typeface="Arabic Typesetting" pitchFamily="66" charset="-78"/>
                <a:cs typeface="Arabic Typesetting" pitchFamily="66" charset="-78"/>
              </a:rPr>
              <a:t>گنجعلی خان از معروف ترین سران صفویه بود که در شهر کرمان آثار و ابنیه بسیار بنا نهاد. پس از مرگ نادر شاه و طغیان افغان ها در کرمان، کریم خان زند توانست ناحیه کرمان را از دست آنان بیرون آورد. لطفعلی خان زند پس از ترک شیراز، ناحیه کرمان را تصرف کرد ولی به سبب خیانت اطرافیانش کرمان به دست آقا محمد خان افتاد. به گفته مورخان او بسیاری از ساکنین این ناحیه را کور کرد و کله منارهایی در آن جا ساخت. در سال ۱۲۵۶ هجری قمری آقا خان اول قیام کرد و در کرمان عصیان نمود ولی نتیجه ای نگرفت</a:t>
            </a:r>
            <a:endParaRPr lang="en-US" sz="4000" dirty="0">
              <a:latin typeface="Arabic Typesetting" pitchFamily="66" charset="-78"/>
              <a:cs typeface="Arabic Typesetting" pitchFamily="66" charset="-78"/>
            </a:endParaRPr>
          </a:p>
        </p:txBody>
      </p:sp>
      <p:sp>
        <p:nvSpPr>
          <p:cNvPr id="6" name="Rectangle 5"/>
          <p:cNvSpPr/>
          <p:nvPr/>
        </p:nvSpPr>
        <p:spPr>
          <a:xfrm>
            <a:off x="-14593" y="2473008"/>
            <a:ext cx="9144001" cy="4401205"/>
          </a:xfrm>
          <a:prstGeom prst="rect">
            <a:avLst/>
          </a:prstGeom>
        </p:spPr>
        <p:txBody>
          <a:bodyPr wrap="square">
            <a:spAutoFit/>
          </a:bodyPr>
          <a:lstStyle/>
          <a:p>
            <a:pPr algn="r"/>
            <a:r>
              <a:rPr lang="fa-IR" sz="4000" dirty="0">
                <a:latin typeface="Arabic Typesetting" pitchFamily="66" charset="-78"/>
                <a:cs typeface="Arabic Typesetting" pitchFamily="66" charset="-78"/>
              </a:rPr>
              <a:t>گنجعلی خان از معروف ترین سران صفویه بود که در شهر کرمان آثار و ابنیه بسیار بنا نهاد. پس از مرگ نادر شاه و طغیان افغان ها در کرمان، کریم خان زند توانست ناحیه کرمان را از دست آنان بیرون آورد. لطفعلی خان زند پس از ترک شیراز، ناحیه کرمان را تصرف کرد ولی به سبب خیانت اطرافیانش کرمان به دست آقا محمد خان افتاد. به گفته مورخان او بسیاری از ساکنین این ناحیه را کور کرد و کله منارهایی در آن جا ساخت. در سال ۱۲۵۶ هجری قمری آقا خان اول قیام کرد و در کرمان عصیان نمود ولی نتیجه ای نگرفت</a:t>
            </a:r>
            <a:endParaRPr lang="en-US" sz="4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03336372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1" nodeType="clickEffect">
                                  <p:stCondLst>
                                    <p:cond delay="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324600"/>
          </a:xfrm>
        </p:spPr>
        <p:txBody>
          <a:bodyPr>
            <a:normAutofit/>
          </a:bodyPr>
          <a:lstStyle/>
          <a:p>
            <a:pPr algn="ctr"/>
            <a:r>
              <a:rPr lang="fa-IR" sz="20000" dirty="0" smtClean="0">
                <a:latin typeface="Aldhabi" pitchFamily="2" charset="-78"/>
                <a:cs typeface="Aldhabi" pitchFamily="2" charset="-78"/>
              </a:rPr>
              <a:t>اثار باستانی</a:t>
            </a:r>
            <a:endParaRPr lang="en-US" sz="20000" dirty="0">
              <a:latin typeface="Aldhabi" pitchFamily="2" charset="-78"/>
              <a:cs typeface="Aldhabi" pitchFamily="2" charset="-78"/>
            </a:endParaRPr>
          </a:p>
        </p:txBody>
      </p:sp>
    </p:spTree>
    <p:extLst>
      <p:ext uri="{BB962C8B-B14F-4D97-AF65-F5344CB8AC3E}">
        <p14:creationId xmlns:p14="http://schemas.microsoft.com/office/powerpoint/2010/main" val="86035737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r"/>
            <a:r>
              <a:rPr lang="fa-IR" sz="4800" dirty="0" smtClean="0">
                <a:latin typeface="Arabic Typesetting" pitchFamily="66" charset="-78"/>
                <a:cs typeface="Arabic Typesetting" pitchFamily="66" charset="-78"/>
              </a:rPr>
              <a:t>مجموعه گنجعلی خان</a:t>
            </a:r>
            <a:endParaRPr lang="en-US" sz="4800" dirty="0">
              <a:latin typeface="Arabic Typesetting" pitchFamily="66" charset="-78"/>
              <a:cs typeface="Arabic Typesetting" pitchFamily="66" charset="-78"/>
            </a:endParaRPr>
          </a:p>
        </p:txBody>
      </p:sp>
      <p:sp>
        <p:nvSpPr>
          <p:cNvPr id="4" name="Rectangle 3"/>
          <p:cNvSpPr/>
          <p:nvPr/>
        </p:nvSpPr>
        <p:spPr>
          <a:xfrm>
            <a:off x="17834" y="1066800"/>
            <a:ext cx="9144000" cy="5016758"/>
          </a:xfrm>
          <a:prstGeom prst="rect">
            <a:avLst/>
          </a:prstGeom>
        </p:spPr>
        <p:txBody>
          <a:bodyPr wrap="square">
            <a:spAutoFit/>
          </a:bodyPr>
          <a:lstStyle/>
          <a:p>
            <a:pPr algn="r"/>
            <a:r>
              <a:rPr lang="fa-IR" sz="4000" dirty="0">
                <a:latin typeface="Arabic Typesetting" pitchFamily="66" charset="-78"/>
                <a:cs typeface="Arabic Typesetting" pitchFamily="66" charset="-78"/>
              </a:rPr>
              <a:t>گنجعلی خان که این مجموعه به نام او است، از حاکمان عباسی و حاکم کرمان بوده است که در این شهر کارهای مفید بسیاری انجام داده است. این مجموعه قدیمی به زمان صفویان بر می گردد. شکل کلی این مجموعه مستطیلی است و معماری بسیار زیبایی دارد. مجموعه گنجعلی خان که از بناهای تاریخی کرمان است، شامل میدان، کاروانسرا، مدرسه، مسجد، بازار، آب انبار، حمام و ضرابخانه است. در این مجموعه موزه مردم شناسی و موزه سکه که در ضرابخانه قرار دارد، وجود دارد. این مجموعه که در بافت سنتی شهر کرمان قرار دارد، از آثار ملی به ثبت رسیده است</a:t>
            </a:r>
            <a:endParaRPr lang="en-US" sz="4000" dirty="0">
              <a:latin typeface="Arabic Typesetting" pitchFamily="66" charset="-78"/>
              <a:cs typeface="Arabic Typesetting" pitchFamily="66" charset="-78"/>
            </a:endParaRPr>
          </a:p>
        </p:txBody>
      </p:sp>
      <p:pic>
        <p:nvPicPr>
          <p:cNvPr id="1026" name="Picture 2" descr="C:\Users\Azad\Desktop\تاریخ\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1783"/>
            <a:ext cx="9144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025328"/>
      </p:ext>
    </p:extLst>
  </p:cSld>
  <p:clrMapOvr>
    <a:masterClrMapping/>
  </p:clrMapOvr>
  <mc:AlternateContent xmlns:mc="http://schemas.openxmlformats.org/markup-compatibility/2006">
    <mc:Choice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nodeType="clickEffect">
                                  <p:stCondLst>
                                    <p:cond delay="0"/>
                                  </p:stCondLst>
                                  <p:childTnLst>
                                    <p:animEffect transition="out" filter="fade">
                                      <p:cBhvr>
                                        <p:cTn id="21" dur="1000"/>
                                        <p:tgtEl>
                                          <p:spTgt spid="1026"/>
                                        </p:tgtEl>
                                      </p:cBhvr>
                                    </p:animEffect>
                                    <p:anim calcmode="lin" valueType="num">
                                      <p:cBhvr>
                                        <p:cTn id="22" dur="1000"/>
                                        <p:tgtEl>
                                          <p:spTgt spid="1026"/>
                                        </p:tgtEl>
                                        <p:attrNameLst>
                                          <p:attrName>ppt_x</p:attrName>
                                        </p:attrNameLst>
                                      </p:cBhvr>
                                      <p:tavLst>
                                        <p:tav tm="0">
                                          <p:val>
                                            <p:strVal val="ppt_x"/>
                                          </p:val>
                                        </p:tav>
                                        <p:tav tm="100000">
                                          <p:val>
                                            <p:strVal val="ppt_x"/>
                                          </p:val>
                                        </p:tav>
                                      </p:tavLst>
                                    </p:anim>
                                    <p:anim calcmode="lin" valueType="num">
                                      <p:cBhvr>
                                        <p:cTn id="23" dur="1000"/>
                                        <p:tgtEl>
                                          <p:spTgt spid="1026"/>
                                        </p:tgtEl>
                                        <p:attrNameLst>
                                          <p:attrName>ppt_y</p:attrName>
                                        </p:attrNameLst>
                                      </p:cBhvr>
                                      <p:tavLst>
                                        <p:tav tm="0">
                                          <p:val>
                                            <p:strVal val="ppt_y"/>
                                          </p:val>
                                        </p:tav>
                                        <p:tav tm="100000">
                                          <p:val>
                                            <p:strVal val="ppt_y+.1"/>
                                          </p:val>
                                        </p:tav>
                                      </p:tavLst>
                                    </p:anim>
                                    <p:set>
                                      <p:cBhvr>
                                        <p:cTn id="24"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94" y="228600"/>
            <a:ext cx="8686800" cy="838200"/>
          </a:xfrm>
        </p:spPr>
        <p:txBody>
          <a:bodyPr>
            <a:noAutofit/>
          </a:bodyPr>
          <a:lstStyle/>
          <a:p>
            <a:pPr algn="r"/>
            <a:r>
              <a:rPr lang="fa-IR" sz="5400" dirty="0" smtClean="0">
                <a:latin typeface="Arabic Typesetting" pitchFamily="66" charset="-78"/>
                <a:cs typeface="Arabic Typesetting" pitchFamily="66" charset="-78"/>
              </a:rPr>
              <a:t>حمام وکیل</a:t>
            </a:r>
            <a:endParaRPr lang="en-US" sz="5400" dirty="0">
              <a:latin typeface="Arabic Typesetting" pitchFamily="66" charset="-78"/>
              <a:cs typeface="Arabic Typesetting" pitchFamily="66" charset="-78"/>
            </a:endParaRPr>
          </a:p>
        </p:txBody>
      </p:sp>
      <p:sp>
        <p:nvSpPr>
          <p:cNvPr id="5" name="Rectangle 4"/>
          <p:cNvSpPr/>
          <p:nvPr/>
        </p:nvSpPr>
        <p:spPr>
          <a:xfrm>
            <a:off x="0" y="1066800"/>
            <a:ext cx="9144000" cy="4401205"/>
          </a:xfrm>
          <a:prstGeom prst="rect">
            <a:avLst/>
          </a:prstGeom>
        </p:spPr>
        <p:txBody>
          <a:bodyPr wrap="square">
            <a:spAutoFit/>
          </a:bodyPr>
          <a:lstStyle/>
          <a:p>
            <a:pPr algn="r"/>
            <a:r>
              <a:rPr lang="fa-IR" sz="4000" dirty="0">
                <a:latin typeface="Arabic Typesetting" pitchFamily="66" charset="-78"/>
                <a:cs typeface="Arabic Typesetting" pitchFamily="66" charset="-78"/>
              </a:rPr>
              <a:t>حمام دیروز و چایخانه امروزی که از جاذبه های گردشگری کرمان می باشد . قدمت این حمام به سال 1280 بر می گردد و طی بازسازی هایی که در سال 1369 صورت گرفت، این حمام به چایخانه سنتی تبدیل شده است. در این چایخانه می توانید، اوقات بسیار خوشی را سپری کنید و از نوشیدنی ها و غذاهای محلی و همچنین فالوده مخصوص کرمان لذت ببرید این حمام دارای معماری بسیار زیبایی است که سبک آن چیزی بین سبک معماری قاجاریه و زندیه است و از اماکن تفریحی در کرمان به حساب می آید</a:t>
            </a:r>
            <a:endParaRPr lang="en-US" sz="4000" dirty="0">
              <a:latin typeface="Arabic Typesetting" pitchFamily="66" charset="-78"/>
              <a:cs typeface="Arabic Typesetting" pitchFamily="66" charset="-78"/>
            </a:endParaRPr>
          </a:p>
        </p:txBody>
      </p:sp>
      <p:pic>
        <p:nvPicPr>
          <p:cNvPr id="2050" name="Picture 2" descr="C:\Users\Azad\Desktop\تاریخ\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6435778"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38501"/>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heel(1)">
                                      <p:cBhvr>
                                        <p:cTn id="18" dur="2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xit" presetSubtype="0" fill="hold" nodeType="clickEffect">
                                  <p:stCondLst>
                                    <p:cond delay="0"/>
                                  </p:stCondLst>
                                  <p:childTnLst>
                                    <p:animEffect transition="out" filter="wipe(down)">
                                      <p:cBhvr>
                                        <p:cTn id="22" dur="180" accel="50000">
                                          <p:stCondLst>
                                            <p:cond delay="1820"/>
                                          </p:stCondLst>
                                        </p:cTn>
                                        <p:tgtEl>
                                          <p:spTgt spid="2050"/>
                                        </p:tgtEl>
                                      </p:cBhvr>
                                    </p:animEffect>
                                    <p:anim calcmode="lin" valueType="num">
                                      <p:cBhvr>
                                        <p:cTn id="23" dur="1822" tmFilter="0,0; 0.14,0.31; 0.43,0.73; 0.71,0.91; 1.0,1.0">
                                          <p:stCondLst>
                                            <p:cond delay="0"/>
                                          </p:stCondLst>
                                        </p:cTn>
                                        <p:tgtEl>
                                          <p:spTgt spid="2050"/>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2050"/>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205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205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205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205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2050"/>
                                        </p:tgtEl>
                                        <p:attrNameLst>
                                          <p:attrName>ppt_y</p:attrName>
                                        </p:attrNameLst>
                                      </p:cBhvr>
                                      <p:tavLst>
                                        <p:tav tm="0">
                                          <p:val>
                                            <p:strVal val="ppt_y"/>
                                          </p:val>
                                        </p:tav>
                                        <p:tav tm="100000">
                                          <p:val>
                                            <p:strVal val="ppt_y+ppt_h"/>
                                          </p:val>
                                        </p:tav>
                                      </p:tavLst>
                                    </p:anim>
                                    <p:animScale>
                                      <p:cBhvr>
                                        <p:cTn id="30" dur="26">
                                          <p:stCondLst>
                                            <p:cond delay="620"/>
                                          </p:stCondLst>
                                        </p:cTn>
                                        <p:tgtEl>
                                          <p:spTgt spid="2050"/>
                                        </p:tgtEl>
                                      </p:cBhvr>
                                      <p:to x="100000" y="60000"/>
                                    </p:animScale>
                                    <p:animScale>
                                      <p:cBhvr>
                                        <p:cTn id="31" dur="166" decel="50000">
                                          <p:stCondLst>
                                            <p:cond delay="646"/>
                                          </p:stCondLst>
                                        </p:cTn>
                                        <p:tgtEl>
                                          <p:spTgt spid="2050"/>
                                        </p:tgtEl>
                                      </p:cBhvr>
                                      <p:to x="100000" y="100000"/>
                                    </p:animScale>
                                    <p:animScale>
                                      <p:cBhvr>
                                        <p:cTn id="32" dur="26">
                                          <p:stCondLst>
                                            <p:cond delay="1312"/>
                                          </p:stCondLst>
                                        </p:cTn>
                                        <p:tgtEl>
                                          <p:spTgt spid="2050"/>
                                        </p:tgtEl>
                                      </p:cBhvr>
                                      <p:to x="100000" y="80000"/>
                                    </p:animScale>
                                    <p:animScale>
                                      <p:cBhvr>
                                        <p:cTn id="33" dur="166" decel="50000">
                                          <p:stCondLst>
                                            <p:cond delay="1338"/>
                                          </p:stCondLst>
                                        </p:cTn>
                                        <p:tgtEl>
                                          <p:spTgt spid="2050"/>
                                        </p:tgtEl>
                                      </p:cBhvr>
                                      <p:to x="100000" y="100000"/>
                                    </p:animScale>
                                    <p:animScale>
                                      <p:cBhvr>
                                        <p:cTn id="34" dur="26">
                                          <p:stCondLst>
                                            <p:cond delay="1642"/>
                                          </p:stCondLst>
                                        </p:cTn>
                                        <p:tgtEl>
                                          <p:spTgt spid="2050"/>
                                        </p:tgtEl>
                                      </p:cBhvr>
                                      <p:to x="100000" y="90000"/>
                                    </p:animScale>
                                    <p:animScale>
                                      <p:cBhvr>
                                        <p:cTn id="35" dur="166" decel="50000">
                                          <p:stCondLst>
                                            <p:cond delay="1668"/>
                                          </p:stCondLst>
                                        </p:cTn>
                                        <p:tgtEl>
                                          <p:spTgt spid="2050"/>
                                        </p:tgtEl>
                                      </p:cBhvr>
                                      <p:to x="100000" y="100000"/>
                                    </p:animScale>
                                    <p:animScale>
                                      <p:cBhvr>
                                        <p:cTn id="36" dur="26">
                                          <p:stCondLst>
                                            <p:cond delay="1808"/>
                                          </p:stCondLst>
                                        </p:cTn>
                                        <p:tgtEl>
                                          <p:spTgt spid="2050"/>
                                        </p:tgtEl>
                                      </p:cBhvr>
                                      <p:to x="100000" y="95000"/>
                                    </p:animScale>
                                    <p:animScale>
                                      <p:cBhvr>
                                        <p:cTn id="37" dur="166" decel="50000">
                                          <p:stCondLst>
                                            <p:cond delay="1834"/>
                                          </p:stCondLst>
                                        </p:cTn>
                                        <p:tgtEl>
                                          <p:spTgt spid="2050"/>
                                        </p:tgtEl>
                                      </p:cBhvr>
                                      <p:to x="100000" y="100000"/>
                                    </p:animScale>
                                    <p:set>
                                      <p:cBhvr>
                                        <p:cTn id="38"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86800" cy="838200"/>
          </a:xfrm>
        </p:spPr>
        <p:txBody>
          <a:bodyPr>
            <a:normAutofit/>
          </a:bodyPr>
          <a:lstStyle/>
          <a:p>
            <a:pPr algn="r"/>
            <a:r>
              <a:rPr lang="fa-IR" sz="4800" dirty="0" smtClean="0">
                <a:latin typeface="Arabic Typesetting" pitchFamily="66" charset="-78"/>
                <a:cs typeface="Arabic Typesetting" pitchFamily="66" charset="-78"/>
              </a:rPr>
              <a:t>مسجد جامع</a:t>
            </a:r>
            <a:endParaRPr lang="en-US" sz="4800" dirty="0">
              <a:latin typeface="Arabic Typesetting" pitchFamily="66" charset="-78"/>
              <a:cs typeface="Arabic Typesetting" pitchFamily="66" charset="-78"/>
            </a:endParaRPr>
          </a:p>
        </p:txBody>
      </p:sp>
      <p:sp>
        <p:nvSpPr>
          <p:cNvPr id="4" name="Rectangle 3"/>
          <p:cNvSpPr/>
          <p:nvPr/>
        </p:nvSpPr>
        <p:spPr>
          <a:xfrm>
            <a:off x="0" y="1066800"/>
            <a:ext cx="9144000" cy="5632311"/>
          </a:xfrm>
          <a:prstGeom prst="rect">
            <a:avLst/>
          </a:prstGeom>
        </p:spPr>
        <p:txBody>
          <a:bodyPr wrap="square">
            <a:spAutoFit/>
          </a:bodyPr>
          <a:lstStyle/>
          <a:p>
            <a:pPr algn="r"/>
            <a:r>
              <a:rPr lang="fa-IR" sz="3600" dirty="0">
                <a:latin typeface="Arabic Typesetting" pitchFamily="66" charset="-78"/>
                <a:cs typeface="Arabic Typesetting" pitchFamily="66" charset="-78"/>
              </a:rPr>
              <a:t>این مسجد به نام مسجد جامع مظفری( از بناهای تاریخی کرمان) است،نیز معروف </a:t>
            </a:r>
            <a:r>
              <a:rPr lang="fa-IR" sz="3600" dirty="0" smtClean="0">
                <a:latin typeface="Arabic Typesetting" pitchFamily="66" charset="-78"/>
                <a:cs typeface="Arabic Typesetting" pitchFamily="66" charset="-78"/>
              </a:rPr>
              <a:t>است </a:t>
            </a:r>
            <a:r>
              <a:rPr lang="fa-IR" sz="3600" dirty="0">
                <a:latin typeface="Arabic Typesetting" pitchFamily="66" charset="-78"/>
                <a:cs typeface="Arabic Typesetting" pitchFamily="66" charset="-78"/>
              </a:rPr>
              <a:t>این مسجد متعلق به دوران سلسله آل مظفر و حکومت امیر مبارزالدین محمد مظفر می باشد که البته اگر به کتیبه سر در این مسجد توجه کنید سال ساخت آن 750 هجری قمری نوشته است و از جاذبه های گردشگری کرمان می باشد. مسجد جامع کرمان از جمله آثار ملی به ثبت رسیده می باشد. این مسجد به شکل چهار ایوانی بوده و سردرهای رفیع مربوط به شبستان و صحن ایوان می باشد. مسجد جامع کرمان در ادوار مختلف مورد بازسازی قرار گرفته است.از جمله این بازسازی ها می توان به مرمت کاشی ها، ستون ها و لچکی های داخل مسجد اشاره کرد. همچنین شبستان شمالی بعد ها به آن اضافه شد. موقعیت این مسجد در بین بازار مظفر، بازار قدمگاه، خیابان شریعتی و میدان مشتاق می باشد</a:t>
            </a:r>
            <a:endParaRPr lang="en-US" sz="3600" dirty="0">
              <a:latin typeface="Arabic Typesetting" pitchFamily="66" charset="-78"/>
              <a:cs typeface="Arabic Typesetting" pitchFamily="66" charset="-78"/>
            </a:endParaRPr>
          </a:p>
        </p:txBody>
      </p:sp>
      <p:pic>
        <p:nvPicPr>
          <p:cNvPr id="3074" name="Picture 2" descr="C:\Users\Azad\Desktop\تاریخ\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86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896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1" nodeType="clickEffect">
                                  <p:stCondLst>
                                    <p:cond delay="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heel(1)">
                                      <p:cBhvr>
                                        <p:cTn id="2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TotalTime>
  <Words>2182</Words>
  <Application>Microsoft Office PowerPoint</Application>
  <PresentationFormat>On-screen Show (4:3)</PresentationFormat>
  <Paragraphs>63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Trek</vt:lpstr>
      <vt:lpstr>PowerPoint Presentation</vt:lpstr>
      <vt:lpstr>حکومت های شکل گرفته در استان کرمان</vt:lpstr>
      <vt:lpstr>قبل و بعد از اسلام</vt:lpstr>
      <vt:lpstr>کرمان در حکومت های مختلف</vt:lpstr>
      <vt:lpstr>پیشینه تاریخی استان کرمان</vt:lpstr>
      <vt:lpstr>اثار باستانی</vt:lpstr>
      <vt:lpstr>مجموعه گنجعلی خان</vt:lpstr>
      <vt:lpstr>حمام وکیل</vt:lpstr>
      <vt:lpstr>مسجد جامع</vt:lpstr>
      <vt:lpstr>کتابخانه ملی</vt:lpstr>
      <vt:lpstr>گنبد مشتاقیه</vt:lpstr>
      <vt:lpstr>یخدان مویدی</vt:lpstr>
      <vt:lpstr>گنبد جبلیه</vt:lpstr>
      <vt:lpstr>قلعه دختر کرمان</vt:lpstr>
      <vt:lpstr>باغ فتح آباد</vt:lpstr>
      <vt:lpstr>موزه ها</vt:lpstr>
      <vt:lpstr>موزه ریاست جمهور رفسنجان</vt:lpstr>
      <vt:lpstr>موزه مردم شناسی زرتشتیان</vt:lpstr>
      <vt:lpstr>موزه ساعت کرمان</vt:lpstr>
      <vt:lpstr>باغ موزه دفاع مقدس کرمان</vt:lpstr>
      <vt:lpstr>موزه مطبوعات استان کرمان</vt:lpstr>
      <vt:lpstr>موزه ارتش کرمان</vt:lpstr>
      <vt:lpstr>موزه ساز های سنتی </vt:lpstr>
      <vt:lpstr>موزه صنعتی کرمان</vt:lpstr>
      <vt:lpstr>موزه سکه کرمان</vt:lpstr>
      <vt:lpstr>پایان</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Azad</dc:creator>
  <cp:lastModifiedBy>Azad</cp:lastModifiedBy>
  <cp:revision>13</cp:revision>
  <dcterms:created xsi:type="dcterms:W3CDTF">2006-08-16T00:00:00Z</dcterms:created>
  <dcterms:modified xsi:type="dcterms:W3CDTF">2019-03-31T11:33:07Z</dcterms:modified>
</cp:coreProperties>
</file>