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4091" r:id="rId1"/>
  </p:sldMasterIdLst>
  <p:sldIdLst>
    <p:sldId id="256" r:id="rId2"/>
    <p:sldId id="277" r:id="rId3"/>
    <p:sldId id="258" r:id="rId4"/>
    <p:sldId id="287" r:id="rId5"/>
    <p:sldId id="284" r:id="rId6"/>
    <p:sldId id="285" r:id="rId7"/>
    <p:sldId id="293" r:id="rId8"/>
    <p:sldId id="280" r:id="rId9"/>
    <p:sldId id="292" r:id="rId10"/>
    <p:sldId id="288" r:id="rId11"/>
    <p:sldId id="278" r:id="rId12"/>
    <p:sldId id="289" r:id="rId13"/>
    <p:sldId id="294" r:id="rId14"/>
    <p:sldId id="295" r:id="rId15"/>
    <p:sldId id="296" r:id="rId16"/>
    <p:sldId id="298" r:id="rId17"/>
    <p:sldId id="297" r:id="rId18"/>
    <p:sldId id="299" r:id="rId19"/>
    <p:sldId id="300" r:id="rId20"/>
    <p:sldId id="301" r:id="rId21"/>
    <p:sldId id="302" r:id="rId22"/>
    <p:sldId id="291" r:id="rId23"/>
    <p:sldId id="303" r:id="rId24"/>
    <p:sldId id="304" r:id="rId25"/>
    <p:sldId id="290" r:id="rId26"/>
    <p:sldId id="281" r:id="rId27"/>
    <p:sldId id="306" r:id="rId28"/>
    <p:sldId id="307" r:id="rId29"/>
    <p:sldId id="276" r:id="rId30"/>
  </p:sldIdLst>
  <p:sldSz cx="12192000" cy="6858000"/>
  <p:notesSz cx="6858000" cy="9144000"/>
  <p:embeddedFontLst>
    <p:embeddedFont>
      <p:font typeface="Calibri" panose="020F0502020204030204" pitchFamily="34" charset="0"/>
      <p:regular r:id="rId31"/>
      <p:bold r:id="rId32"/>
    </p:embeddedFont>
    <p:embeddedFont>
      <p:font typeface="Century Gothic" panose="020B0502020202020204" pitchFamily="34" charset="0"/>
      <p:regular r:id="rId33"/>
      <p:bold r:id="rId34"/>
      <p:italic r:id="rId35"/>
      <p:boldItalic r:id="rId36"/>
    </p:embeddedFont>
    <p:embeddedFont>
      <p:font typeface="tahoma" panose="020B0604030504040204" pitchFamily="34" charset="0"/>
      <p:regular r:id="rId37"/>
      <p:bold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fehanian.HR" initials="E" lastIdx="1" clrIdx="0">
    <p:extLst>
      <p:ext uri="{19B8F6BF-5375-455C-9EA6-DF929625EA0E}">
        <p15:presenceInfo xmlns:p15="http://schemas.microsoft.com/office/powerpoint/2012/main" userId="Esfehanian.H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47"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85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18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46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27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0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4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69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60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59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01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03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39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2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88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4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749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65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4/5/2019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79370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245" y="434628"/>
            <a:ext cx="8001000" cy="1259137"/>
          </a:xfrm>
        </p:spPr>
        <p:txBody>
          <a:bodyPr anchor="ctr">
            <a:normAutofit/>
          </a:bodyPr>
          <a:lstStyle/>
          <a:p>
            <a:pPr algn="ctr" rtl="1">
              <a:lnSpc>
                <a:spcPct val="150000"/>
              </a:lnSpc>
            </a:pPr>
            <a:r>
              <a:rPr lang="fa-IR" sz="4400" dirty="0">
                <a:solidFill>
                  <a:schemeClr val="accent2">
                    <a:lumMod val="60000"/>
                    <a:lumOff val="40000"/>
                  </a:schemeClr>
                </a:solidFill>
                <a:effectLst>
                  <a:outerShdw blurRad="38100" dist="38100" dir="2700000" algn="tl">
                    <a:srgbClr val="000000">
                      <a:alpha val="43137"/>
                    </a:srgbClr>
                  </a:outerShdw>
                </a:effectLst>
                <a:cs typeface="B Titr" panose="00000700000000000000" pitchFamily="2" charset="-78"/>
              </a:rPr>
              <a:t>معرفی شهر اصفهان</a:t>
            </a:r>
            <a:endParaRPr lang="en-US" sz="4400" dirty="0">
              <a:solidFill>
                <a:schemeClr val="accent4">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Subtitle 2"/>
          <p:cNvSpPr>
            <a:spLocks noGrp="1"/>
          </p:cNvSpPr>
          <p:nvPr>
            <p:ph type="subTitle" idx="1"/>
          </p:nvPr>
        </p:nvSpPr>
        <p:spPr>
          <a:xfrm>
            <a:off x="3770713" y="5404784"/>
            <a:ext cx="4868064" cy="1018588"/>
          </a:xfrm>
        </p:spPr>
        <p:txBody>
          <a:bodyPr>
            <a:normAutofit/>
          </a:bodyPr>
          <a:lstStyle/>
          <a:p>
            <a:pPr algn="ctr"/>
            <a:r>
              <a:rPr lang="fa-IR" sz="2400" dirty="0">
                <a:effectLst>
                  <a:outerShdw blurRad="38100" dist="38100" dir="2700000" algn="tl">
                    <a:srgbClr val="000000">
                      <a:alpha val="43137"/>
                    </a:srgbClr>
                  </a:outerShdw>
                </a:effectLst>
                <a:cs typeface="B Titr" panose="00000700000000000000" pitchFamily="2" charset="-78"/>
              </a:rPr>
              <a:t>تهیه کننده: محمد مهدی اصفهانیان</a:t>
            </a:r>
          </a:p>
          <a:p>
            <a:pPr algn="ctr" rtl="1"/>
            <a:r>
              <a:rPr lang="fa-IR" dirty="0">
                <a:effectLst>
                  <a:outerShdw blurRad="38100" dist="38100" dir="2700000" algn="tl">
                    <a:srgbClr val="000000">
                      <a:alpha val="43137"/>
                    </a:srgbClr>
                  </a:outerShdw>
                </a:effectLst>
                <a:cs typeface="B Titr" panose="00000700000000000000" pitchFamily="2" charset="-78"/>
              </a:rPr>
              <a:t>نوروز 1398</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8" name="Rectangle 7">
            <a:extLst>
              <a:ext uri="{FF2B5EF4-FFF2-40B4-BE49-F238E27FC236}">
                <a16:creationId xmlns:a16="http://schemas.microsoft.com/office/drawing/2014/main" id="{A43C7B78-5851-4B06-9CA0-0143988BA8C8}"/>
              </a:ext>
            </a:extLst>
          </p:cNvPr>
          <p:cNvSpPr/>
          <p:nvPr/>
        </p:nvSpPr>
        <p:spPr>
          <a:xfrm>
            <a:off x="6169931" y="1696533"/>
            <a:ext cx="1342034" cy="584775"/>
          </a:xfrm>
          <a:prstGeom prst="rect">
            <a:avLst/>
          </a:prstGeom>
        </p:spPr>
        <p:txBody>
          <a:bodyPr wrap="none">
            <a:spAutoFit/>
          </a:bodyPr>
          <a:lstStyle/>
          <a:p>
            <a:r>
              <a:rPr lang="fa-IR" sz="3200" dirty="0">
                <a:solidFill>
                  <a:schemeClr val="bg1">
                    <a:lumMod val="75000"/>
                  </a:schemeClr>
                </a:solidFill>
                <a:effectLst>
                  <a:outerShdw blurRad="38100" dist="38100" dir="2700000" algn="tl">
                    <a:srgbClr val="000000">
                      <a:alpha val="43137"/>
                    </a:srgbClr>
                  </a:outerShdw>
                </a:effectLst>
                <a:cs typeface="B Titr" panose="00000700000000000000" pitchFamily="2" charset="-78"/>
              </a:rPr>
              <a:t>از لحاظ</a:t>
            </a:r>
            <a:endParaRPr lang="fa-IR" sz="3200" dirty="0"/>
          </a:p>
        </p:txBody>
      </p:sp>
      <p:sp>
        <p:nvSpPr>
          <p:cNvPr id="9" name="Rectangle 8">
            <a:extLst>
              <a:ext uri="{FF2B5EF4-FFF2-40B4-BE49-F238E27FC236}">
                <a16:creationId xmlns:a16="http://schemas.microsoft.com/office/drawing/2014/main" id="{2D933583-6208-4CAB-8C99-F5ADEACE8FD5}"/>
              </a:ext>
            </a:extLst>
          </p:cNvPr>
          <p:cNvSpPr/>
          <p:nvPr/>
        </p:nvSpPr>
        <p:spPr>
          <a:xfrm>
            <a:off x="4917150" y="1665755"/>
            <a:ext cx="1263487" cy="584775"/>
          </a:xfrm>
          <a:prstGeom prst="rect">
            <a:avLst/>
          </a:prstGeom>
        </p:spPr>
        <p:txBody>
          <a:bodyPr wrap="none">
            <a:spAutoFit/>
          </a:bodyPr>
          <a:lstStyle/>
          <a:p>
            <a:r>
              <a:rPr lang="fa-IR" sz="3200" dirty="0">
                <a:solidFill>
                  <a:schemeClr val="bg1">
                    <a:lumMod val="75000"/>
                  </a:schemeClr>
                </a:solidFill>
                <a:effectLst>
                  <a:outerShdw blurRad="38100" dist="38100" dir="2700000" algn="tl">
                    <a:srgbClr val="000000">
                      <a:alpha val="43137"/>
                    </a:srgbClr>
                  </a:outerShdw>
                </a:effectLst>
                <a:cs typeface="B Titr" panose="00000700000000000000" pitchFamily="2" charset="-78"/>
              </a:rPr>
              <a:t>تاریخی</a:t>
            </a:r>
            <a:endParaRPr lang="fa-IR" sz="3200" dirty="0">
              <a:solidFill>
                <a:schemeClr val="bg1">
                  <a:lumMod val="75000"/>
                </a:schemeClr>
              </a:solidFill>
            </a:endParaRPr>
          </a:p>
        </p:txBody>
      </p:sp>
      <p:pic>
        <p:nvPicPr>
          <p:cNvPr id="4" name="Picture 3">
            <a:extLst>
              <a:ext uri="{FF2B5EF4-FFF2-40B4-BE49-F238E27FC236}">
                <a16:creationId xmlns:a16="http://schemas.microsoft.com/office/drawing/2014/main" id="{69D0BD2F-F490-4D24-A1C7-0512B02060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8318" y="2349254"/>
            <a:ext cx="7632854" cy="3072650"/>
          </a:xfrm>
          <a:prstGeom prst="rect">
            <a:avLst/>
          </a:prstGeom>
        </p:spPr>
      </p:pic>
    </p:spTree>
    <p:extLst>
      <p:ext uri="{BB962C8B-B14F-4D97-AF65-F5344CB8AC3E}">
        <p14:creationId xmlns:p14="http://schemas.microsoft.com/office/powerpoint/2010/main" val="2628522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500" fill="hold"/>
                                        <p:tgtEl>
                                          <p:spTgt spid="4"/>
                                        </p:tgtEl>
                                        <p:attrNameLst>
                                          <p:attrName>ppt_w</p:attrName>
                                        </p:attrNameLst>
                                      </p:cBhvr>
                                      <p:tavLst>
                                        <p:tav tm="0">
                                          <p:val>
                                            <p:fltVal val="0"/>
                                          </p:val>
                                        </p:tav>
                                        <p:tav tm="100000">
                                          <p:val>
                                            <p:strVal val="#ppt_w"/>
                                          </p:val>
                                        </p:tav>
                                      </p:tavLst>
                                    </p:anim>
                                    <p:anim calcmode="lin" valueType="num">
                                      <p:cBhvr>
                                        <p:cTn id="23" dur="1500" fill="hold"/>
                                        <p:tgtEl>
                                          <p:spTgt spid="4"/>
                                        </p:tgtEl>
                                        <p:attrNameLst>
                                          <p:attrName>ppt_h</p:attrName>
                                        </p:attrNameLst>
                                      </p:cBhvr>
                                      <p:tavLst>
                                        <p:tav tm="0">
                                          <p:val>
                                            <p:fltVal val="0"/>
                                          </p:val>
                                        </p:tav>
                                        <p:tav tm="100000">
                                          <p:val>
                                            <p:strVal val="#ppt_h"/>
                                          </p:val>
                                        </p:tav>
                                      </p:tavLst>
                                    </p:anim>
                                    <p:animEffect transition="in" filter="fade">
                                      <p:cBhvr>
                                        <p:cTn id="24" dur="1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anim calcmode="lin" valueType="num">
                                      <p:cBhvr>
                                        <p:cTn id="3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circle(in)">
                                      <p:cBhvr>
                                        <p:cTn id="3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D779-05C3-4969-ABF0-1E0673247823}"/>
              </a:ext>
            </a:extLst>
          </p:cNvPr>
          <p:cNvSpPr>
            <a:spLocks noGrp="1"/>
          </p:cNvSpPr>
          <p:nvPr>
            <p:ph type="title"/>
          </p:nvPr>
        </p:nvSpPr>
        <p:spPr/>
        <p:txBody>
          <a:bodyPr/>
          <a:lstStyle/>
          <a:p>
            <a:pPr algn="r" rtl="1"/>
            <a:r>
              <a:rPr lang="fa-IR" dirty="0">
                <a:cs typeface="B Titr" panose="00000700000000000000" pitchFamily="2" charset="-78"/>
              </a:rPr>
              <a:t>حکومت شکل گرفته در منطقه</a:t>
            </a:r>
          </a:p>
        </p:txBody>
      </p:sp>
      <p:sp>
        <p:nvSpPr>
          <p:cNvPr id="8" name="Rectangle 7">
            <a:extLst>
              <a:ext uri="{FF2B5EF4-FFF2-40B4-BE49-F238E27FC236}">
                <a16:creationId xmlns:a16="http://schemas.microsoft.com/office/drawing/2014/main" id="{00DF71A8-A464-4978-81D1-A848B1546A63}"/>
              </a:ext>
            </a:extLst>
          </p:cNvPr>
          <p:cNvSpPr/>
          <p:nvPr/>
        </p:nvSpPr>
        <p:spPr>
          <a:xfrm>
            <a:off x="5293453" y="2631127"/>
            <a:ext cx="5981351" cy="2973891"/>
          </a:xfrm>
          <a:prstGeom prst="rect">
            <a:avLst/>
          </a:prstGeom>
        </p:spPr>
        <p:txBody>
          <a:bodyPr wrap="square">
            <a:spAutoFit/>
          </a:bodyPr>
          <a:lstStyle/>
          <a:p>
            <a:pPr algn="just" rtl="1">
              <a:lnSpc>
                <a:spcPct val="150000"/>
              </a:lnSpc>
            </a:pPr>
            <a:r>
              <a:rPr lang="fa-IR" sz="1400" dirty="0">
                <a:solidFill>
                  <a:srgbClr val="FF0000"/>
                </a:solidFill>
                <a:cs typeface="B Titr" panose="00000700000000000000" pitchFamily="2" charset="-78"/>
              </a:rPr>
              <a:t>اصفهان در دوره پهلوی</a:t>
            </a:r>
          </a:p>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شهر اصفهان در دوره پهلوی به دلیل </a:t>
            </a:r>
            <a:r>
              <a:rPr lang="fa-IR" sz="1400" b="1" dirty="0" err="1">
                <a:solidFill>
                  <a:srgbClr val="000000"/>
                </a:solidFill>
                <a:latin typeface="Tahoma" panose="020B0604030504040204" pitchFamily="34" charset="0"/>
                <a:cs typeface="B Nazanin" panose="00000400000000000000" pitchFamily="2" charset="-78"/>
              </a:rPr>
              <a:t>شرايط</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تاريخی</a:t>
            </a:r>
            <a:r>
              <a:rPr lang="fa-IR" sz="1400" b="1" dirty="0">
                <a:solidFill>
                  <a:srgbClr val="000000"/>
                </a:solidFill>
                <a:latin typeface="Tahoma" panose="020B0604030504040204" pitchFamily="34" charset="0"/>
                <a:cs typeface="B Nazanin" panose="00000400000000000000" pitchFamily="2" charset="-78"/>
              </a:rPr>
              <a:t> و </a:t>
            </a:r>
            <a:r>
              <a:rPr lang="fa-IR" sz="1400" b="1" dirty="0" err="1">
                <a:solidFill>
                  <a:srgbClr val="000000"/>
                </a:solidFill>
                <a:latin typeface="Tahoma" panose="020B0604030504040204" pitchFamily="34" charset="0"/>
                <a:cs typeface="B Nazanin" panose="00000400000000000000" pitchFamily="2" charset="-78"/>
              </a:rPr>
              <a:t>جغرافيايی</a:t>
            </a:r>
            <a:r>
              <a:rPr lang="fa-IR" sz="1400" b="1" dirty="0">
                <a:solidFill>
                  <a:srgbClr val="000000"/>
                </a:solidFill>
                <a:latin typeface="Tahoma" panose="020B0604030504040204" pitchFamily="34" charset="0"/>
                <a:cs typeface="B Nazanin" panose="00000400000000000000" pitchFamily="2" charset="-78"/>
              </a:rPr>
              <a:t> خاص خود در کانون توجهات قرار گرفت و در راستای بازسازی اماکن تاریخی و توسعه صنعتی آن اقداماتی انجام شد. در شهریور ۱۳۲۰ و در جریان اشغال ایران توسط قوای متفقین (نیروهای بریتانیا و شوروی)، جنگ های محلی در اصفهان شدت گرفت و جدایی </a:t>
            </a:r>
            <a:r>
              <a:rPr lang="fa-IR" sz="1400" b="1" dirty="0" err="1">
                <a:solidFill>
                  <a:srgbClr val="000000"/>
                </a:solidFill>
                <a:latin typeface="Tahoma" panose="020B0604030504040204" pitchFamily="34" charset="0"/>
                <a:cs typeface="B Nazanin" panose="00000400000000000000" pitchFamily="2" charset="-78"/>
              </a:rPr>
              <a:t>هایی</a:t>
            </a:r>
            <a:r>
              <a:rPr lang="fa-IR" sz="1400" b="1" dirty="0">
                <a:solidFill>
                  <a:srgbClr val="000000"/>
                </a:solidFill>
                <a:latin typeface="Tahoma" panose="020B0604030504040204" pitchFamily="34" charset="0"/>
                <a:cs typeface="B Nazanin" panose="00000400000000000000" pitchFamily="2" charset="-78"/>
              </a:rPr>
              <a:t> را میان مردم افکند.</a:t>
            </a:r>
          </a:p>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نهایت در جریان انقلاب اسلامی ایران در ۱۴ مرداد ۱۳۵۷ بیشتر قسمت های شهر به اشغال مردم درآمد و شاه برای مقابله با آنها اعلام حکومت نظامی کرد. پس از پیروزی انقلاب اسلامی ایران، آبادانی </a:t>
            </a:r>
            <a:r>
              <a:rPr lang="fa-IR" sz="1400" b="1" dirty="0" err="1">
                <a:solidFill>
                  <a:srgbClr val="000000"/>
                </a:solidFill>
                <a:latin typeface="Tahoma" panose="020B0604030504040204" pitchFamily="34" charset="0"/>
                <a:cs typeface="B Nazanin" panose="00000400000000000000" pitchFamily="2" charset="-78"/>
              </a:rPr>
              <a:t>هایی</a:t>
            </a:r>
            <a:r>
              <a:rPr lang="fa-IR" sz="1400" b="1" dirty="0">
                <a:solidFill>
                  <a:srgbClr val="000000"/>
                </a:solidFill>
                <a:latin typeface="Tahoma" panose="020B0604030504040204" pitchFamily="34" charset="0"/>
                <a:cs typeface="B Nazanin" panose="00000400000000000000" pitchFamily="2" charset="-78"/>
              </a:rPr>
              <a:t> در این شهر صورت گرفت و به شکل امروزی خود درآمد. فراوانی آب و آلودگی کمتر در جنوب غربی اصفهان موجب توسعه این قسمت در سده های اخیر شده است.</a:t>
            </a:r>
          </a:p>
        </p:txBody>
      </p:sp>
      <p:pic>
        <p:nvPicPr>
          <p:cNvPr id="10" name="Picture 9">
            <a:extLst>
              <a:ext uri="{FF2B5EF4-FFF2-40B4-BE49-F238E27FC236}">
                <a16:creationId xmlns:a16="http://schemas.microsoft.com/office/drawing/2014/main" id="{399C410F-EFAE-4EFF-A79C-69531A1BA6D5}"/>
              </a:ext>
            </a:extLst>
          </p:cNvPr>
          <p:cNvPicPr>
            <a:picLocks noChangeAspect="1"/>
          </p:cNvPicPr>
          <p:nvPr/>
        </p:nvPicPr>
        <p:blipFill>
          <a:blip r:embed="rId2"/>
          <a:stretch>
            <a:fillRect/>
          </a:stretch>
        </p:blipFill>
        <p:spPr>
          <a:xfrm>
            <a:off x="1224444" y="2489208"/>
            <a:ext cx="3314000" cy="3023531"/>
          </a:xfrm>
          <a:prstGeom prst="rect">
            <a:avLst/>
          </a:prstGeom>
        </p:spPr>
      </p:pic>
      <p:sp>
        <p:nvSpPr>
          <p:cNvPr id="11" name="Rectangle 10">
            <a:extLst>
              <a:ext uri="{FF2B5EF4-FFF2-40B4-BE49-F238E27FC236}">
                <a16:creationId xmlns:a16="http://schemas.microsoft.com/office/drawing/2014/main" id="{D7B5C40F-4A7E-4EDD-B164-4A1CCE8E2CD4}"/>
              </a:ext>
            </a:extLst>
          </p:cNvPr>
          <p:cNvSpPr/>
          <p:nvPr/>
        </p:nvSpPr>
        <p:spPr>
          <a:xfrm>
            <a:off x="2111636" y="5605018"/>
            <a:ext cx="2351927" cy="307777"/>
          </a:xfrm>
          <a:prstGeom prst="rect">
            <a:avLst/>
          </a:prstGeom>
        </p:spPr>
        <p:txBody>
          <a:bodyPr wrap="none">
            <a:spAutoFit/>
          </a:bodyPr>
          <a:lstStyle/>
          <a:p>
            <a:pPr marL="285750" indent="-285750" algn="r" rtl="1">
              <a:buFont typeface="Wingdings" panose="05000000000000000000" pitchFamily="2" charset="2"/>
              <a:buChar char="§"/>
            </a:pPr>
            <a:r>
              <a:rPr lang="fa-IR" sz="1400" b="1" dirty="0" err="1">
                <a:solidFill>
                  <a:srgbClr val="7030A0"/>
                </a:solidFill>
                <a:latin typeface="Tahoma" panose="020B0604030504040204" pitchFamily="34" charset="0"/>
                <a:cs typeface="B Titr" panose="00000700000000000000" pitchFamily="2" charset="-78"/>
              </a:rPr>
              <a:t>ميدان</a:t>
            </a:r>
            <a:r>
              <a:rPr lang="fa-IR" sz="1400" b="1" dirty="0">
                <a:solidFill>
                  <a:srgbClr val="7030A0"/>
                </a:solidFill>
                <a:latin typeface="Tahoma" panose="020B0604030504040204" pitchFamily="34" charset="0"/>
                <a:cs typeface="B Titr" panose="00000700000000000000" pitchFamily="2" charset="-78"/>
              </a:rPr>
              <a:t> </a:t>
            </a:r>
            <a:r>
              <a:rPr lang="fa-IR" sz="1400" b="1" dirty="0" err="1">
                <a:solidFill>
                  <a:srgbClr val="7030A0"/>
                </a:solidFill>
                <a:latin typeface="Tahoma" panose="020B0604030504040204" pitchFamily="34" charset="0"/>
                <a:cs typeface="B Titr" panose="00000700000000000000" pitchFamily="2" charset="-78"/>
              </a:rPr>
              <a:t>عتيق</a:t>
            </a:r>
            <a:r>
              <a:rPr lang="fa-IR" sz="1400" b="1" dirty="0">
                <a:solidFill>
                  <a:srgbClr val="7030A0"/>
                </a:solidFill>
                <a:latin typeface="Tahoma" panose="020B0604030504040204" pitchFamily="34" charset="0"/>
                <a:cs typeface="B Titr" panose="00000700000000000000" pitchFamily="2" charset="-78"/>
              </a:rPr>
              <a:t> در دوره ي پهلوی </a:t>
            </a:r>
          </a:p>
        </p:txBody>
      </p:sp>
    </p:spTree>
    <p:extLst>
      <p:ext uri="{BB962C8B-B14F-4D97-AF65-F5344CB8AC3E}">
        <p14:creationId xmlns:p14="http://schemas.microsoft.com/office/powerpoint/2010/main" val="182830954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down)">
                                      <p:cBhvr>
                                        <p:cTn id="34" dur="580">
                                          <p:stCondLst>
                                            <p:cond delay="0"/>
                                          </p:stCondLst>
                                        </p:cTn>
                                        <p:tgtEl>
                                          <p:spTgt spid="11">
                                            <p:txEl>
                                              <p:pRg st="0" end="0"/>
                                            </p:txEl>
                                          </p:spTgt>
                                        </p:tgtEl>
                                      </p:cBhvr>
                                    </p:animEffect>
                                    <p:anim calcmode="lin" valueType="num">
                                      <p:cBhvr>
                                        <p:cTn id="35"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xEl>
                                              <p:pRg st="0" end="0"/>
                                            </p:txEl>
                                          </p:spTgt>
                                        </p:tgtEl>
                                      </p:cBhvr>
                                      <p:to x="100000" y="60000"/>
                                    </p:animScale>
                                    <p:animScale>
                                      <p:cBhvr>
                                        <p:cTn id="41" dur="166" decel="50000">
                                          <p:stCondLst>
                                            <p:cond delay="676"/>
                                          </p:stCondLst>
                                        </p:cTn>
                                        <p:tgtEl>
                                          <p:spTgt spid="11">
                                            <p:txEl>
                                              <p:pRg st="0" end="0"/>
                                            </p:txEl>
                                          </p:spTgt>
                                        </p:tgtEl>
                                      </p:cBhvr>
                                      <p:to x="100000" y="100000"/>
                                    </p:animScale>
                                    <p:animScale>
                                      <p:cBhvr>
                                        <p:cTn id="42" dur="26">
                                          <p:stCondLst>
                                            <p:cond delay="1312"/>
                                          </p:stCondLst>
                                        </p:cTn>
                                        <p:tgtEl>
                                          <p:spTgt spid="11">
                                            <p:txEl>
                                              <p:pRg st="0" end="0"/>
                                            </p:txEl>
                                          </p:spTgt>
                                        </p:tgtEl>
                                      </p:cBhvr>
                                      <p:to x="100000" y="80000"/>
                                    </p:animScale>
                                    <p:animScale>
                                      <p:cBhvr>
                                        <p:cTn id="43" dur="166" decel="50000">
                                          <p:stCondLst>
                                            <p:cond delay="1338"/>
                                          </p:stCondLst>
                                        </p:cTn>
                                        <p:tgtEl>
                                          <p:spTgt spid="11">
                                            <p:txEl>
                                              <p:pRg st="0" end="0"/>
                                            </p:txEl>
                                          </p:spTgt>
                                        </p:tgtEl>
                                      </p:cBhvr>
                                      <p:to x="100000" y="100000"/>
                                    </p:animScale>
                                    <p:animScale>
                                      <p:cBhvr>
                                        <p:cTn id="44" dur="26">
                                          <p:stCondLst>
                                            <p:cond delay="1642"/>
                                          </p:stCondLst>
                                        </p:cTn>
                                        <p:tgtEl>
                                          <p:spTgt spid="11">
                                            <p:txEl>
                                              <p:pRg st="0" end="0"/>
                                            </p:txEl>
                                          </p:spTgt>
                                        </p:tgtEl>
                                      </p:cBhvr>
                                      <p:to x="100000" y="90000"/>
                                    </p:animScale>
                                    <p:animScale>
                                      <p:cBhvr>
                                        <p:cTn id="45" dur="166" decel="50000">
                                          <p:stCondLst>
                                            <p:cond delay="1668"/>
                                          </p:stCondLst>
                                        </p:cTn>
                                        <p:tgtEl>
                                          <p:spTgt spid="11">
                                            <p:txEl>
                                              <p:pRg st="0" end="0"/>
                                            </p:txEl>
                                          </p:spTgt>
                                        </p:tgtEl>
                                      </p:cBhvr>
                                      <p:to x="100000" y="100000"/>
                                    </p:animScale>
                                    <p:animScale>
                                      <p:cBhvr>
                                        <p:cTn id="46" dur="26">
                                          <p:stCondLst>
                                            <p:cond delay="1808"/>
                                          </p:stCondLst>
                                        </p:cTn>
                                        <p:tgtEl>
                                          <p:spTgt spid="11">
                                            <p:txEl>
                                              <p:pRg st="0" end="0"/>
                                            </p:txEl>
                                          </p:spTgt>
                                        </p:tgtEl>
                                      </p:cBhvr>
                                      <p:to x="100000" y="95000"/>
                                    </p:animScale>
                                    <p:animScale>
                                      <p:cBhvr>
                                        <p:cTn id="47"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ساختمان ها  و بناهای تاریخی</a:t>
            </a:r>
            <a:endParaRPr lang="en-US" dirty="0">
              <a:cs typeface="B Titr" panose="00000700000000000000" pitchFamily="2" charset="-78"/>
            </a:endParaRPr>
          </a:p>
        </p:txBody>
      </p:sp>
      <p:sp>
        <p:nvSpPr>
          <p:cNvPr id="5" name="Rectangle 4">
            <a:extLst>
              <a:ext uri="{FF2B5EF4-FFF2-40B4-BE49-F238E27FC236}">
                <a16:creationId xmlns:a16="http://schemas.microsoft.com/office/drawing/2014/main" id="{98CECB91-79A5-4B86-A20C-39FDC06C35B1}"/>
              </a:ext>
            </a:extLst>
          </p:cNvPr>
          <p:cNvSpPr/>
          <p:nvPr/>
        </p:nvSpPr>
        <p:spPr>
          <a:xfrm>
            <a:off x="5287861" y="2352956"/>
            <a:ext cx="6233021" cy="1681229"/>
          </a:xfrm>
          <a:prstGeom prst="rect">
            <a:avLst/>
          </a:prstGeom>
        </p:spPr>
        <p:txBody>
          <a:bodyPr wrap="square">
            <a:spAutoFit/>
          </a:bodyPr>
          <a:lstStyle/>
          <a:p>
            <a:pPr algn="just" rtl="1">
              <a:lnSpc>
                <a:spcPct val="150000"/>
              </a:lnSpc>
            </a:pPr>
            <a:r>
              <a:rPr lang="fa-IR" sz="1400" dirty="0">
                <a:solidFill>
                  <a:srgbClr val="FF0000"/>
                </a:solidFill>
                <a:cs typeface="B Titr" panose="00000700000000000000" pitchFamily="2" charset="-78"/>
              </a:rPr>
              <a:t>کاخ چهلستون </a:t>
            </a:r>
          </a:p>
          <a:p>
            <a:pPr algn="just" rtl="1">
              <a:lnSpc>
                <a:spcPct val="150000"/>
              </a:lnSpc>
            </a:pPr>
            <a:r>
              <a:rPr lang="fa-IR" sz="1400" b="1" dirty="0">
                <a:solidFill>
                  <a:schemeClr val="tx1">
                    <a:lumMod val="75000"/>
                    <a:lumOff val="25000"/>
                  </a:schemeClr>
                </a:solidFill>
                <a:cs typeface="B Nazanin" panose="00000400000000000000" pitchFamily="2" charset="-78"/>
              </a:rPr>
              <a:t>جاذبه های گردشگری اصفهان- عمارت چهلستون در اوایل قرن ۱۱ هـ . ق در میان، باغ و مجموعه بناها و کاخهای محوطه </a:t>
            </a:r>
            <a:r>
              <a:rPr lang="fa-IR" sz="1400" b="1" dirty="0" err="1">
                <a:solidFill>
                  <a:schemeClr val="tx1">
                    <a:lumMod val="75000"/>
                    <a:lumOff val="25000"/>
                  </a:schemeClr>
                </a:solidFill>
                <a:cs typeface="B Nazanin" panose="00000400000000000000" pitchFamily="2" charset="-78"/>
              </a:rPr>
              <a:t>دولتخانه</a:t>
            </a:r>
            <a:r>
              <a:rPr lang="fa-IR" sz="1400" b="1" dirty="0">
                <a:solidFill>
                  <a:schemeClr val="tx1">
                    <a:lumMod val="75000"/>
                    <a:lumOff val="25000"/>
                  </a:schemeClr>
                </a:solidFill>
                <a:cs typeface="B Nazanin" panose="00000400000000000000" pitchFamily="2" charset="-78"/>
              </a:rPr>
              <a:t> صفوی ساخته شده است. این عمارت عمدتاً به منظور پذیرائی رسمی از میهمانان و سفرای خارجی، ساخته شده است . نام چهلستون به نشانه کثرت ستونها و انعکاس تصویر بیست ستون در آب استخر است. </a:t>
            </a:r>
          </a:p>
        </p:txBody>
      </p:sp>
      <p:pic>
        <p:nvPicPr>
          <p:cNvPr id="7" name="Picture 6">
            <a:extLst>
              <a:ext uri="{FF2B5EF4-FFF2-40B4-BE49-F238E27FC236}">
                <a16:creationId xmlns:a16="http://schemas.microsoft.com/office/drawing/2014/main" id="{4F4869BE-0FFD-4F11-8AD4-87769C842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769" y="2324650"/>
            <a:ext cx="3322041" cy="2371942"/>
          </a:xfrm>
          <a:prstGeom prst="rect">
            <a:avLst/>
          </a:prstGeom>
        </p:spPr>
      </p:pic>
      <p:sp>
        <p:nvSpPr>
          <p:cNvPr id="10" name="Rectangle 9">
            <a:extLst>
              <a:ext uri="{FF2B5EF4-FFF2-40B4-BE49-F238E27FC236}">
                <a16:creationId xmlns:a16="http://schemas.microsoft.com/office/drawing/2014/main" id="{3BABCE47-C532-48B5-8F5E-E589CAEAB26A}"/>
              </a:ext>
            </a:extLst>
          </p:cNvPr>
          <p:cNvSpPr/>
          <p:nvPr/>
        </p:nvSpPr>
        <p:spPr>
          <a:xfrm>
            <a:off x="5287860" y="4034185"/>
            <a:ext cx="6233021" cy="2650726"/>
          </a:xfrm>
          <a:prstGeom prst="rect">
            <a:avLst/>
          </a:prstGeom>
        </p:spPr>
        <p:txBody>
          <a:bodyPr wrap="square">
            <a:spAutoFit/>
          </a:bodyPr>
          <a:lstStyle/>
          <a:p>
            <a:pPr algn="just" rtl="1">
              <a:lnSpc>
                <a:spcPct val="150000"/>
              </a:lnSpc>
              <a:spcBef>
                <a:spcPts val="1000"/>
              </a:spcBef>
              <a:buClr>
                <a:schemeClr val="accent1"/>
              </a:buClr>
              <a:buSzPct val="80000"/>
            </a:pPr>
            <a:r>
              <a:rPr lang="fa-IR" sz="1400" b="1" dirty="0">
                <a:solidFill>
                  <a:schemeClr val="tx1">
                    <a:lumMod val="75000"/>
                    <a:lumOff val="25000"/>
                  </a:schemeClr>
                </a:solidFill>
                <a:cs typeface="B Nazanin" panose="00000400000000000000" pitchFamily="2" charset="-78"/>
              </a:rPr>
              <a:t>نقاشی های دیواری چهلستون زیر نظر هنرمند نامدار عصر صفوی ، رضا عباسی با خصلت بزرگ نمائی به شیوه مینیاتورهای ایرانی انجام گرفته است . چهار تابلو بزرگ داخل سالن ، صحنه </a:t>
            </a:r>
            <a:r>
              <a:rPr lang="fa-IR" sz="1400" b="1" dirty="0" err="1">
                <a:solidFill>
                  <a:schemeClr val="tx1">
                    <a:lumMod val="75000"/>
                    <a:lumOff val="25000"/>
                  </a:schemeClr>
                </a:solidFill>
                <a:cs typeface="B Nazanin" panose="00000400000000000000" pitchFamily="2" charset="-78"/>
              </a:rPr>
              <a:t>هایی</a:t>
            </a:r>
            <a:r>
              <a:rPr lang="fa-IR" sz="1400" b="1" dirty="0">
                <a:solidFill>
                  <a:schemeClr val="tx1">
                    <a:lumMod val="75000"/>
                    <a:lumOff val="25000"/>
                  </a:schemeClr>
                </a:solidFill>
                <a:cs typeface="B Nazanin" panose="00000400000000000000" pitchFamily="2" charset="-78"/>
              </a:rPr>
              <a:t> از میدانهای جنگ و مجالس پذیرائی پادشاهان صفوی را نشان می دهد . دو تابلو بزرگ میانی از الحاقات بعدی با موضوعات مشابه است که به قلم صادق نقاش باشی (هنرمند دوره قاجار) ترسیم شده است . متأسفانه بسیاری از نقاشی های دوره صفوی در زمان حکومت ظل سلطان ، تخریب گردیده است . از اشعار دلپذیر نجیب کاشانی که به (خط محمد صالح اصفهانی) ، بر پیشانی ایوان ستوندار مرقوم گردیده ، چنین </a:t>
            </a:r>
            <a:r>
              <a:rPr lang="fa-IR" sz="1400" b="1" dirty="0" err="1">
                <a:solidFill>
                  <a:schemeClr val="tx1">
                    <a:lumMod val="75000"/>
                    <a:lumOff val="25000"/>
                  </a:schemeClr>
                </a:solidFill>
                <a:cs typeface="B Nazanin" panose="00000400000000000000" pitchFamily="2" charset="-78"/>
              </a:rPr>
              <a:t>مستفاد</a:t>
            </a:r>
            <a:r>
              <a:rPr lang="fa-IR" sz="1400" b="1" dirty="0">
                <a:solidFill>
                  <a:schemeClr val="tx1">
                    <a:lumMod val="75000"/>
                    <a:lumOff val="25000"/>
                  </a:schemeClr>
                </a:solidFill>
                <a:cs typeface="B Nazanin" panose="00000400000000000000" pitchFamily="2" charset="-78"/>
              </a:rPr>
              <a:t> می گردد که این عمارت بی نظیر در اوایل قرن ۱۲ </a:t>
            </a:r>
            <a:r>
              <a:rPr lang="fa-IR" sz="1400" b="1" dirty="0" err="1">
                <a:solidFill>
                  <a:schemeClr val="tx1">
                    <a:lumMod val="75000"/>
                    <a:lumOff val="25000"/>
                  </a:schemeClr>
                </a:solidFill>
                <a:cs typeface="B Nazanin" panose="00000400000000000000" pitchFamily="2" charset="-78"/>
              </a:rPr>
              <a:t>هـ.ق</a:t>
            </a:r>
            <a:r>
              <a:rPr lang="fa-IR" sz="1400" b="1" dirty="0">
                <a:solidFill>
                  <a:schemeClr val="tx1">
                    <a:lumMod val="75000"/>
                    <a:lumOff val="25000"/>
                  </a:schemeClr>
                </a:solidFill>
                <a:cs typeface="B Nazanin" panose="00000400000000000000" pitchFamily="2" charset="-78"/>
              </a:rPr>
              <a:t> دچار آتش سوزی گردیده و در زمان، شاه سلطان حسین صفوی تعمیر شده است .</a:t>
            </a:r>
          </a:p>
        </p:txBody>
      </p:sp>
      <p:sp>
        <p:nvSpPr>
          <p:cNvPr id="11" name="Rectangle 10">
            <a:extLst>
              <a:ext uri="{FF2B5EF4-FFF2-40B4-BE49-F238E27FC236}">
                <a16:creationId xmlns:a16="http://schemas.microsoft.com/office/drawing/2014/main" id="{09DE6803-F9DC-4E30-8271-236CE79D5950}"/>
              </a:ext>
            </a:extLst>
          </p:cNvPr>
          <p:cNvSpPr/>
          <p:nvPr/>
        </p:nvSpPr>
        <p:spPr>
          <a:xfrm>
            <a:off x="671118" y="4808756"/>
            <a:ext cx="531303" cy="138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5" name="Picture 14">
            <a:extLst>
              <a:ext uri="{FF2B5EF4-FFF2-40B4-BE49-F238E27FC236}">
                <a16:creationId xmlns:a16="http://schemas.microsoft.com/office/drawing/2014/main" id="{CF9CCBAA-8806-400D-801B-1BF45557E0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209" y="5012310"/>
            <a:ext cx="2002172" cy="1696665"/>
          </a:xfrm>
          <a:prstGeom prst="rect">
            <a:avLst/>
          </a:prstGeom>
        </p:spPr>
      </p:pic>
      <p:pic>
        <p:nvPicPr>
          <p:cNvPr id="17" name="Picture 16">
            <a:extLst>
              <a:ext uri="{FF2B5EF4-FFF2-40B4-BE49-F238E27FC236}">
                <a16:creationId xmlns:a16="http://schemas.microsoft.com/office/drawing/2014/main" id="{ED1D9A0B-2016-4F21-9CC5-5E396D1B64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725" y="5012310"/>
            <a:ext cx="2403446" cy="1696665"/>
          </a:xfrm>
          <a:prstGeom prst="rect">
            <a:avLst/>
          </a:prstGeom>
        </p:spPr>
      </p:pic>
    </p:spTree>
    <p:extLst>
      <p:ext uri="{BB962C8B-B14F-4D97-AF65-F5344CB8AC3E}">
        <p14:creationId xmlns:p14="http://schemas.microsoft.com/office/powerpoint/2010/main" val="165236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125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anim calcmode="lin" valueType="num">
                                      <p:cBhvr>
                                        <p:cTn id="31" dur="2000" fill="hold"/>
                                        <p:tgtEl>
                                          <p:spTgt spid="17"/>
                                        </p:tgtEl>
                                        <p:attrNameLst>
                                          <p:attrName>ppt_w</p:attrName>
                                        </p:attrNameLst>
                                      </p:cBhvr>
                                      <p:tavLst>
                                        <p:tav tm="0" fmla="#ppt_w*sin(2.5*pi*$)">
                                          <p:val>
                                            <p:fltVal val="0"/>
                                          </p:val>
                                        </p:tav>
                                        <p:tav tm="100000">
                                          <p:val>
                                            <p:fltVal val="1"/>
                                          </p:val>
                                        </p:tav>
                                      </p:tavLst>
                                    </p:anim>
                                    <p:anim calcmode="lin" valueType="num">
                                      <p:cBhvr>
                                        <p:cTn id="3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829A-F1DA-4FCF-AD8E-99AB6A5E5550}"/>
              </a:ext>
            </a:extLst>
          </p:cNvPr>
          <p:cNvSpPr>
            <a:spLocks noGrp="1"/>
          </p:cNvSpPr>
          <p:nvPr>
            <p:ph type="title"/>
          </p:nvPr>
        </p:nvSpPr>
        <p:spPr/>
        <p:txBody>
          <a:bodyPr/>
          <a:lstStyle/>
          <a:p>
            <a:pPr algn="r" rtl="1"/>
            <a:r>
              <a:rPr lang="fa-IR" dirty="0">
                <a:cs typeface="B Titr" panose="00000700000000000000" pitchFamily="2" charset="-78"/>
              </a:rPr>
              <a:t>ساختمان ها و بناهای تاریخی</a:t>
            </a:r>
          </a:p>
        </p:txBody>
      </p:sp>
      <p:sp>
        <p:nvSpPr>
          <p:cNvPr id="9" name="Rectangle 8">
            <a:extLst>
              <a:ext uri="{FF2B5EF4-FFF2-40B4-BE49-F238E27FC236}">
                <a16:creationId xmlns:a16="http://schemas.microsoft.com/office/drawing/2014/main" id="{E5370B01-EAE0-481D-A7B6-3C95361E0A42}"/>
              </a:ext>
            </a:extLst>
          </p:cNvPr>
          <p:cNvSpPr/>
          <p:nvPr/>
        </p:nvSpPr>
        <p:spPr>
          <a:xfrm>
            <a:off x="7206143" y="2282000"/>
            <a:ext cx="4269997" cy="3381375"/>
          </a:xfrm>
          <a:prstGeom prst="rect">
            <a:avLst/>
          </a:prstGeom>
        </p:spPr>
        <p:txBody>
          <a:bodyPr wrap="square">
            <a:spAutoFit/>
          </a:bodyPr>
          <a:lstStyle/>
          <a:p>
            <a:pPr algn="just" rtl="1">
              <a:lnSpc>
                <a:spcPct val="150000"/>
              </a:lnSpc>
            </a:pPr>
            <a:r>
              <a:rPr lang="fa-IR" sz="1400" dirty="0">
                <a:solidFill>
                  <a:srgbClr val="FF0000"/>
                </a:solidFill>
                <a:cs typeface="B Titr" panose="00000700000000000000" pitchFamily="2" charset="-78"/>
              </a:rPr>
              <a:t>میدان نقش جهان (میدان امام) </a:t>
            </a:r>
          </a:p>
          <a:p>
            <a:pPr algn="just" rtl="1">
              <a:lnSpc>
                <a:spcPct val="150000"/>
              </a:lnSpc>
            </a:pPr>
            <a:r>
              <a:rPr lang="fa-IR" sz="1400" b="1" dirty="0">
                <a:solidFill>
                  <a:schemeClr val="tx1">
                    <a:lumMod val="75000"/>
                    <a:lumOff val="25000"/>
                  </a:schemeClr>
                </a:solidFill>
                <a:cs typeface="B Nazanin" panose="00000400000000000000" pitchFamily="2" charset="-78"/>
              </a:rPr>
              <a:t>یکی از زیباترین میدانهای جهان به طول حدود ۵۱۲ متر و عرض ۱۶۰ متر است که، در اطراف آن اطاق </a:t>
            </a:r>
            <a:r>
              <a:rPr lang="fa-IR" sz="1400" b="1" dirty="0" err="1">
                <a:solidFill>
                  <a:schemeClr val="tx1">
                    <a:lumMod val="75000"/>
                    <a:lumOff val="25000"/>
                  </a:schemeClr>
                </a:solidFill>
                <a:cs typeface="B Nazanin" panose="00000400000000000000" pitchFamily="2" charset="-78"/>
              </a:rPr>
              <a:t>هایی</a:t>
            </a:r>
            <a:r>
              <a:rPr lang="fa-IR" sz="1400" b="1" dirty="0">
                <a:solidFill>
                  <a:schemeClr val="tx1">
                    <a:lumMod val="75000"/>
                    <a:lumOff val="25000"/>
                  </a:schemeClr>
                </a:solidFill>
                <a:cs typeface="B Nazanin" panose="00000400000000000000" pitchFamily="2" charset="-78"/>
              </a:rPr>
              <a:t> در دو طبقه با یک اندازه و شکل احداث شده است . تعداد چهار اثر تاریخی بی نظیر در اطراف میدان قراردارد . عمارت عالی قاپو ـ مسجد امام ـ مسجد شیخ لطف اله و سر درب بازار قیصریه ، در وسط میدان اصلی ، زمین و دو دروازه سنگی چوگان بوده است . میدان امام امروزی یکی از مراکز خرید صنایع دستی و همچنین محل برگزاری، بسیاری از مراسم ملی و مذهبی می باشد . در هر هفته نماز پرشکوه جمعه در این میدان برگزار می گردد </a:t>
            </a:r>
            <a:r>
              <a:rPr lang="fa-IR" dirty="0"/>
              <a:t>. </a:t>
            </a:r>
          </a:p>
        </p:txBody>
      </p:sp>
      <p:pic>
        <p:nvPicPr>
          <p:cNvPr id="11" name="Picture 10">
            <a:extLst>
              <a:ext uri="{FF2B5EF4-FFF2-40B4-BE49-F238E27FC236}">
                <a16:creationId xmlns:a16="http://schemas.microsoft.com/office/drawing/2014/main" id="{45A9BDFF-BD1A-4E22-BB1F-B257E8D614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784" y="2592198"/>
            <a:ext cx="5371682" cy="3581121"/>
          </a:xfrm>
          <a:prstGeom prst="rect">
            <a:avLst/>
          </a:prstGeom>
        </p:spPr>
      </p:pic>
    </p:spTree>
    <p:extLst>
      <p:ext uri="{BB962C8B-B14F-4D97-AF65-F5344CB8AC3E}">
        <p14:creationId xmlns:p14="http://schemas.microsoft.com/office/powerpoint/2010/main" val="232215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F1A710-8229-4372-83E1-A033C9D0FADE}"/>
              </a:ext>
            </a:extLst>
          </p:cNvPr>
          <p:cNvSpPr/>
          <p:nvPr/>
        </p:nvSpPr>
        <p:spPr>
          <a:xfrm>
            <a:off x="5872295" y="2864804"/>
            <a:ext cx="5398638" cy="3020058"/>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بازار </a:t>
            </a:r>
            <a:r>
              <a:rPr lang="fa-IR" sz="1600" dirty="0" err="1">
                <a:solidFill>
                  <a:srgbClr val="FF0000"/>
                </a:solidFill>
                <a:cs typeface="B Titr" panose="00000700000000000000" pitchFamily="2" charset="-78"/>
              </a:rPr>
              <a:t>قیـصـریه</a:t>
            </a:r>
            <a:r>
              <a:rPr lang="fa-IR" sz="1600" dirty="0">
                <a:solidFill>
                  <a:srgbClr val="FF0000"/>
                </a:solidFill>
                <a:cs typeface="B Titr" panose="00000700000000000000" pitchFamily="2" charset="-78"/>
              </a:rPr>
              <a:t> </a:t>
            </a:r>
          </a:p>
          <a:p>
            <a:pPr algn="just" rtl="1">
              <a:lnSpc>
                <a:spcPct val="150000"/>
              </a:lnSpc>
            </a:pPr>
            <a:r>
              <a:rPr lang="fa-IR" sz="1400" b="1" dirty="0" err="1">
                <a:solidFill>
                  <a:schemeClr val="tx1">
                    <a:lumMod val="75000"/>
                    <a:lumOff val="25000"/>
                  </a:schemeClr>
                </a:solidFill>
                <a:cs typeface="B Nazanin" panose="00000400000000000000" pitchFamily="2" charset="-78"/>
              </a:rPr>
              <a:t>سردرب</a:t>
            </a:r>
            <a:r>
              <a:rPr lang="fa-IR" sz="1400" b="1" dirty="0">
                <a:solidFill>
                  <a:schemeClr val="tx1">
                    <a:lumMod val="75000"/>
                    <a:lumOff val="25000"/>
                  </a:schemeClr>
                </a:solidFill>
                <a:cs typeface="B Nazanin" panose="00000400000000000000" pitchFamily="2" charset="-78"/>
              </a:rPr>
              <a:t> قیصریه در شمال میدان امام (نقش جهان) ساخته شده است . این </a:t>
            </a:r>
            <a:r>
              <a:rPr lang="fa-IR" sz="1400" b="1" dirty="0" err="1">
                <a:solidFill>
                  <a:schemeClr val="tx1">
                    <a:lumMod val="75000"/>
                    <a:lumOff val="25000"/>
                  </a:schemeClr>
                </a:solidFill>
                <a:cs typeface="B Nazanin" panose="00000400000000000000" pitchFamily="2" charset="-78"/>
              </a:rPr>
              <a:t>سردرب</a:t>
            </a:r>
            <a:r>
              <a:rPr lang="fa-IR" sz="1400" b="1" dirty="0">
                <a:solidFill>
                  <a:schemeClr val="tx1">
                    <a:lumMod val="75000"/>
                    <a:lumOff val="25000"/>
                  </a:schemeClr>
                </a:solidFill>
                <a:cs typeface="B Nazanin" panose="00000400000000000000" pitchFamily="2" charset="-78"/>
              </a:rPr>
              <a:t> ، یکی از زیباترین نقاشی های مربوط به دوران صفویه را نشان می دهد . از این </a:t>
            </a:r>
            <a:r>
              <a:rPr lang="fa-IR" sz="1400" b="1" dirty="0" err="1">
                <a:solidFill>
                  <a:schemeClr val="tx1">
                    <a:lumMod val="75000"/>
                    <a:lumOff val="25000"/>
                  </a:schemeClr>
                </a:solidFill>
                <a:cs typeface="B Nazanin" panose="00000400000000000000" pitchFamily="2" charset="-78"/>
              </a:rPr>
              <a:t>سردرب</a:t>
            </a:r>
            <a:r>
              <a:rPr lang="fa-IR" sz="1400" b="1" dirty="0">
                <a:solidFill>
                  <a:schemeClr val="tx1">
                    <a:lumMod val="75000"/>
                    <a:lumOff val="25000"/>
                  </a:schemeClr>
                </a:solidFill>
                <a:cs typeface="B Nazanin" panose="00000400000000000000" pitchFamily="2" charset="-78"/>
              </a:rPr>
              <a:t> ، وارد یکی از زیباترین بازارهای جهان می شویم . این بازار در دوران صفویه مرکز، فروش کالاهای گران قیمت بوده است و نمایندگان شرکتهای خارجی در این مکان دارای حجره </a:t>
            </a:r>
            <a:r>
              <a:rPr lang="fa-IR" sz="1400" b="1" dirty="0" err="1">
                <a:solidFill>
                  <a:schemeClr val="tx1">
                    <a:lumMod val="75000"/>
                    <a:lumOff val="25000"/>
                  </a:schemeClr>
                </a:solidFill>
                <a:cs typeface="B Nazanin" panose="00000400000000000000" pitchFamily="2" charset="-78"/>
              </a:rPr>
              <a:t>هائی</a:t>
            </a:r>
            <a:r>
              <a:rPr lang="fa-IR" sz="1400" b="1" dirty="0">
                <a:solidFill>
                  <a:schemeClr val="tx1">
                    <a:lumMod val="75000"/>
                    <a:lumOff val="25000"/>
                  </a:schemeClr>
                </a:solidFill>
                <a:cs typeface="B Nazanin" panose="00000400000000000000" pitchFamily="2" charset="-78"/>
              </a:rPr>
              <a:t> بوده </a:t>
            </a:r>
            <a:r>
              <a:rPr lang="fa-IR" sz="1400" b="1" dirty="0" err="1">
                <a:solidFill>
                  <a:schemeClr val="tx1">
                    <a:lumMod val="75000"/>
                    <a:lumOff val="25000"/>
                  </a:schemeClr>
                </a:solidFill>
                <a:cs typeface="B Nazanin" panose="00000400000000000000" pitchFamily="2" charset="-78"/>
              </a:rPr>
              <a:t>اند</a:t>
            </a:r>
            <a:r>
              <a:rPr lang="fa-IR" sz="1400" b="1" dirty="0">
                <a:solidFill>
                  <a:schemeClr val="tx1">
                    <a:lumMod val="75000"/>
                    <a:lumOff val="25000"/>
                  </a:schemeClr>
                </a:solidFill>
                <a:cs typeface="B Nazanin" panose="00000400000000000000" pitchFamily="2" charset="-78"/>
              </a:rPr>
              <a:t> . بازار اصفهان یکی از بزرگترین بازارهای ایران است، که دارای قسمتهای مختلف می باشد و در </a:t>
            </a:r>
            <a:r>
              <a:rPr lang="fa-IR" sz="1400" b="1" dirty="0" err="1">
                <a:solidFill>
                  <a:schemeClr val="tx1">
                    <a:lumMod val="75000"/>
                    <a:lumOff val="25000"/>
                  </a:schemeClr>
                </a:solidFill>
                <a:cs typeface="B Nazanin" panose="00000400000000000000" pitchFamily="2" charset="-78"/>
              </a:rPr>
              <a:t>هرقسمت</a:t>
            </a:r>
            <a:r>
              <a:rPr lang="fa-IR" sz="1400" b="1" dirty="0">
                <a:solidFill>
                  <a:schemeClr val="tx1">
                    <a:lumMod val="75000"/>
                    <a:lumOff val="25000"/>
                  </a:schemeClr>
                </a:solidFill>
                <a:cs typeface="B Nazanin" panose="00000400000000000000" pitchFamily="2" charset="-78"/>
              </a:rPr>
              <a:t> کالاهای خاصی را به فروش می رسانند . برای مثال قسمت صنایع دستی ، طلا و نقره ، قالی ، کفش و غیره . بازدید از همه قسمتهای بازار ساعتها به طول می انجامد . </a:t>
            </a:r>
          </a:p>
        </p:txBody>
      </p:sp>
      <p:pic>
        <p:nvPicPr>
          <p:cNvPr id="6" name="Picture 5">
            <a:extLst>
              <a:ext uri="{FF2B5EF4-FFF2-40B4-BE49-F238E27FC236}">
                <a16:creationId xmlns:a16="http://schemas.microsoft.com/office/drawing/2014/main" id="{0992FBF1-0CA0-4A0C-9575-DC62793F5C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783" y="2275238"/>
            <a:ext cx="3853901" cy="2307523"/>
          </a:xfrm>
          <a:prstGeom prst="rect">
            <a:avLst/>
          </a:prstGeom>
        </p:spPr>
      </p:pic>
      <p:pic>
        <p:nvPicPr>
          <p:cNvPr id="8" name="Picture 7">
            <a:extLst>
              <a:ext uri="{FF2B5EF4-FFF2-40B4-BE49-F238E27FC236}">
                <a16:creationId xmlns:a16="http://schemas.microsoft.com/office/drawing/2014/main" id="{B738C1D8-966E-4BE6-9192-C244B43E87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777" y="4703843"/>
            <a:ext cx="3111195" cy="2084501"/>
          </a:xfrm>
          <a:prstGeom prst="rect">
            <a:avLst/>
          </a:prstGeom>
        </p:spPr>
      </p:pic>
      <p:sp>
        <p:nvSpPr>
          <p:cNvPr id="9" name="Title 1">
            <a:extLst>
              <a:ext uri="{FF2B5EF4-FFF2-40B4-BE49-F238E27FC236}">
                <a16:creationId xmlns:a16="http://schemas.microsoft.com/office/drawing/2014/main" id="{B51F1BBF-19B1-4E5B-805C-C7A3EB9EE121}"/>
              </a:ext>
            </a:extLst>
          </p:cNvPr>
          <p:cNvSpPr>
            <a:spLocks noGrp="1"/>
          </p:cNvSpPr>
          <p:nvPr>
            <p:ph type="title"/>
          </p:nvPr>
        </p:nvSpPr>
        <p:spPr>
          <a:xfrm>
            <a:off x="1155700" y="973138"/>
            <a:ext cx="8761413" cy="708025"/>
          </a:xfrm>
        </p:spPr>
        <p:txBody>
          <a:bodyPr/>
          <a:lstStyle/>
          <a:p>
            <a:pPr algn="r" rtl="1"/>
            <a:r>
              <a:rPr lang="fa-IR" dirty="0">
                <a:cs typeface="B Titr" panose="00000700000000000000" pitchFamily="2" charset="-78"/>
              </a:rPr>
              <a:t>ساختمان ها و بناهای تاریخی</a:t>
            </a:r>
          </a:p>
        </p:txBody>
      </p:sp>
    </p:spTree>
    <p:extLst>
      <p:ext uri="{BB962C8B-B14F-4D97-AF65-F5344CB8AC3E}">
        <p14:creationId xmlns:p14="http://schemas.microsoft.com/office/powerpoint/2010/main" val="39271047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3DB05-6BE8-4C28-8B51-42093C12765F}"/>
              </a:ext>
            </a:extLst>
          </p:cNvPr>
          <p:cNvSpPr/>
          <p:nvPr/>
        </p:nvSpPr>
        <p:spPr>
          <a:xfrm>
            <a:off x="6241409" y="2288112"/>
            <a:ext cx="5201173" cy="1585049"/>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عمارت عالی قاپو اصفهان</a:t>
            </a:r>
          </a:p>
          <a:p>
            <a:pPr algn="just" rtl="1"/>
            <a:r>
              <a:rPr lang="fa-IR" sz="1400" b="1" dirty="0">
                <a:solidFill>
                  <a:schemeClr val="tx1">
                    <a:lumMod val="75000"/>
                    <a:lumOff val="25000"/>
                  </a:schemeClr>
                </a:solidFill>
                <a:cs typeface="B Nazanin" panose="00000400000000000000" pitchFamily="2" charset="-78"/>
              </a:rPr>
              <a:t>عمارت عالی قاپو در قرن یازدهم هجری در شش طبقه احداث شده است. هر طبقه تزئینات هنری خاصی را دارا می باشد . از قسمتهای مهم این کاخ ، ایوان طبقه سوم ، حوض مسی در ا“ و تالار پذیرائی همین طبقه که با زیباترین نوع نقاشی و گچ بری تزئین شده است . تالار موسیقی طبقه ششم و تزئینات گچبری بی نظیر آن و اغلب کارهای هنری به وسیله رضا عباسی هنرمند مشهور آن دوران انجام شده است . </a:t>
            </a:r>
          </a:p>
        </p:txBody>
      </p:sp>
      <p:pic>
        <p:nvPicPr>
          <p:cNvPr id="7" name="Picture 6">
            <a:extLst>
              <a:ext uri="{FF2B5EF4-FFF2-40B4-BE49-F238E27FC236}">
                <a16:creationId xmlns:a16="http://schemas.microsoft.com/office/drawing/2014/main" id="{EB920483-0480-48FE-8885-911A34F8E6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56" y="2376932"/>
            <a:ext cx="3856718" cy="2545434"/>
          </a:xfrm>
          <a:prstGeom prst="rect">
            <a:avLst/>
          </a:prstGeom>
        </p:spPr>
      </p:pic>
      <p:pic>
        <p:nvPicPr>
          <p:cNvPr id="9" name="Picture 8">
            <a:extLst>
              <a:ext uri="{FF2B5EF4-FFF2-40B4-BE49-F238E27FC236}">
                <a16:creationId xmlns:a16="http://schemas.microsoft.com/office/drawing/2014/main" id="{57BAFAF8-009D-4A62-82B9-B75F841595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0038" y="4311112"/>
            <a:ext cx="4072369" cy="2402165"/>
          </a:xfrm>
          <a:prstGeom prst="rect">
            <a:avLst/>
          </a:prstGeom>
        </p:spPr>
      </p:pic>
      <p:sp>
        <p:nvSpPr>
          <p:cNvPr id="10" name="Title 1">
            <a:extLst>
              <a:ext uri="{FF2B5EF4-FFF2-40B4-BE49-F238E27FC236}">
                <a16:creationId xmlns:a16="http://schemas.microsoft.com/office/drawing/2014/main" id="{6DD3F0B5-464F-4535-AE93-DD11E77F8C59}"/>
              </a:ext>
            </a:extLst>
          </p:cNvPr>
          <p:cNvSpPr>
            <a:spLocks noGrp="1"/>
          </p:cNvSpPr>
          <p:nvPr>
            <p:ph type="title"/>
          </p:nvPr>
        </p:nvSpPr>
        <p:spPr>
          <a:xfrm>
            <a:off x="1155700" y="973138"/>
            <a:ext cx="8761413" cy="708025"/>
          </a:xfrm>
        </p:spPr>
        <p:txBody>
          <a:bodyPr/>
          <a:lstStyle/>
          <a:p>
            <a:pPr algn="r" rtl="1"/>
            <a:r>
              <a:rPr lang="fa-IR" dirty="0">
                <a:cs typeface="B Titr" panose="00000700000000000000" pitchFamily="2" charset="-78"/>
              </a:rPr>
              <a:t>ساختمان ها و بناهای تاریخی</a:t>
            </a:r>
          </a:p>
        </p:txBody>
      </p:sp>
    </p:spTree>
    <p:extLst>
      <p:ext uri="{BB962C8B-B14F-4D97-AF65-F5344CB8AC3E}">
        <p14:creationId xmlns:p14="http://schemas.microsoft.com/office/powerpoint/2010/main" val="108596903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820A4E-8345-4698-AB0B-B4674051430B}"/>
              </a:ext>
            </a:extLst>
          </p:cNvPr>
          <p:cNvSpPr/>
          <p:nvPr/>
        </p:nvSpPr>
        <p:spPr>
          <a:xfrm>
            <a:off x="1154953" y="2158633"/>
            <a:ext cx="10234568" cy="1727396"/>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مسجد امام  اصفهان</a:t>
            </a:r>
          </a:p>
          <a:p>
            <a:pPr algn="just" rtl="1">
              <a:lnSpc>
                <a:spcPct val="150000"/>
              </a:lnSpc>
            </a:pPr>
            <a:r>
              <a:rPr lang="fa-IR" sz="1400" b="1" dirty="0">
                <a:solidFill>
                  <a:schemeClr val="tx1">
                    <a:lumMod val="75000"/>
                    <a:lumOff val="25000"/>
                  </a:schemeClr>
                </a:solidFill>
                <a:cs typeface="B Nazanin" panose="00000400000000000000" pitchFamily="2" charset="-78"/>
              </a:rPr>
              <a:t>جاذبه های گردشگری اصفهان-در جبهه جنوبی میدان نقش جهان ـ (میدان امام) ـ ، یکی از زیباترین مساجد جهان اسلام قراردارد که به دستور شاه عباس اول ، توسط استاد علی اکبر اصفهانی احداث گردیده است . در مرحله اول </a:t>
            </a:r>
            <a:r>
              <a:rPr lang="fa-IR" sz="1400" b="1" dirty="0" err="1">
                <a:solidFill>
                  <a:schemeClr val="tx1">
                    <a:lumMod val="75000"/>
                    <a:lumOff val="25000"/>
                  </a:schemeClr>
                </a:solidFill>
                <a:cs typeface="B Nazanin" panose="00000400000000000000" pitchFamily="2" charset="-78"/>
              </a:rPr>
              <a:t>سردرب</a:t>
            </a:r>
            <a:r>
              <a:rPr lang="fa-IR" sz="1400" b="1" dirty="0">
                <a:solidFill>
                  <a:schemeClr val="tx1">
                    <a:lumMod val="75000"/>
                    <a:lumOff val="25000"/>
                  </a:schemeClr>
                </a:solidFill>
                <a:cs typeface="B Nazanin" panose="00000400000000000000" pitchFamily="2" charset="-78"/>
              </a:rPr>
              <a:t> اصلی و </a:t>
            </a:r>
            <a:r>
              <a:rPr lang="fa-IR" sz="1400" b="1" dirty="0" err="1">
                <a:solidFill>
                  <a:schemeClr val="tx1">
                    <a:lumMod val="75000"/>
                    <a:lumOff val="25000"/>
                  </a:schemeClr>
                </a:solidFill>
                <a:cs typeface="B Nazanin" panose="00000400000000000000" pitchFamily="2" charset="-78"/>
              </a:rPr>
              <a:t>جلوخان</a:t>
            </a:r>
            <a:r>
              <a:rPr lang="fa-IR" sz="1400" b="1" dirty="0">
                <a:solidFill>
                  <a:schemeClr val="tx1">
                    <a:lumMod val="75000"/>
                    <a:lumOff val="25000"/>
                  </a:schemeClr>
                </a:solidFill>
                <a:cs typeface="B Nazanin" panose="00000400000000000000" pitchFamily="2" charset="-78"/>
              </a:rPr>
              <a:t> ورودی، با دو مناره خارجی مسجد ساخته می شود . درب مسجد با </a:t>
            </a:r>
            <a:r>
              <a:rPr lang="fa-IR" sz="1400" b="1" dirty="0" err="1">
                <a:solidFill>
                  <a:schemeClr val="tx1">
                    <a:lumMod val="75000"/>
                    <a:lumOff val="25000"/>
                  </a:schemeClr>
                </a:solidFill>
                <a:cs typeface="B Nazanin" panose="00000400000000000000" pitchFamily="2" charset="-78"/>
              </a:rPr>
              <a:t>ورقهای</a:t>
            </a:r>
            <a:r>
              <a:rPr lang="fa-IR" sz="1400" b="1" dirty="0">
                <a:solidFill>
                  <a:schemeClr val="tx1">
                    <a:lumMod val="75000"/>
                    <a:lumOff val="25000"/>
                  </a:schemeClr>
                </a:solidFill>
                <a:cs typeface="B Nazanin" panose="00000400000000000000" pitchFamily="2" charset="-78"/>
              </a:rPr>
              <a:t> نقره و طلا تزئین گردیده، و مربوط به دوره شاه صفی ، جانشین شاه عباس اول است . در داخل مسجد یک حیاط اصلی و مرکزی ، با چهار ایوان و دو حیاط فرعی جانبی قراردارد . گنبد خانه جنوبی به صورت دو پوش اجرا گردیده و فضای بین این </a:t>
            </a:r>
            <a:r>
              <a:rPr lang="fa-IR" sz="1400" b="1" dirty="0" err="1">
                <a:solidFill>
                  <a:schemeClr val="tx1">
                    <a:lumMod val="75000"/>
                    <a:lumOff val="25000"/>
                  </a:schemeClr>
                </a:solidFill>
                <a:cs typeface="B Nazanin" panose="00000400000000000000" pitchFamily="2" charset="-78"/>
              </a:rPr>
              <a:t>دوگنبد</a:t>
            </a:r>
            <a:r>
              <a:rPr lang="fa-IR" sz="1400" b="1" dirty="0">
                <a:solidFill>
                  <a:schemeClr val="tx1">
                    <a:lumMod val="75000"/>
                    <a:lumOff val="25000"/>
                  </a:schemeClr>
                </a:solidFill>
                <a:cs typeface="B Nazanin" panose="00000400000000000000" pitchFamily="2" charset="-78"/>
              </a:rPr>
              <a:t> حدود ۱۲ متر ارتفاع دارد . </a:t>
            </a:r>
          </a:p>
        </p:txBody>
      </p:sp>
      <p:pic>
        <p:nvPicPr>
          <p:cNvPr id="6" name="Picture 5">
            <a:extLst>
              <a:ext uri="{FF2B5EF4-FFF2-40B4-BE49-F238E27FC236}">
                <a16:creationId xmlns:a16="http://schemas.microsoft.com/office/drawing/2014/main" id="{C3335080-8B83-4C81-8226-EA7CAF123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801" y="4048240"/>
            <a:ext cx="5286419" cy="2687726"/>
          </a:xfrm>
          <a:prstGeom prst="rect">
            <a:avLst/>
          </a:prstGeom>
        </p:spPr>
      </p:pic>
      <p:pic>
        <p:nvPicPr>
          <p:cNvPr id="8" name="Picture 7">
            <a:extLst>
              <a:ext uri="{FF2B5EF4-FFF2-40B4-BE49-F238E27FC236}">
                <a16:creationId xmlns:a16="http://schemas.microsoft.com/office/drawing/2014/main" id="{6A03DA09-1847-4DB7-A558-3B621E8F51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371" y="4048240"/>
            <a:ext cx="5286419" cy="2687726"/>
          </a:xfrm>
          <a:prstGeom prst="rect">
            <a:avLst/>
          </a:prstGeom>
        </p:spPr>
      </p:pic>
      <p:sp>
        <p:nvSpPr>
          <p:cNvPr id="9" name="Title 1">
            <a:extLst>
              <a:ext uri="{FF2B5EF4-FFF2-40B4-BE49-F238E27FC236}">
                <a16:creationId xmlns:a16="http://schemas.microsoft.com/office/drawing/2014/main" id="{05A1C447-10B3-4669-9CED-1234AB5E06C7}"/>
              </a:ext>
            </a:extLst>
          </p:cNvPr>
          <p:cNvSpPr>
            <a:spLocks noGrp="1"/>
          </p:cNvSpPr>
          <p:nvPr>
            <p:ph type="title"/>
          </p:nvPr>
        </p:nvSpPr>
        <p:spPr>
          <a:xfrm>
            <a:off x="1155700" y="973138"/>
            <a:ext cx="8761413" cy="708025"/>
          </a:xfrm>
        </p:spPr>
        <p:txBody>
          <a:bodyPr/>
          <a:lstStyle/>
          <a:p>
            <a:pPr algn="r" rtl="1"/>
            <a:r>
              <a:rPr lang="fa-IR" dirty="0">
                <a:cs typeface="B Titr" panose="00000700000000000000" pitchFamily="2" charset="-78"/>
              </a:rPr>
              <a:t>ساختمان ها و بناهای تاریخی</a:t>
            </a:r>
          </a:p>
        </p:txBody>
      </p:sp>
    </p:spTree>
    <p:extLst>
      <p:ext uri="{BB962C8B-B14F-4D97-AF65-F5344CB8AC3E}">
        <p14:creationId xmlns:p14="http://schemas.microsoft.com/office/powerpoint/2010/main" val="359489826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250" fill="hold"/>
                                        <p:tgtEl>
                                          <p:spTgt spid="4"/>
                                        </p:tgtEl>
                                        <p:attrNameLst>
                                          <p:attrName>ppt_w</p:attrName>
                                        </p:attrNameLst>
                                      </p:cBhvr>
                                      <p:tavLst>
                                        <p:tav tm="0">
                                          <p:val>
                                            <p:fltVal val="0"/>
                                          </p:val>
                                        </p:tav>
                                        <p:tav tm="100000">
                                          <p:val>
                                            <p:strVal val="#ppt_w"/>
                                          </p:val>
                                        </p:tav>
                                      </p:tavLst>
                                    </p:anim>
                                    <p:anim calcmode="lin" valueType="num">
                                      <p:cBhvr>
                                        <p:cTn id="13" dur="1250" fill="hold"/>
                                        <p:tgtEl>
                                          <p:spTgt spid="4"/>
                                        </p:tgtEl>
                                        <p:attrNameLst>
                                          <p:attrName>ppt_h</p:attrName>
                                        </p:attrNameLst>
                                      </p:cBhvr>
                                      <p:tavLst>
                                        <p:tav tm="0">
                                          <p:val>
                                            <p:fltVal val="0"/>
                                          </p:val>
                                        </p:tav>
                                        <p:tav tm="100000">
                                          <p:val>
                                            <p:strVal val="#ppt_h"/>
                                          </p:val>
                                        </p:tav>
                                      </p:tavLst>
                                    </p:anim>
                                    <p:animEffect transition="in" filter="fade">
                                      <p:cBhvr>
                                        <p:cTn id="14" dur="1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4CCA-5690-445E-9C59-8FDB1CCFC6E5}"/>
              </a:ext>
            </a:extLst>
          </p:cNvPr>
          <p:cNvSpPr>
            <a:spLocks noGrp="1"/>
          </p:cNvSpPr>
          <p:nvPr>
            <p:ph type="title"/>
          </p:nvPr>
        </p:nvSpPr>
        <p:spPr/>
        <p:txBody>
          <a:bodyPr/>
          <a:lstStyle/>
          <a:p>
            <a:pPr algn="r" rtl="1"/>
            <a:r>
              <a:rPr lang="fa-IR" dirty="0">
                <a:cs typeface="B Titr" panose="00000700000000000000" pitchFamily="2" charset="-78"/>
              </a:rPr>
              <a:t>ساختمان ها و بناهای تاریخی</a:t>
            </a:r>
            <a:endParaRPr lang="fa-IR" dirty="0"/>
          </a:p>
        </p:txBody>
      </p:sp>
      <p:sp>
        <p:nvSpPr>
          <p:cNvPr id="4" name="Rectangle 3">
            <a:extLst>
              <a:ext uri="{FF2B5EF4-FFF2-40B4-BE49-F238E27FC236}">
                <a16:creationId xmlns:a16="http://schemas.microsoft.com/office/drawing/2014/main" id="{AF5AD109-CEB9-4398-9A0A-CB11AF84E08D}"/>
              </a:ext>
            </a:extLst>
          </p:cNvPr>
          <p:cNvSpPr/>
          <p:nvPr/>
        </p:nvSpPr>
        <p:spPr>
          <a:xfrm>
            <a:off x="5285064" y="2184818"/>
            <a:ext cx="5939406" cy="2373727"/>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مسجد شیخ لطف اله </a:t>
            </a:r>
          </a:p>
          <a:p>
            <a:pPr algn="just" rtl="1">
              <a:lnSpc>
                <a:spcPct val="150000"/>
              </a:lnSpc>
            </a:pPr>
            <a:r>
              <a:rPr lang="fa-IR" sz="1400" b="1" dirty="0">
                <a:solidFill>
                  <a:schemeClr val="tx1">
                    <a:lumMod val="75000"/>
                    <a:lumOff val="25000"/>
                  </a:schemeClr>
                </a:solidFill>
                <a:cs typeface="B Nazanin" panose="00000400000000000000" pitchFamily="2" charset="-78"/>
              </a:rPr>
              <a:t>در ضلع شرقی میدان امام (نقش جهان) مسجدی قراردارد که در زمان شاه عباس اول صفوی ، هنگام احداث میدان و همراه با بناهای اطراف آن به منظور محل عبادت و حوزه تدریس مرحوم شیخ لطف اله ، که از علما و روحانیون بزرگ </a:t>
            </a:r>
            <a:r>
              <a:rPr lang="fa-IR" sz="1400" b="1" dirty="0" err="1">
                <a:solidFill>
                  <a:schemeClr val="tx1">
                    <a:lumMod val="75000"/>
                    <a:lumOff val="25000"/>
                  </a:schemeClr>
                </a:solidFill>
                <a:cs typeface="B Nazanin" panose="00000400000000000000" pitchFamily="2" charset="-78"/>
              </a:rPr>
              <a:t>جبل</a:t>
            </a:r>
            <a:r>
              <a:rPr lang="fa-IR" sz="1400" b="1" dirty="0">
                <a:solidFill>
                  <a:schemeClr val="tx1">
                    <a:lumMod val="75000"/>
                    <a:lumOff val="25000"/>
                  </a:schemeClr>
                </a:solidFill>
                <a:cs typeface="B Nazanin" panose="00000400000000000000" pitchFamily="2" charset="-78"/>
              </a:rPr>
              <a:t> عامل در لبنان بوده ، ساخته شده است . ساختمان مسجد در سال ۱۰۱۱ هـ . ق آغاز و در سال ۱۰۲۸ به پایان رسیده است. این مسجد دارای یک شبستان زیرزمینی است که کف </a:t>
            </a:r>
            <a:r>
              <a:rPr lang="fa-IR" sz="1400" b="1" dirty="0" err="1">
                <a:solidFill>
                  <a:schemeClr val="tx1">
                    <a:lumMod val="75000"/>
                    <a:lumOff val="25000"/>
                  </a:schemeClr>
                </a:solidFill>
                <a:cs typeface="B Nazanin" panose="00000400000000000000" pitchFamily="2" charset="-78"/>
              </a:rPr>
              <a:t>گنبدخانه</a:t>
            </a:r>
            <a:r>
              <a:rPr lang="fa-IR" sz="1400" b="1" dirty="0">
                <a:solidFill>
                  <a:schemeClr val="tx1">
                    <a:lumMod val="75000"/>
                    <a:lumOff val="25000"/>
                  </a:schemeClr>
                </a:solidFill>
                <a:cs typeface="B Nazanin" panose="00000400000000000000" pitchFamily="2" charset="-78"/>
              </a:rPr>
              <a:t> را از سطح زمین بالاتر قرارداده است . به خاطر استفاده های خاص علمی ـ مذهبی از این مسجد ، نیازی به احداث حیاط و مناره نبوده است . </a:t>
            </a:r>
          </a:p>
        </p:txBody>
      </p:sp>
      <p:pic>
        <p:nvPicPr>
          <p:cNvPr id="6" name="Picture 5">
            <a:extLst>
              <a:ext uri="{FF2B5EF4-FFF2-40B4-BE49-F238E27FC236}">
                <a16:creationId xmlns:a16="http://schemas.microsoft.com/office/drawing/2014/main" id="{56FA4E3C-3CA4-4B64-A0AA-B01FCEE8A5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8048" y="2243540"/>
            <a:ext cx="2844444" cy="2106924"/>
          </a:xfrm>
          <a:prstGeom prst="rect">
            <a:avLst/>
          </a:prstGeom>
        </p:spPr>
      </p:pic>
      <p:pic>
        <p:nvPicPr>
          <p:cNvPr id="8" name="Picture 7">
            <a:extLst>
              <a:ext uri="{FF2B5EF4-FFF2-40B4-BE49-F238E27FC236}">
                <a16:creationId xmlns:a16="http://schemas.microsoft.com/office/drawing/2014/main" id="{17CA2C71-E00E-4815-B316-0C13364DC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764" y="4631238"/>
            <a:ext cx="2862728" cy="2106925"/>
          </a:xfrm>
          <a:prstGeom prst="rect">
            <a:avLst/>
          </a:prstGeom>
        </p:spPr>
      </p:pic>
      <p:pic>
        <p:nvPicPr>
          <p:cNvPr id="9" name="Picture 8">
            <a:extLst>
              <a:ext uri="{FF2B5EF4-FFF2-40B4-BE49-F238E27FC236}">
                <a16:creationId xmlns:a16="http://schemas.microsoft.com/office/drawing/2014/main" id="{6BBDB280-9082-4452-A403-BFB11CF068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0496" y="4631236"/>
            <a:ext cx="2831740" cy="2106925"/>
          </a:xfrm>
          <a:prstGeom prst="rect">
            <a:avLst/>
          </a:prstGeom>
        </p:spPr>
      </p:pic>
      <p:pic>
        <p:nvPicPr>
          <p:cNvPr id="10" name="Picture 9">
            <a:extLst>
              <a:ext uri="{FF2B5EF4-FFF2-40B4-BE49-F238E27FC236}">
                <a16:creationId xmlns:a16="http://schemas.microsoft.com/office/drawing/2014/main" id="{AE15D5AD-99DA-475C-AA07-57449E3AE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7144" y="4631237"/>
            <a:ext cx="2862728" cy="2106925"/>
          </a:xfrm>
          <a:prstGeom prst="rect">
            <a:avLst/>
          </a:prstGeom>
        </p:spPr>
      </p:pic>
    </p:spTree>
    <p:extLst>
      <p:ext uri="{BB962C8B-B14F-4D97-AF65-F5344CB8AC3E}">
        <p14:creationId xmlns:p14="http://schemas.microsoft.com/office/powerpoint/2010/main" val="4121518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BAAE-0AB3-4385-8FC7-EA37E5726E3A}"/>
              </a:ext>
            </a:extLst>
          </p:cNvPr>
          <p:cNvSpPr>
            <a:spLocks noGrp="1"/>
          </p:cNvSpPr>
          <p:nvPr>
            <p:ph type="title"/>
          </p:nvPr>
        </p:nvSpPr>
        <p:spPr/>
        <p:txBody>
          <a:bodyPr/>
          <a:lstStyle/>
          <a:p>
            <a:pPr algn="r" rtl="1"/>
            <a:r>
              <a:rPr lang="fa-IR" dirty="0">
                <a:cs typeface="B Titr" panose="00000700000000000000" pitchFamily="2" charset="-78"/>
              </a:rPr>
              <a:t>ساختمان ها و بناهای تاریخی</a:t>
            </a:r>
            <a:endParaRPr lang="fa-IR" dirty="0"/>
          </a:p>
        </p:txBody>
      </p:sp>
      <p:sp>
        <p:nvSpPr>
          <p:cNvPr id="4" name="Rectangle 3">
            <a:extLst>
              <a:ext uri="{FF2B5EF4-FFF2-40B4-BE49-F238E27FC236}">
                <a16:creationId xmlns:a16="http://schemas.microsoft.com/office/drawing/2014/main" id="{87638A12-FE6A-4F86-853A-E3B67DBE643D}"/>
              </a:ext>
            </a:extLst>
          </p:cNvPr>
          <p:cNvSpPr/>
          <p:nvPr/>
        </p:nvSpPr>
        <p:spPr>
          <a:xfrm>
            <a:off x="7315200" y="2541109"/>
            <a:ext cx="4203462" cy="3343223"/>
          </a:xfrm>
          <a:prstGeom prst="rect">
            <a:avLst/>
          </a:prstGeom>
        </p:spPr>
        <p:txBody>
          <a:bodyPr wrap="square">
            <a:spAutoFit/>
          </a:bodyPr>
          <a:lstStyle/>
          <a:p>
            <a:pPr algn="just" rtl="1">
              <a:lnSpc>
                <a:spcPct val="150000"/>
              </a:lnSpc>
            </a:pPr>
            <a:r>
              <a:rPr lang="fa-IR" sz="1600" b="1" dirty="0">
                <a:solidFill>
                  <a:srgbClr val="FF0000"/>
                </a:solidFill>
                <a:cs typeface="B Titr" panose="00000700000000000000" pitchFamily="2" charset="-78"/>
              </a:rPr>
              <a:t>مسجد جامع</a:t>
            </a:r>
          </a:p>
          <a:p>
            <a:pPr algn="just" rtl="1">
              <a:lnSpc>
                <a:spcPct val="150000"/>
              </a:lnSpc>
            </a:pPr>
            <a:r>
              <a:rPr lang="fa-IR" sz="1400" b="1" dirty="0">
                <a:solidFill>
                  <a:schemeClr val="tx1">
                    <a:lumMod val="75000"/>
                    <a:lumOff val="25000"/>
                  </a:schemeClr>
                </a:solidFill>
                <a:cs typeface="B Nazanin" panose="00000400000000000000" pitchFamily="2" charset="-78"/>
              </a:rPr>
              <a:t>مسجد جامع اصفهان در گوشه شمال غربی میدان قدیم احداث گردیده است . مسجد اولیه در کنار روستای قدیمی </a:t>
            </a:r>
            <a:r>
              <a:rPr lang="fa-IR" sz="1400" b="1" dirty="0" err="1">
                <a:solidFill>
                  <a:schemeClr val="tx1">
                    <a:lumMod val="75000"/>
                    <a:lumOff val="25000"/>
                  </a:schemeClr>
                </a:solidFill>
                <a:cs typeface="B Nazanin" panose="00000400000000000000" pitchFamily="2" charset="-78"/>
              </a:rPr>
              <a:t>یاوان</a:t>
            </a:r>
            <a:r>
              <a:rPr lang="fa-IR" sz="1400" b="1" dirty="0">
                <a:solidFill>
                  <a:schemeClr val="tx1">
                    <a:lumMod val="75000"/>
                    <a:lumOff val="25000"/>
                  </a:schemeClr>
                </a:solidFill>
                <a:cs typeface="B Nazanin" panose="00000400000000000000" pitchFamily="2" charset="-78"/>
              </a:rPr>
              <a:t> و احتمالا بر روی یک بنای مربوط به قبل از اسلام احداث گردیده است . شهر اصفهان در سال ۲۴ هجری ، دین مبین اسلام را می پذیرد و اولین مسجد را در محل فعلی با ابعادی محدودتر در سال ۱۵۶ هجری می سازد . در قرن سوم هجری به علت گسترش شهر و ازدیاد جمعیت، مسجد وسیع تری بر روی مسجد اولیه پایه ریزی می گردد . عمده ترین سبک معماری به کار، رفته در مسجد مربوط به دوره سلجوقی، به شیوه رازی است . </a:t>
            </a:r>
          </a:p>
        </p:txBody>
      </p:sp>
      <p:pic>
        <p:nvPicPr>
          <p:cNvPr id="8" name="Picture 7">
            <a:extLst>
              <a:ext uri="{FF2B5EF4-FFF2-40B4-BE49-F238E27FC236}">
                <a16:creationId xmlns:a16="http://schemas.microsoft.com/office/drawing/2014/main" id="{ED5F2E70-97D4-44B2-808D-0F1AA9B4E8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019" y="2704883"/>
            <a:ext cx="6470659" cy="3637192"/>
          </a:xfrm>
          <a:prstGeom prst="rect">
            <a:avLst/>
          </a:prstGeom>
        </p:spPr>
      </p:pic>
    </p:spTree>
    <p:extLst>
      <p:ext uri="{BB962C8B-B14F-4D97-AF65-F5344CB8AC3E}">
        <p14:creationId xmlns:p14="http://schemas.microsoft.com/office/powerpoint/2010/main" val="3187142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4B8D-9BB8-4A38-85CF-6CB8C7C11FB9}"/>
              </a:ext>
            </a:extLst>
          </p:cNvPr>
          <p:cNvSpPr>
            <a:spLocks noGrp="1"/>
          </p:cNvSpPr>
          <p:nvPr>
            <p:ph type="title"/>
          </p:nvPr>
        </p:nvSpPr>
        <p:spPr/>
        <p:txBody>
          <a:bodyPr/>
          <a:lstStyle/>
          <a:p>
            <a:pPr algn="r" rtl="1"/>
            <a:r>
              <a:rPr lang="fa-IR" dirty="0">
                <a:cs typeface="B Titr" panose="00000700000000000000" pitchFamily="2" charset="-78"/>
              </a:rPr>
              <a:t>ساختمان ها و بناهای تاریخی</a:t>
            </a:r>
            <a:endParaRPr lang="fa-IR" dirty="0"/>
          </a:p>
        </p:txBody>
      </p:sp>
      <p:sp>
        <p:nvSpPr>
          <p:cNvPr id="4" name="Rectangle 3">
            <a:extLst>
              <a:ext uri="{FF2B5EF4-FFF2-40B4-BE49-F238E27FC236}">
                <a16:creationId xmlns:a16="http://schemas.microsoft.com/office/drawing/2014/main" id="{9A18ED71-8B3A-4142-8160-55A87CD6B21E}"/>
              </a:ext>
            </a:extLst>
          </p:cNvPr>
          <p:cNvSpPr/>
          <p:nvPr/>
        </p:nvSpPr>
        <p:spPr>
          <a:xfrm>
            <a:off x="7340367" y="2410218"/>
            <a:ext cx="4240958" cy="2373727"/>
          </a:xfrm>
          <a:prstGeom prst="rect">
            <a:avLst/>
          </a:prstGeom>
        </p:spPr>
        <p:txBody>
          <a:bodyPr wrap="square">
            <a:spAutoFit/>
          </a:bodyPr>
          <a:lstStyle/>
          <a:p>
            <a:pPr algn="just" rtl="1">
              <a:lnSpc>
                <a:spcPct val="150000"/>
              </a:lnSpc>
            </a:pPr>
            <a:r>
              <a:rPr lang="fa-IR" sz="1600" b="1" dirty="0">
                <a:solidFill>
                  <a:srgbClr val="FF0000"/>
                </a:solidFill>
                <a:cs typeface="B Titr" panose="00000700000000000000" pitchFamily="2" charset="-78"/>
              </a:rPr>
              <a:t>کاخ هشت بهشت   اصفهان</a:t>
            </a:r>
          </a:p>
          <a:p>
            <a:pPr algn="just" rtl="1">
              <a:lnSpc>
                <a:spcPct val="150000"/>
              </a:lnSpc>
            </a:pPr>
            <a:r>
              <a:rPr lang="fa-IR" sz="1400" b="1" dirty="0">
                <a:solidFill>
                  <a:schemeClr val="tx1">
                    <a:lumMod val="75000"/>
                    <a:lumOff val="25000"/>
                  </a:schemeClr>
                </a:solidFill>
                <a:cs typeface="B Nazanin" panose="00000400000000000000" pitchFamily="2" charset="-78"/>
              </a:rPr>
              <a:t>کاخ هشت بهشت در میان باغ بلبل ، داخل مجموعه </a:t>
            </a:r>
            <a:r>
              <a:rPr lang="fa-IR" sz="1400" b="1" dirty="0" err="1">
                <a:solidFill>
                  <a:schemeClr val="tx1">
                    <a:lumMod val="75000"/>
                    <a:lumOff val="25000"/>
                  </a:schemeClr>
                </a:solidFill>
                <a:cs typeface="B Nazanin" panose="00000400000000000000" pitchFamily="2" charset="-78"/>
              </a:rPr>
              <a:t>دولتخانه</a:t>
            </a:r>
            <a:r>
              <a:rPr lang="fa-IR" sz="1400" b="1" dirty="0">
                <a:solidFill>
                  <a:schemeClr val="tx1">
                    <a:lumMod val="75000"/>
                    <a:lumOff val="25000"/>
                  </a:schemeClr>
                </a:solidFill>
                <a:cs typeface="B Nazanin" panose="00000400000000000000" pitchFamily="2" charset="-78"/>
              </a:rPr>
              <a:t> دوره صفوی در زمان، حکومت شاه سلیمان (در نیمه دوم قرن ۱۱ هجری قمری) ساخته شده است . موقعیت ممتاز باغ و عمارت هشت بهشت به گونه ای بوده که ورودی های باغ ، از کلیه </a:t>
            </a:r>
            <a:r>
              <a:rPr lang="fa-IR" sz="1400" b="1" dirty="0" err="1">
                <a:solidFill>
                  <a:schemeClr val="tx1">
                    <a:lumMod val="75000"/>
                    <a:lumOff val="25000"/>
                  </a:schemeClr>
                </a:solidFill>
                <a:cs typeface="B Nazanin" panose="00000400000000000000" pitchFamily="2" charset="-78"/>
              </a:rPr>
              <a:t>اضلاع</a:t>
            </a:r>
            <a:r>
              <a:rPr lang="fa-IR" sz="1400" b="1" dirty="0">
                <a:solidFill>
                  <a:schemeClr val="tx1">
                    <a:lumMod val="75000"/>
                    <a:lumOff val="25000"/>
                  </a:schemeClr>
                </a:solidFill>
                <a:cs typeface="B Nazanin" panose="00000400000000000000" pitchFamily="2" charset="-78"/>
              </a:rPr>
              <a:t> آن انجام می گرفته است . در جنوب باغ هشت بهشت در زمان شاه سلطان حسین ، مجموعه مدرسه و کاروان سرا و بازارچه احداث گردیده است . </a:t>
            </a:r>
          </a:p>
        </p:txBody>
      </p:sp>
      <p:pic>
        <p:nvPicPr>
          <p:cNvPr id="6" name="Picture 5">
            <a:extLst>
              <a:ext uri="{FF2B5EF4-FFF2-40B4-BE49-F238E27FC236}">
                <a16:creationId xmlns:a16="http://schemas.microsoft.com/office/drawing/2014/main" id="{F8C3463F-99EC-4EEE-9669-D3876611E7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625" y="2410218"/>
            <a:ext cx="5899732" cy="4260917"/>
          </a:xfrm>
          <a:prstGeom prst="rect">
            <a:avLst/>
          </a:prstGeom>
        </p:spPr>
      </p:pic>
    </p:spTree>
    <p:extLst>
      <p:ext uri="{BB962C8B-B14F-4D97-AF65-F5344CB8AC3E}">
        <p14:creationId xmlns:p14="http://schemas.microsoft.com/office/powerpoint/2010/main" val="12086450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250" fill="hold"/>
                                        <p:tgtEl>
                                          <p:spTgt spid="6"/>
                                        </p:tgtEl>
                                        <p:attrNameLst>
                                          <p:attrName>ppt_w</p:attrName>
                                        </p:attrNameLst>
                                      </p:cBhvr>
                                      <p:tavLst>
                                        <p:tav tm="0">
                                          <p:val>
                                            <p:fltVal val="0"/>
                                          </p:val>
                                        </p:tav>
                                        <p:tav tm="100000">
                                          <p:val>
                                            <p:strVal val="#ppt_w"/>
                                          </p:val>
                                        </p:tav>
                                      </p:tavLst>
                                    </p:anim>
                                    <p:anim calcmode="lin" valueType="num">
                                      <p:cBhvr>
                                        <p:cTn id="34" dur="1250" fill="hold"/>
                                        <p:tgtEl>
                                          <p:spTgt spid="6"/>
                                        </p:tgtEl>
                                        <p:attrNameLst>
                                          <p:attrName>ppt_h</p:attrName>
                                        </p:attrNameLst>
                                      </p:cBhvr>
                                      <p:tavLst>
                                        <p:tav tm="0">
                                          <p:val>
                                            <p:fltVal val="0"/>
                                          </p:val>
                                        </p:tav>
                                        <p:tav tm="100000">
                                          <p:val>
                                            <p:strVal val="#ppt_h"/>
                                          </p:val>
                                        </p:tav>
                                      </p:tavLst>
                                    </p:anim>
                                    <p:animEffect transition="in" filter="fade">
                                      <p:cBhvr>
                                        <p:cTn id="3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4B8D-9BB8-4A38-85CF-6CB8C7C11FB9}"/>
              </a:ext>
            </a:extLst>
          </p:cNvPr>
          <p:cNvSpPr>
            <a:spLocks noGrp="1"/>
          </p:cNvSpPr>
          <p:nvPr>
            <p:ph type="title"/>
          </p:nvPr>
        </p:nvSpPr>
        <p:spPr/>
        <p:txBody>
          <a:bodyPr/>
          <a:lstStyle/>
          <a:p>
            <a:pPr algn="r" rtl="1"/>
            <a:r>
              <a:rPr lang="fa-IR" dirty="0">
                <a:cs typeface="B Titr" panose="00000700000000000000" pitchFamily="2" charset="-78"/>
              </a:rPr>
              <a:t>ساختمان ها و بناهای تاریخی</a:t>
            </a:r>
            <a:endParaRPr lang="fa-IR" dirty="0"/>
          </a:p>
        </p:txBody>
      </p:sp>
      <p:sp>
        <p:nvSpPr>
          <p:cNvPr id="7" name="Rectangle 6">
            <a:extLst>
              <a:ext uri="{FF2B5EF4-FFF2-40B4-BE49-F238E27FC236}">
                <a16:creationId xmlns:a16="http://schemas.microsoft.com/office/drawing/2014/main" id="{9D0998B4-CA26-4EDA-9FEF-51961A590067}"/>
              </a:ext>
            </a:extLst>
          </p:cNvPr>
          <p:cNvSpPr/>
          <p:nvPr/>
        </p:nvSpPr>
        <p:spPr>
          <a:xfrm>
            <a:off x="7317640" y="2104559"/>
            <a:ext cx="4358404" cy="4635884"/>
          </a:xfrm>
          <a:prstGeom prst="rect">
            <a:avLst/>
          </a:prstGeom>
        </p:spPr>
        <p:txBody>
          <a:bodyPr wrap="square">
            <a:spAutoFit/>
          </a:bodyPr>
          <a:lstStyle/>
          <a:p>
            <a:pPr algn="just" rtl="1">
              <a:lnSpc>
                <a:spcPct val="150000"/>
              </a:lnSpc>
            </a:pPr>
            <a:r>
              <a:rPr lang="fa-IR" sz="1600" b="1" dirty="0">
                <a:solidFill>
                  <a:srgbClr val="FF0000"/>
                </a:solidFill>
                <a:cs typeface="B Titr" panose="00000700000000000000" pitchFamily="2" charset="-78"/>
              </a:rPr>
              <a:t>کلیسا و موزه </a:t>
            </a:r>
            <a:r>
              <a:rPr lang="fa-IR" sz="1600" b="1" dirty="0" err="1">
                <a:solidFill>
                  <a:srgbClr val="FF0000"/>
                </a:solidFill>
                <a:cs typeface="B Titr" panose="00000700000000000000" pitchFamily="2" charset="-78"/>
              </a:rPr>
              <a:t>وانک</a:t>
            </a:r>
            <a:endParaRPr lang="fa-IR" sz="1600" b="1" dirty="0">
              <a:solidFill>
                <a:srgbClr val="FF0000"/>
              </a:solidFill>
              <a:cs typeface="B Titr" panose="00000700000000000000" pitchFamily="2" charset="-78"/>
            </a:endParaRPr>
          </a:p>
          <a:p>
            <a:pPr algn="just" rtl="1">
              <a:lnSpc>
                <a:spcPct val="150000"/>
              </a:lnSpc>
            </a:pPr>
            <a:r>
              <a:rPr lang="fa-IR" sz="1400" b="1" dirty="0">
                <a:solidFill>
                  <a:schemeClr val="tx1">
                    <a:lumMod val="75000"/>
                    <a:lumOff val="25000"/>
                  </a:schemeClr>
                </a:solidFill>
                <a:cs typeface="B Nazanin" panose="00000400000000000000" pitchFamily="2" charset="-78"/>
              </a:rPr>
              <a:t>در قرن یازدهم هجری ، تعدادی از ارامنه ساکن در ارمنستان فعلی به اصفهان منتقل گشته ، و در دهکده ای در جنوب غرب اصفهان سکونت داده شدند . نام آن دهکده را جلفا گذاشتند . پادشاهان صفوی براساس </a:t>
            </a:r>
            <a:r>
              <a:rPr lang="fa-IR" sz="1400" b="1" dirty="0" err="1">
                <a:solidFill>
                  <a:schemeClr val="tx1">
                    <a:lumMod val="75000"/>
                    <a:lumOff val="25000"/>
                  </a:schemeClr>
                </a:solidFill>
                <a:cs typeface="B Nazanin" panose="00000400000000000000" pitchFamily="2" charset="-78"/>
              </a:rPr>
              <a:t>فرامینی</a:t>
            </a:r>
            <a:r>
              <a:rPr lang="fa-IR" sz="1400" b="1" dirty="0">
                <a:solidFill>
                  <a:schemeClr val="tx1">
                    <a:lumMod val="75000"/>
                    <a:lumOff val="25000"/>
                  </a:schemeClr>
                </a:solidFill>
                <a:cs typeface="B Nazanin" panose="00000400000000000000" pitchFamily="2" charset="-78"/>
              </a:rPr>
              <a:t> که صادر کردند ، آزادی های مذهبی، برای آنها را تضمین نمودند و این اقلیت ارامنه را مورد حمایت قراردادند . در بین ساکنان جلفا ، تجار و افرادی که دانش فنی آن دوران را دارا بودند ، وجود داشتند . با کمک و مساعدت تجار ارمنی چند کلیسا از جمله کلیسای </a:t>
            </a:r>
            <a:r>
              <a:rPr lang="fa-IR" sz="1400" b="1" dirty="0" err="1">
                <a:solidFill>
                  <a:schemeClr val="tx1">
                    <a:lumMod val="75000"/>
                    <a:lumOff val="25000"/>
                  </a:schemeClr>
                </a:solidFill>
                <a:cs typeface="B Nazanin" panose="00000400000000000000" pitchFamily="2" charset="-78"/>
              </a:rPr>
              <a:t>وانک</a:t>
            </a:r>
            <a:r>
              <a:rPr lang="fa-IR" sz="1400" b="1" dirty="0">
                <a:solidFill>
                  <a:schemeClr val="tx1">
                    <a:lumMod val="75000"/>
                    <a:lumOff val="25000"/>
                  </a:schemeClr>
                </a:solidFill>
                <a:cs typeface="B Nazanin" panose="00000400000000000000" pitchFamily="2" charset="-78"/>
              </a:rPr>
              <a:t> احداث گردید . اکنون جلفا بخشی از شهر اصفهان محسوب می گردد . کلیسای </a:t>
            </a:r>
            <a:r>
              <a:rPr lang="fa-IR" sz="1400" b="1" dirty="0" err="1">
                <a:solidFill>
                  <a:schemeClr val="tx1">
                    <a:lumMod val="75000"/>
                    <a:lumOff val="25000"/>
                  </a:schemeClr>
                </a:solidFill>
                <a:cs typeface="B Nazanin" panose="00000400000000000000" pitchFamily="2" charset="-78"/>
              </a:rPr>
              <a:t>وانک</a:t>
            </a:r>
            <a:r>
              <a:rPr lang="fa-IR" sz="1400" b="1" dirty="0">
                <a:solidFill>
                  <a:schemeClr val="tx1">
                    <a:lumMod val="75000"/>
                    <a:lumOff val="25000"/>
                  </a:schemeClr>
                </a:solidFill>
                <a:cs typeface="B Nazanin" panose="00000400000000000000" pitchFamily="2" charset="-78"/>
              </a:rPr>
              <a:t> یکی از زیباترین، </a:t>
            </a:r>
            <a:r>
              <a:rPr lang="fa-IR" sz="1400" b="1" dirty="0" err="1">
                <a:solidFill>
                  <a:schemeClr val="tx1">
                    <a:lumMod val="75000"/>
                    <a:lumOff val="25000"/>
                  </a:schemeClr>
                </a:solidFill>
                <a:cs typeface="B Nazanin" panose="00000400000000000000" pitchFamily="2" charset="-78"/>
              </a:rPr>
              <a:t>کلیساهای</a:t>
            </a:r>
            <a:r>
              <a:rPr lang="fa-IR" sz="1400" b="1" dirty="0">
                <a:solidFill>
                  <a:schemeClr val="tx1">
                    <a:lumMod val="75000"/>
                    <a:lumOff val="25000"/>
                  </a:schemeClr>
                </a:solidFill>
                <a:cs typeface="B Nazanin" panose="00000400000000000000" pitchFamily="2" charset="-78"/>
              </a:rPr>
              <a:t> ایران است که دارای آمیخته ای از معماری ایرانی و </a:t>
            </a:r>
            <a:r>
              <a:rPr lang="fa-IR" sz="1400" b="1" dirty="0" err="1">
                <a:solidFill>
                  <a:schemeClr val="tx1">
                    <a:lumMod val="75000"/>
                    <a:lumOff val="25000"/>
                  </a:schemeClr>
                </a:solidFill>
                <a:cs typeface="B Nazanin" panose="00000400000000000000" pitchFamily="2" charset="-78"/>
              </a:rPr>
              <a:t>اروپائی</a:t>
            </a:r>
            <a:r>
              <a:rPr lang="fa-IR" sz="1400" b="1" dirty="0">
                <a:solidFill>
                  <a:schemeClr val="tx1">
                    <a:lumMod val="75000"/>
                    <a:lumOff val="25000"/>
                  </a:schemeClr>
                </a:solidFill>
                <a:cs typeface="B Nazanin" panose="00000400000000000000" pitchFamily="2" charset="-78"/>
              </a:rPr>
              <a:t> می باشد . داخل کلیسا تزئینات هنری از جمله گچبری ، نقاشی و </a:t>
            </a:r>
            <a:r>
              <a:rPr lang="fa-IR" sz="1400" b="1" dirty="0" err="1">
                <a:solidFill>
                  <a:schemeClr val="tx1">
                    <a:lumMod val="75000"/>
                    <a:lumOff val="25000"/>
                  </a:schemeClr>
                </a:solidFill>
                <a:cs typeface="B Nazanin" panose="00000400000000000000" pitchFamily="2" charset="-78"/>
              </a:rPr>
              <a:t>طلاکاری</a:t>
            </a:r>
            <a:r>
              <a:rPr lang="fa-IR" sz="1400" b="1" dirty="0">
                <a:solidFill>
                  <a:schemeClr val="tx1">
                    <a:lumMod val="75000"/>
                    <a:lumOff val="25000"/>
                  </a:schemeClr>
                </a:solidFill>
                <a:cs typeface="B Nazanin" panose="00000400000000000000" pitchFamily="2" charset="-78"/>
              </a:rPr>
              <a:t> وجود دارد . در کنار کلیسا ، موزه با ارزشی وجود دارد که در آن تابلوهای نفیس نقاشی ، کتب خطی و سایر اشیا نفیس هنری دیده می شود .</a:t>
            </a:r>
          </a:p>
        </p:txBody>
      </p:sp>
      <p:pic>
        <p:nvPicPr>
          <p:cNvPr id="5" name="Picture 4">
            <a:extLst>
              <a:ext uri="{FF2B5EF4-FFF2-40B4-BE49-F238E27FC236}">
                <a16:creationId xmlns:a16="http://schemas.microsoft.com/office/drawing/2014/main" id="{69DFC038-5C49-47E6-8792-131306BE2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956" y="4598588"/>
            <a:ext cx="3194396" cy="2066466"/>
          </a:xfrm>
          <a:prstGeom prst="rect">
            <a:avLst/>
          </a:prstGeom>
        </p:spPr>
      </p:pic>
      <p:pic>
        <p:nvPicPr>
          <p:cNvPr id="8" name="Picture 7">
            <a:extLst>
              <a:ext uri="{FF2B5EF4-FFF2-40B4-BE49-F238E27FC236}">
                <a16:creationId xmlns:a16="http://schemas.microsoft.com/office/drawing/2014/main" id="{519A2627-29A1-44F5-96B2-59D294355A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4628" y="4598586"/>
            <a:ext cx="3015165" cy="2066467"/>
          </a:xfrm>
          <a:prstGeom prst="rect">
            <a:avLst/>
          </a:prstGeom>
        </p:spPr>
      </p:pic>
      <p:pic>
        <p:nvPicPr>
          <p:cNvPr id="9" name="Picture 8">
            <a:extLst>
              <a:ext uri="{FF2B5EF4-FFF2-40B4-BE49-F238E27FC236}">
                <a16:creationId xmlns:a16="http://schemas.microsoft.com/office/drawing/2014/main" id="{AC617928-FC09-4413-9753-4244E858D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5956" y="2337892"/>
            <a:ext cx="3194396" cy="2182216"/>
          </a:xfrm>
          <a:prstGeom prst="rect">
            <a:avLst/>
          </a:prstGeom>
        </p:spPr>
      </p:pic>
      <p:pic>
        <p:nvPicPr>
          <p:cNvPr id="11" name="Picture 10">
            <a:extLst>
              <a:ext uri="{FF2B5EF4-FFF2-40B4-BE49-F238E27FC236}">
                <a16:creationId xmlns:a16="http://schemas.microsoft.com/office/drawing/2014/main" id="{607390E5-3382-471E-B043-4A6B1D50F4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4628" y="2354274"/>
            <a:ext cx="3007566" cy="2149452"/>
          </a:xfrm>
          <a:prstGeom prst="rect">
            <a:avLst/>
          </a:prstGeom>
        </p:spPr>
      </p:pic>
    </p:spTree>
    <p:extLst>
      <p:ext uri="{BB962C8B-B14F-4D97-AF65-F5344CB8AC3E}">
        <p14:creationId xmlns:p14="http://schemas.microsoft.com/office/powerpoint/2010/main" val="561547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500" fill="hold"/>
                                        <p:tgtEl>
                                          <p:spTgt spid="9"/>
                                        </p:tgtEl>
                                        <p:attrNameLst>
                                          <p:attrName>ppt_w</p:attrName>
                                        </p:attrNameLst>
                                      </p:cBhvr>
                                      <p:tavLst>
                                        <p:tav tm="0">
                                          <p:val>
                                            <p:fltVal val="0"/>
                                          </p:val>
                                        </p:tav>
                                        <p:tav tm="100000">
                                          <p:val>
                                            <p:strVal val="#ppt_w"/>
                                          </p:val>
                                        </p:tav>
                                      </p:tavLst>
                                    </p:anim>
                                    <p:anim calcmode="lin" valueType="num">
                                      <p:cBhvr>
                                        <p:cTn id="26" dur="1500" fill="hold"/>
                                        <p:tgtEl>
                                          <p:spTgt spid="9"/>
                                        </p:tgtEl>
                                        <p:attrNameLst>
                                          <p:attrName>ppt_h</p:attrName>
                                        </p:attrNameLst>
                                      </p:cBhvr>
                                      <p:tavLst>
                                        <p:tav tm="0">
                                          <p:val>
                                            <p:fltVal val="0"/>
                                          </p:val>
                                        </p:tav>
                                        <p:tav tm="100000">
                                          <p:val>
                                            <p:strVal val="#ppt_h"/>
                                          </p:val>
                                        </p:tav>
                                      </p:tavLst>
                                    </p:anim>
                                    <p:anim calcmode="lin" valueType="num">
                                      <p:cBhvr>
                                        <p:cTn id="27" dur="1500" fill="hold"/>
                                        <p:tgtEl>
                                          <p:spTgt spid="9"/>
                                        </p:tgtEl>
                                        <p:attrNameLst>
                                          <p:attrName>style.rotation</p:attrName>
                                        </p:attrNameLst>
                                      </p:cBhvr>
                                      <p:tavLst>
                                        <p:tav tm="0">
                                          <p:val>
                                            <p:fltVal val="90"/>
                                          </p:val>
                                        </p:tav>
                                        <p:tav tm="100000">
                                          <p:val>
                                            <p:fltVal val="0"/>
                                          </p:val>
                                        </p:tav>
                                      </p:tavLst>
                                    </p:anim>
                                    <p:animEffect transition="in" filter="fade">
                                      <p:cBhvr>
                                        <p:cTn id="28" dur="1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500" fill="hold"/>
                                        <p:tgtEl>
                                          <p:spTgt spid="5"/>
                                        </p:tgtEl>
                                        <p:attrNameLst>
                                          <p:attrName>ppt_w</p:attrName>
                                        </p:attrNameLst>
                                      </p:cBhvr>
                                      <p:tavLst>
                                        <p:tav tm="0">
                                          <p:val>
                                            <p:fltVal val="0"/>
                                          </p:val>
                                        </p:tav>
                                        <p:tav tm="100000">
                                          <p:val>
                                            <p:strVal val="#ppt_w"/>
                                          </p:val>
                                        </p:tav>
                                      </p:tavLst>
                                    </p:anim>
                                    <p:anim calcmode="lin" valueType="num">
                                      <p:cBhvr>
                                        <p:cTn id="39" dur="1500" fill="hold"/>
                                        <p:tgtEl>
                                          <p:spTgt spid="5"/>
                                        </p:tgtEl>
                                        <p:attrNameLst>
                                          <p:attrName>ppt_h</p:attrName>
                                        </p:attrNameLst>
                                      </p:cBhvr>
                                      <p:tavLst>
                                        <p:tav tm="0">
                                          <p:val>
                                            <p:fltVal val="0"/>
                                          </p:val>
                                        </p:tav>
                                        <p:tav tm="100000">
                                          <p:val>
                                            <p:strVal val="#ppt_h"/>
                                          </p:val>
                                        </p:tav>
                                      </p:tavLst>
                                    </p:anim>
                                    <p:anim calcmode="lin" valueType="num">
                                      <p:cBhvr>
                                        <p:cTn id="40" dur="1500" fill="hold"/>
                                        <p:tgtEl>
                                          <p:spTgt spid="5"/>
                                        </p:tgtEl>
                                        <p:attrNameLst>
                                          <p:attrName>style.rotation</p:attrName>
                                        </p:attrNameLst>
                                      </p:cBhvr>
                                      <p:tavLst>
                                        <p:tav tm="0">
                                          <p:val>
                                            <p:fltVal val="90"/>
                                          </p:val>
                                        </p:tav>
                                        <p:tav tm="100000">
                                          <p:val>
                                            <p:fltVal val="0"/>
                                          </p:val>
                                        </p:tav>
                                      </p:tavLst>
                                    </p:anim>
                                    <p:animEffect transition="in" filter="fade">
                                      <p:cBhvr>
                                        <p:cTn id="4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81503" y="2662216"/>
            <a:ext cx="4280664" cy="3751504"/>
          </a:xfrm>
        </p:spPr>
      </p:pic>
    </p:spTree>
    <p:extLst>
      <p:ext uri="{BB962C8B-B14F-4D97-AF65-F5344CB8AC3E}">
        <p14:creationId xmlns:p14="http://schemas.microsoft.com/office/powerpoint/2010/main" val="1970992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820A4E-8345-4698-AB0B-B4674051430B}"/>
              </a:ext>
            </a:extLst>
          </p:cNvPr>
          <p:cNvSpPr/>
          <p:nvPr/>
        </p:nvSpPr>
        <p:spPr>
          <a:xfrm>
            <a:off x="7977929" y="2666276"/>
            <a:ext cx="3545815" cy="3343223"/>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سی و سه پل</a:t>
            </a:r>
          </a:p>
          <a:p>
            <a:pPr algn="just" rtl="1">
              <a:lnSpc>
                <a:spcPct val="150000"/>
              </a:lnSpc>
            </a:pPr>
            <a:r>
              <a:rPr lang="fa-IR" sz="1400" b="1" dirty="0">
                <a:solidFill>
                  <a:schemeClr val="tx1">
                    <a:lumMod val="75000"/>
                    <a:lumOff val="25000"/>
                  </a:schemeClr>
                </a:solidFill>
                <a:cs typeface="B Nazanin" panose="00000400000000000000" pitchFamily="2" charset="-78"/>
              </a:rPr>
              <a:t>زمانی که اصفهان به عنوان مرکز حکومت دولت صفویه انتخاب می گردد ، جهت گسترش شهر به طرف جنوب متمایل می شود . و عنصر مهم </a:t>
            </a:r>
            <a:r>
              <a:rPr lang="fa-IR" sz="1400" b="1" dirty="0" err="1">
                <a:solidFill>
                  <a:schemeClr val="tx1">
                    <a:lumMod val="75000"/>
                    <a:lumOff val="25000"/>
                  </a:schemeClr>
                </a:solidFill>
                <a:cs typeface="B Nazanin" panose="00000400000000000000" pitchFamily="2" charset="-78"/>
              </a:rPr>
              <a:t>شهرسازی</a:t>
            </a:r>
            <a:r>
              <a:rPr lang="fa-IR" sz="1400" b="1" dirty="0">
                <a:solidFill>
                  <a:schemeClr val="tx1">
                    <a:lumMod val="75000"/>
                    <a:lumOff val="25000"/>
                  </a:schemeClr>
                </a:solidFill>
                <a:cs typeface="B Nazanin" panose="00000400000000000000" pitchFamily="2" charset="-78"/>
              </a:rPr>
              <a:t> در آن طرح ، محور چهار باغ بوده که از دروازه دولت به سوی جنوب احداث می گردد و حدود شش کیلومتر طول آن بوده است . این خیابان </a:t>
            </a:r>
            <a:r>
              <a:rPr lang="fa-IR" sz="1400" b="1" dirty="0" err="1">
                <a:solidFill>
                  <a:schemeClr val="tx1">
                    <a:lumMod val="75000"/>
                    <a:lumOff val="25000"/>
                  </a:schemeClr>
                </a:solidFill>
                <a:cs typeface="B Nazanin" panose="00000400000000000000" pitchFamily="2" charset="-78"/>
              </a:rPr>
              <a:t>الزاماً</a:t>
            </a:r>
            <a:r>
              <a:rPr lang="fa-IR" sz="1400" b="1" dirty="0">
                <a:solidFill>
                  <a:schemeClr val="tx1">
                    <a:lumMod val="75000"/>
                    <a:lumOff val="25000"/>
                  </a:schemeClr>
                </a:solidFill>
                <a:cs typeface="B Nazanin" panose="00000400000000000000" pitchFamily="2" charset="-78"/>
              </a:rPr>
              <a:t> از رودخانه عبور می نماید و بدین جهت معماران آن زمان، پل </a:t>
            </a:r>
            <a:r>
              <a:rPr lang="fa-IR" sz="1400" b="1" dirty="0" err="1">
                <a:solidFill>
                  <a:schemeClr val="tx1">
                    <a:lumMod val="75000"/>
                    <a:lumOff val="25000"/>
                  </a:schemeClr>
                </a:solidFill>
                <a:cs typeface="B Nazanin" panose="00000400000000000000" pitchFamily="2" charset="-78"/>
              </a:rPr>
              <a:t>الهوردیخان</a:t>
            </a:r>
            <a:r>
              <a:rPr lang="fa-IR" sz="1400" b="1" dirty="0">
                <a:solidFill>
                  <a:schemeClr val="tx1">
                    <a:lumMod val="75000"/>
                    <a:lumOff val="25000"/>
                  </a:schemeClr>
                </a:solidFill>
                <a:cs typeface="B Nazanin" panose="00000400000000000000" pitchFamily="2" charset="-78"/>
              </a:rPr>
              <a:t> را که به سی و سه پل معروف می باشد بر روی ، زاینده رود و منطبق بر محور </a:t>
            </a:r>
            <a:r>
              <a:rPr lang="fa-IR" sz="1400" b="1" dirty="0" err="1">
                <a:solidFill>
                  <a:schemeClr val="tx1">
                    <a:lumMod val="75000"/>
                    <a:lumOff val="25000"/>
                  </a:schemeClr>
                </a:solidFill>
                <a:cs typeface="B Nazanin" panose="00000400000000000000" pitchFamily="2" charset="-78"/>
              </a:rPr>
              <a:t>چهارباغ</a:t>
            </a:r>
            <a:r>
              <a:rPr lang="fa-IR" sz="1400" b="1" dirty="0">
                <a:solidFill>
                  <a:schemeClr val="tx1">
                    <a:lumMod val="75000"/>
                    <a:lumOff val="25000"/>
                  </a:schemeClr>
                </a:solidFill>
                <a:cs typeface="B Nazanin" panose="00000400000000000000" pitchFamily="2" charset="-78"/>
              </a:rPr>
              <a:t> ایجاد می نمایند . </a:t>
            </a:r>
          </a:p>
        </p:txBody>
      </p:sp>
      <p:sp>
        <p:nvSpPr>
          <p:cNvPr id="9" name="Title 1">
            <a:extLst>
              <a:ext uri="{FF2B5EF4-FFF2-40B4-BE49-F238E27FC236}">
                <a16:creationId xmlns:a16="http://schemas.microsoft.com/office/drawing/2014/main" id="{05A1C447-10B3-4669-9CED-1234AB5E06C7}"/>
              </a:ext>
            </a:extLst>
          </p:cNvPr>
          <p:cNvSpPr>
            <a:spLocks noGrp="1"/>
          </p:cNvSpPr>
          <p:nvPr>
            <p:ph type="title"/>
          </p:nvPr>
        </p:nvSpPr>
        <p:spPr>
          <a:xfrm>
            <a:off x="1155700" y="973138"/>
            <a:ext cx="8761413" cy="708025"/>
          </a:xfrm>
        </p:spPr>
        <p:txBody>
          <a:bodyPr/>
          <a:lstStyle/>
          <a:p>
            <a:pPr algn="r" rtl="1"/>
            <a:r>
              <a:rPr lang="fa-IR" dirty="0">
                <a:cs typeface="B Titr" panose="00000700000000000000" pitchFamily="2" charset="-78"/>
              </a:rPr>
              <a:t>ساختمان ها و بناهای تاریخی</a:t>
            </a:r>
          </a:p>
        </p:txBody>
      </p:sp>
      <p:pic>
        <p:nvPicPr>
          <p:cNvPr id="10" name="Picture 9">
            <a:extLst>
              <a:ext uri="{FF2B5EF4-FFF2-40B4-BE49-F238E27FC236}">
                <a16:creationId xmlns:a16="http://schemas.microsoft.com/office/drawing/2014/main" id="{540095DA-130C-420F-B2F1-27C576769C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028" y="2792111"/>
            <a:ext cx="7002010" cy="3424131"/>
          </a:xfrm>
          <a:prstGeom prst="rect">
            <a:avLst/>
          </a:prstGeom>
        </p:spPr>
      </p:pic>
    </p:spTree>
    <p:extLst>
      <p:ext uri="{BB962C8B-B14F-4D97-AF65-F5344CB8AC3E}">
        <p14:creationId xmlns:p14="http://schemas.microsoft.com/office/powerpoint/2010/main" val="131484551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A1C447-10B3-4669-9CED-1234AB5E06C7}"/>
              </a:ext>
            </a:extLst>
          </p:cNvPr>
          <p:cNvSpPr>
            <a:spLocks noGrp="1"/>
          </p:cNvSpPr>
          <p:nvPr>
            <p:ph type="title"/>
          </p:nvPr>
        </p:nvSpPr>
        <p:spPr>
          <a:xfrm>
            <a:off x="1155700" y="973138"/>
            <a:ext cx="8761413" cy="708025"/>
          </a:xfrm>
        </p:spPr>
        <p:txBody>
          <a:bodyPr/>
          <a:lstStyle/>
          <a:p>
            <a:pPr algn="r" rtl="1"/>
            <a:r>
              <a:rPr lang="fa-IR" dirty="0">
                <a:cs typeface="B Titr" panose="00000700000000000000" pitchFamily="2" charset="-78"/>
              </a:rPr>
              <a:t>ساختمان ها و بناهای تاریخی</a:t>
            </a:r>
          </a:p>
        </p:txBody>
      </p:sp>
      <p:sp>
        <p:nvSpPr>
          <p:cNvPr id="7" name="Rectangle 6">
            <a:extLst>
              <a:ext uri="{FF2B5EF4-FFF2-40B4-BE49-F238E27FC236}">
                <a16:creationId xmlns:a16="http://schemas.microsoft.com/office/drawing/2014/main" id="{5872FE6B-3CD9-4A74-ADD5-6E45F88083FC}"/>
              </a:ext>
            </a:extLst>
          </p:cNvPr>
          <p:cNvSpPr/>
          <p:nvPr/>
        </p:nvSpPr>
        <p:spPr>
          <a:xfrm>
            <a:off x="5914239" y="2401914"/>
            <a:ext cx="5810842" cy="3989554"/>
          </a:xfrm>
          <a:prstGeom prst="rect">
            <a:avLst/>
          </a:prstGeom>
        </p:spPr>
        <p:txBody>
          <a:bodyPr wrap="square">
            <a:spAutoFit/>
          </a:bodyPr>
          <a:lstStyle/>
          <a:p>
            <a:pPr algn="just" rtl="1">
              <a:lnSpc>
                <a:spcPct val="150000"/>
              </a:lnSpc>
            </a:pPr>
            <a:r>
              <a:rPr lang="fa-IR" sz="1600" dirty="0">
                <a:solidFill>
                  <a:srgbClr val="FF0000"/>
                </a:solidFill>
                <a:cs typeface="B Titr" panose="00000700000000000000" pitchFamily="2" charset="-78"/>
              </a:rPr>
              <a:t>پل خواجو</a:t>
            </a:r>
          </a:p>
          <a:p>
            <a:pPr algn="just" rtl="1">
              <a:lnSpc>
                <a:spcPct val="150000"/>
              </a:lnSpc>
            </a:pPr>
            <a:r>
              <a:rPr lang="fa-IR" sz="1400" b="1" dirty="0">
                <a:solidFill>
                  <a:schemeClr val="tx1">
                    <a:lumMod val="75000"/>
                    <a:lumOff val="25000"/>
                  </a:schemeClr>
                </a:solidFill>
                <a:cs typeface="B Nazanin" panose="00000400000000000000" pitchFamily="2" charset="-78"/>
              </a:rPr>
              <a:t>در قسمت شرق رودخانه زاینده رود، پل خواجو از آثار دوره صفویه در سال ۱۰۶۰ هجری ، مصادف با زندگی شاه عباس دوم احداث شده است . پل خواجو در طراحی قدیم برای چندین منظور در نظر گرفته شده است . قسمت فوقانی برای حرکت سریع و عبور کالسکه ها، و چهارپایان بوده در حالی که بخش تحتانی عمدتاً برای حرکت آرام و توقف و تأمل عابرین پیاده بوده است . قسمت زیرین تماماً از سنگ و ملات </a:t>
            </a:r>
            <a:r>
              <a:rPr lang="fa-IR" sz="1400" b="1" dirty="0" err="1">
                <a:solidFill>
                  <a:schemeClr val="tx1">
                    <a:lumMod val="75000"/>
                    <a:lumOff val="25000"/>
                  </a:schemeClr>
                </a:solidFill>
                <a:cs typeface="B Nazanin" panose="00000400000000000000" pitchFamily="2" charset="-78"/>
              </a:rPr>
              <a:t>ساروج</a:t>
            </a:r>
            <a:r>
              <a:rPr lang="fa-IR" sz="1400" b="1" dirty="0">
                <a:solidFill>
                  <a:schemeClr val="tx1">
                    <a:lumMod val="75000"/>
                    <a:lumOff val="25000"/>
                  </a:schemeClr>
                </a:solidFill>
                <a:cs typeface="B Nazanin" panose="00000400000000000000" pitchFamily="2" charset="-78"/>
              </a:rPr>
              <a:t> ساخته ، شده و دهانه های عبور آب به صورت بند با تخته های قطور چوبی قابل کنترل بوده و با بستن کامل دهانه ها سطح آب در قسمت غربی پل بالا آمده و دریاچه کوچکی را به وجود می آورد . در سمت شرقی ، </a:t>
            </a:r>
            <a:r>
              <a:rPr lang="fa-IR" sz="1400" b="1" dirty="0" err="1">
                <a:solidFill>
                  <a:schemeClr val="tx1">
                    <a:lumMod val="75000"/>
                    <a:lumOff val="25000"/>
                  </a:schemeClr>
                </a:solidFill>
                <a:cs typeface="B Nazanin" panose="00000400000000000000" pitchFamily="2" charset="-78"/>
              </a:rPr>
              <a:t>پلکانهای</a:t>
            </a:r>
            <a:r>
              <a:rPr lang="fa-IR" sz="1400" b="1" dirty="0">
                <a:solidFill>
                  <a:schemeClr val="tx1">
                    <a:lumMod val="75000"/>
                    <a:lumOff val="25000"/>
                  </a:schemeClr>
                </a:solidFill>
                <a:cs typeface="B Nazanin" panose="00000400000000000000" pitchFamily="2" charset="-78"/>
              </a:rPr>
              <a:t> سنگی انسان را تا حد تماس با آب به پائین هدایت می کند . ضمن اینکه این </a:t>
            </a:r>
            <a:r>
              <a:rPr lang="fa-IR" sz="1400" b="1" dirty="0" err="1">
                <a:solidFill>
                  <a:schemeClr val="tx1">
                    <a:lumMod val="75000"/>
                    <a:lumOff val="25000"/>
                  </a:schemeClr>
                </a:solidFill>
                <a:cs typeface="B Nazanin" panose="00000400000000000000" pitchFamily="2" charset="-78"/>
              </a:rPr>
              <a:t>پلکانها</a:t>
            </a:r>
            <a:r>
              <a:rPr lang="fa-IR" sz="1400" b="1" dirty="0">
                <a:solidFill>
                  <a:schemeClr val="tx1">
                    <a:lumMod val="75000"/>
                    <a:lumOff val="25000"/>
                  </a:schemeClr>
                </a:solidFill>
                <a:cs typeface="B Nazanin" panose="00000400000000000000" pitchFamily="2" charset="-78"/>
              </a:rPr>
              <a:t> خود محلی برای نشستن و لذت بردن از مناظر طبیعی می باشد . در قسمت مرکزی پل ، عمارت بیگلربیگی در طبقه فوقانی و در دو طرف راهروی پل برای پذیرائی و تشریفات، رسمی ساخته شده است که </a:t>
            </a:r>
            <a:r>
              <a:rPr lang="fa-IR" sz="1400" b="1" dirty="0" err="1">
                <a:solidFill>
                  <a:schemeClr val="tx1">
                    <a:lumMod val="75000"/>
                    <a:lumOff val="25000"/>
                  </a:schemeClr>
                </a:solidFill>
                <a:cs typeface="B Nazanin" panose="00000400000000000000" pitchFamily="2" charset="-78"/>
              </a:rPr>
              <a:t>اطاقهای</a:t>
            </a:r>
            <a:r>
              <a:rPr lang="fa-IR" sz="1400" b="1" dirty="0">
                <a:solidFill>
                  <a:schemeClr val="tx1">
                    <a:lumMod val="75000"/>
                    <a:lumOff val="25000"/>
                  </a:schemeClr>
                </a:solidFill>
                <a:cs typeface="B Nazanin" panose="00000400000000000000" pitchFamily="2" charset="-78"/>
              </a:rPr>
              <a:t> آن در دوره های مختلف با نقوش رنگ طلائی تزئین گردیده است .</a:t>
            </a:r>
          </a:p>
        </p:txBody>
      </p:sp>
      <p:pic>
        <p:nvPicPr>
          <p:cNvPr id="3" name="Picture 2">
            <a:extLst>
              <a:ext uri="{FF2B5EF4-FFF2-40B4-BE49-F238E27FC236}">
                <a16:creationId xmlns:a16="http://schemas.microsoft.com/office/drawing/2014/main" id="{16C1B804-F986-4B16-B3A4-9F5B327D3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0495" y="4483147"/>
            <a:ext cx="3215848" cy="2193547"/>
          </a:xfrm>
          <a:prstGeom prst="rect">
            <a:avLst/>
          </a:prstGeom>
        </p:spPr>
      </p:pic>
      <p:pic>
        <p:nvPicPr>
          <p:cNvPr id="5" name="Picture 4">
            <a:extLst>
              <a:ext uri="{FF2B5EF4-FFF2-40B4-BE49-F238E27FC236}">
                <a16:creationId xmlns:a16="http://schemas.microsoft.com/office/drawing/2014/main" id="{5CCFC016-3BC9-4F55-B4C6-DE0042D6B9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868" y="2307449"/>
            <a:ext cx="3215849" cy="2007367"/>
          </a:xfrm>
          <a:prstGeom prst="rect">
            <a:avLst/>
          </a:prstGeom>
        </p:spPr>
      </p:pic>
    </p:spTree>
    <p:extLst>
      <p:ext uri="{BB962C8B-B14F-4D97-AF65-F5344CB8AC3E}">
        <p14:creationId xmlns:p14="http://schemas.microsoft.com/office/powerpoint/2010/main" val="14030115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ppt_x"/>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2E79-DAA3-4C38-96C3-ACF7DE58F1E4}"/>
              </a:ext>
            </a:extLst>
          </p:cNvPr>
          <p:cNvSpPr>
            <a:spLocks noGrp="1"/>
          </p:cNvSpPr>
          <p:nvPr>
            <p:ph type="title"/>
          </p:nvPr>
        </p:nvSpPr>
        <p:spPr>
          <a:xfrm>
            <a:off x="1154953" y="973668"/>
            <a:ext cx="8761413" cy="706964"/>
          </a:xfrm>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p>
        </p:txBody>
      </p:sp>
      <p:grpSp>
        <p:nvGrpSpPr>
          <p:cNvPr id="17" name="Group 16">
            <a:extLst>
              <a:ext uri="{FF2B5EF4-FFF2-40B4-BE49-F238E27FC236}">
                <a16:creationId xmlns:a16="http://schemas.microsoft.com/office/drawing/2014/main" id="{404CC799-82ED-4DCA-A971-62E80EFFDD04}"/>
              </a:ext>
            </a:extLst>
          </p:cNvPr>
          <p:cNvGrpSpPr/>
          <p:nvPr/>
        </p:nvGrpSpPr>
        <p:grpSpPr>
          <a:xfrm>
            <a:off x="356530" y="2710631"/>
            <a:ext cx="3661798" cy="3857345"/>
            <a:chOff x="-230698" y="2292760"/>
            <a:chExt cx="3661798" cy="3857345"/>
          </a:xfrm>
        </p:grpSpPr>
        <p:pic>
          <p:nvPicPr>
            <p:cNvPr id="5" name="Picture 4">
              <a:extLst>
                <a:ext uri="{FF2B5EF4-FFF2-40B4-BE49-F238E27FC236}">
                  <a16:creationId xmlns:a16="http://schemas.microsoft.com/office/drawing/2014/main" id="{15AE175B-C863-440F-9E63-B1E06EC962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9658" y="2292760"/>
              <a:ext cx="1890320" cy="2921240"/>
            </a:xfrm>
            <a:prstGeom prst="rect">
              <a:avLst/>
            </a:prstGeom>
          </p:spPr>
        </p:pic>
        <p:sp>
          <p:nvSpPr>
            <p:cNvPr id="6" name="Rectangle 5">
              <a:extLst>
                <a:ext uri="{FF2B5EF4-FFF2-40B4-BE49-F238E27FC236}">
                  <a16:creationId xmlns:a16="http://schemas.microsoft.com/office/drawing/2014/main" id="{A7A20255-67F1-41F0-B569-A7948E1E6FFA}"/>
                </a:ext>
              </a:extLst>
            </p:cNvPr>
            <p:cNvSpPr/>
            <p:nvPr/>
          </p:nvSpPr>
          <p:spPr>
            <a:xfrm>
              <a:off x="468904" y="5319108"/>
              <a:ext cx="2536271" cy="307777"/>
            </a:xfrm>
            <a:prstGeom prst="rect">
              <a:avLst/>
            </a:prstGeom>
          </p:spPr>
          <p:txBody>
            <a:bodyPr wrap="none">
              <a:spAutoFit/>
            </a:bodyPr>
            <a:lstStyle/>
            <a:p>
              <a:pPr algn="r" rtl="1"/>
              <a:r>
                <a:rPr lang="fa-IR" sz="1400" b="1" dirty="0">
                  <a:solidFill>
                    <a:srgbClr val="7030A0"/>
                  </a:solidFill>
                  <a:latin typeface="Tahoma" panose="020B0604030504040204" pitchFamily="34" charset="0"/>
                  <a:cs typeface="B Titr" panose="00000700000000000000" pitchFamily="2" charset="-78"/>
                </a:rPr>
                <a:t>نخستین دستگاه چاپ ایران در اصفهان</a:t>
              </a:r>
            </a:p>
          </p:txBody>
        </p:sp>
        <p:sp>
          <p:nvSpPr>
            <p:cNvPr id="7" name="Rectangle 6">
              <a:extLst>
                <a:ext uri="{FF2B5EF4-FFF2-40B4-BE49-F238E27FC236}">
                  <a16:creationId xmlns:a16="http://schemas.microsoft.com/office/drawing/2014/main" id="{0240767E-E409-4578-AF9D-0CF6517AE07E}"/>
                </a:ext>
              </a:extLst>
            </p:cNvPr>
            <p:cNvSpPr/>
            <p:nvPr/>
          </p:nvSpPr>
          <p:spPr>
            <a:xfrm>
              <a:off x="-230698" y="5626885"/>
              <a:ext cx="3661798" cy="523220"/>
            </a:xfrm>
            <a:prstGeom prst="rect">
              <a:avLst/>
            </a:prstGeom>
          </p:spPr>
          <p:txBody>
            <a:bodyPr wrap="square">
              <a:spAutoFit/>
            </a:bodyPr>
            <a:lstStyle/>
            <a:p>
              <a:pPr algn="r" rtl="1"/>
              <a:r>
                <a:rPr lang="fa-IR" sz="1400" b="1" dirty="0">
                  <a:solidFill>
                    <a:schemeClr val="tx1">
                      <a:lumMod val="95000"/>
                      <a:lumOff val="5000"/>
                    </a:schemeClr>
                  </a:solidFill>
                  <a:cs typeface="B Nazanin" panose="00000400000000000000" pitchFamily="2" charset="-78"/>
                </a:rPr>
                <a:t>نخستین چاپخانه در ایران در دوران </a:t>
              </a:r>
              <a:r>
                <a:rPr lang="fa-IR" sz="1400" b="1" dirty="0" err="1">
                  <a:solidFill>
                    <a:schemeClr val="tx1">
                      <a:lumMod val="95000"/>
                      <a:lumOff val="5000"/>
                    </a:schemeClr>
                  </a:solidFill>
                  <a:cs typeface="B Nazanin" panose="00000400000000000000" pitchFamily="2" charset="-78"/>
                </a:rPr>
                <a:t>صفویان</a:t>
              </a:r>
              <a:r>
                <a:rPr lang="fa-IR" sz="1400" b="1" dirty="0">
                  <a:solidFill>
                    <a:schemeClr val="tx1">
                      <a:lumMod val="95000"/>
                      <a:lumOff val="5000"/>
                    </a:schemeClr>
                  </a:solidFill>
                  <a:cs typeface="B Nazanin" panose="00000400000000000000" pitchFamily="2" charset="-78"/>
                </a:rPr>
                <a:t> در منطقه جلفای اصفهان توسط </a:t>
              </a:r>
              <a:r>
                <a:rPr lang="fa-IR" sz="1400" b="1" dirty="0" err="1">
                  <a:solidFill>
                    <a:schemeClr val="tx1">
                      <a:lumMod val="95000"/>
                      <a:lumOff val="5000"/>
                    </a:schemeClr>
                  </a:solidFill>
                  <a:cs typeface="B Nazanin" panose="00000400000000000000" pitchFamily="2" charset="-78"/>
                </a:rPr>
                <a:t>کشیشان</a:t>
              </a:r>
              <a:r>
                <a:rPr lang="fa-IR" sz="1400" b="1" dirty="0">
                  <a:solidFill>
                    <a:schemeClr val="tx1">
                      <a:lumMod val="95000"/>
                      <a:lumOff val="5000"/>
                    </a:schemeClr>
                  </a:solidFill>
                  <a:cs typeface="B Nazanin" panose="00000400000000000000" pitchFamily="2" charset="-78"/>
                </a:rPr>
                <a:t> ارمنی راه اندازی شد.</a:t>
              </a:r>
            </a:p>
          </p:txBody>
        </p:sp>
      </p:grpSp>
      <p:pic>
        <p:nvPicPr>
          <p:cNvPr id="14" name="Picture 13">
            <a:extLst>
              <a:ext uri="{FF2B5EF4-FFF2-40B4-BE49-F238E27FC236}">
                <a16:creationId xmlns:a16="http://schemas.microsoft.com/office/drawing/2014/main" id="{09F5BB54-840B-4255-8D43-6226BC5ED9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44998" y="2783533"/>
            <a:ext cx="2432992" cy="2135112"/>
          </a:xfrm>
          <a:prstGeom prst="rect">
            <a:avLst/>
          </a:prstGeom>
        </p:spPr>
      </p:pic>
      <p:grpSp>
        <p:nvGrpSpPr>
          <p:cNvPr id="19" name="Group 18">
            <a:extLst>
              <a:ext uri="{FF2B5EF4-FFF2-40B4-BE49-F238E27FC236}">
                <a16:creationId xmlns:a16="http://schemas.microsoft.com/office/drawing/2014/main" id="{55E84D3F-9F87-466A-9864-849957D63A6E}"/>
              </a:ext>
            </a:extLst>
          </p:cNvPr>
          <p:cNvGrpSpPr/>
          <p:nvPr/>
        </p:nvGrpSpPr>
        <p:grpSpPr>
          <a:xfrm>
            <a:off x="7549798" y="2816734"/>
            <a:ext cx="3980825" cy="3881875"/>
            <a:chOff x="7356850" y="2542388"/>
            <a:chExt cx="3980825" cy="3881875"/>
          </a:xfrm>
        </p:grpSpPr>
        <p:sp>
          <p:nvSpPr>
            <p:cNvPr id="15" name="Rectangle 14">
              <a:extLst>
                <a:ext uri="{FF2B5EF4-FFF2-40B4-BE49-F238E27FC236}">
                  <a16:creationId xmlns:a16="http://schemas.microsoft.com/office/drawing/2014/main" id="{D39D0040-83E2-41DD-9963-AC302B977143}"/>
                </a:ext>
              </a:extLst>
            </p:cNvPr>
            <p:cNvSpPr/>
            <p:nvPr/>
          </p:nvSpPr>
          <p:spPr>
            <a:xfrm>
              <a:off x="7356850" y="5408600"/>
              <a:ext cx="3980825" cy="1015663"/>
            </a:xfrm>
            <a:prstGeom prst="rect">
              <a:avLst/>
            </a:prstGeom>
          </p:spPr>
          <p:txBody>
            <a:bodyPr wrap="square">
              <a:spAutoFit/>
            </a:bodyPr>
            <a:lstStyle/>
            <a:p>
              <a:pPr algn="just" rtl="1"/>
              <a:r>
                <a:rPr lang="fa-IR" sz="1400" b="1" dirty="0" err="1">
                  <a:solidFill>
                    <a:schemeClr val="tx1">
                      <a:lumMod val="95000"/>
                      <a:lumOff val="5000"/>
                    </a:schemeClr>
                  </a:solidFill>
                  <a:cs typeface="B Nazanin" panose="00000400000000000000" pitchFamily="2" charset="-78"/>
                </a:rPr>
                <a:t>قديمی</a:t>
              </a:r>
              <a:r>
                <a:rPr lang="fa-IR" dirty="0">
                  <a:solidFill>
                    <a:schemeClr val="tx1">
                      <a:lumMod val="95000"/>
                      <a:lumOff val="5000"/>
                    </a:schemeClr>
                  </a:solidFill>
                  <a:cs typeface="B Nazanin" panose="00000400000000000000" pitchFamily="2" charset="-78"/>
                </a:rPr>
                <a:t> </a:t>
              </a:r>
              <a:r>
                <a:rPr lang="fa-IR" sz="1400" b="1" dirty="0" err="1">
                  <a:solidFill>
                    <a:schemeClr val="tx1">
                      <a:lumMod val="95000"/>
                      <a:lumOff val="5000"/>
                    </a:schemeClr>
                  </a:solidFill>
                  <a:cs typeface="B Nazanin" panose="00000400000000000000" pitchFamily="2" charset="-78"/>
                </a:rPr>
                <a:t>ترين</a:t>
              </a:r>
              <a:r>
                <a:rPr lang="fa-IR" sz="1400" b="1" dirty="0">
                  <a:solidFill>
                    <a:schemeClr val="tx1">
                      <a:lumMod val="95000"/>
                      <a:lumOff val="5000"/>
                    </a:schemeClr>
                  </a:solidFill>
                  <a:cs typeface="B Nazanin" panose="00000400000000000000" pitchFamily="2" charset="-78"/>
                </a:rPr>
                <a:t> فرمان به </a:t>
              </a:r>
              <a:r>
                <a:rPr lang="fa-IR" sz="1400" b="1" dirty="0" err="1">
                  <a:solidFill>
                    <a:schemeClr val="tx1">
                      <a:lumMod val="95000"/>
                      <a:lumOff val="5000"/>
                    </a:schemeClr>
                  </a:solidFill>
                  <a:cs typeface="B Nazanin" panose="00000400000000000000" pitchFamily="2" charset="-78"/>
                </a:rPr>
                <a:t>تاريخ</a:t>
              </a:r>
              <a:r>
                <a:rPr lang="fa-IR" sz="1400" b="1" dirty="0">
                  <a:solidFill>
                    <a:schemeClr val="tx1">
                      <a:lumMod val="95000"/>
                      <a:lumOff val="5000"/>
                    </a:schemeClr>
                  </a:solidFill>
                  <a:cs typeface="B Nazanin" panose="00000400000000000000" pitchFamily="2" charset="-78"/>
                </a:rPr>
                <a:t> ۱۵۶۴ م / ۹۷۲ </a:t>
              </a:r>
              <a:r>
                <a:rPr lang="fa-IR" sz="1400" b="1" dirty="0" err="1">
                  <a:solidFill>
                    <a:schemeClr val="tx1">
                      <a:lumMod val="95000"/>
                      <a:lumOff val="5000"/>
                    </a:schemeClr>
                  </a:solidFill>
                  <a:cs typeface="B Nazanin" panose="00000400000000000000" pitchFamily="2" charset="-78"/>
                </a:rPr>
                <a:t>هـ.ق</a:t>
              </a:r>
              <a:r>
                <a:rPr lang="fa-IR" sz="1400" b="1" dirty="0">
                  <a:solidFill>
                    <a:schemeClr val="tx1">
                      <a:lumMod val="95000"/>
                      <a:lumOff val="5000"/>
                    </a:schemeClr>
                  </a:solidFill>
                  <a:cs typeface="B Nazanin" panose="00000400000000000000" pitchFamily="2" charset="-78"/>
                </a:rPr>
                <a:t> مربوط می شود و متعلق به شاه طهماسب صفوی است. </a:t>
              </a:r>
              <a:r>
                <a:rPr lang="fa-IR" sz="1400" b="1" dirty="0" err="1">
                  <a:solidFill>
                    <a:schemeClr val="tx1">
                      <a:lumMod val="95000"/>
                      <a:lumOff val="5000"/>
                    </a:schemeClr>
                  </a:solidFill>
                  <a:cs typeface="B Nazanin" panose="00000400000000000000" pitchFamily="2" charset="-78"/>
                </a:rPr>
                <a:t>اين</a:t>
              </a:r>
              <a:r>
                <a:rPr lang="fa-IR" sz="1400" b="1" dirty="0">
                  <a:solidFill>
                    <a:schemeClr val="tx1">
                      <a:lumMod val="95000"/>
                      <a:lumOff val="5000"/>
                    </a:schemeClr>
                  </a:solidFill>
                  <a:cs typeface="B Nazanin" panose="00000400000000000000" pitchFamily="2" charset="-78"/>
                </a:rPr>
                <a:t> فرمان نشان میدهد </a:t>
              </a:r>
              <a:r>
                <a:rPr lang="fa-IR" sz="1400" b="1" dirty="0" err="1">
                  <a:solidFill>
                    <a:schemeClr val="tx1">
                      <a:lumMod val="95000"/>
                      <a:lumOff val="5000"/>
                    </a:schemeClr>
                  </a:solidFill>
                  <a:cs typeface="B Nazanin" panose="00000400000000000000" pitchFamily="2" charset="-78"/>
                </a:rPr>
                <a:t>ارمنيان</a:t>
              </a:r>
              <a:r>
                <a:rPr lang="fa-IR" sz="1400" b="1" dirty="0">
                  <a:solidFill>
                    <a:schemeClr val="tx1">
                      <a:lumMod val="95000"/>
                      <a:lumOff val="5000"/>
                    </a:schemeClr>
                  </a:solidFill>
                  <a:cs typeface="B Nazanin" panose="00000400000000000000" pitchFamily="2" charset="-78"/>
                </a:rPr>
                <a:t> قبل از مهاجرت به جلفا ارتباط فرهنگی و تجاری </a:t>
              </a:r>
              <a:r>
                <a:rPr lang="fa-IR" sz="1400" b="1" dirty="0" err="1">
                  <a:solidFill>
                    <a:schemeClr val="tx1">
                      <a:lumMod val="95000"/>
                      <a:lumOff val="5000"/>
                    </a:schemeClr>
                  </a:solidFill>
                  <a:cs typeface="B Nazanin" panose="00000400000000000000" pitchFamily="2" charset="-78"/>
                </a:rPr>
                <a:t>نزديکی</a:t>
              </a:r>
              <a:r>
                <a:rPr lang="fa-IR" sz="1400" b="1" dirty="0">
                  <a:solidFill>
                    <a:schemeClr val="tx1">
                      <a:lumMod val="95000"/>
                      <a:lumOff val="5000"/>
                    </a:schemeClr>
                  </a:solidFill>
                  <a:cs typeface="B Nazanin" panose="00000400000000000000" pitchFamily="2" charset="-78"/>
                </a:rPr>
                <a:t> با شاهان صفوی داشتند.</a:t>
              </a:r>
            </a:p>
          </p:txBody>
        </p:sp>
        <p:pic>
          <p:nvPicPr>
            <p:cNvPr id="16" name="Picture 15">
              <a:extLst>
                <a:ext uri="{FF2B5EF4-FFF2-40B4-BE49-F238E27FC236}">
                  <a16:creationId xmlns:a16="http://schemas.microsoft.com/office/drawing/2014/main" id="{A0DE84A7-6F2E-4089-8F83-B653C605696F}"/>
                </a:ext>
              </a:extLst>
            </p:cNvPr>
            <p:cNvPicPr>
              <a:picLocks noChangeAspect="1"/>
            </p:cNvPicPr>
            <p:nvPr/>
          </p:nvPicPr>
          <p:blipFill>
            <a:blip r:embed="rId4"/>
            <a:stretch>
              <a:fillRect/>
            </a:stretch>
          </p:blipFill>
          <p:spPr>
            <a:xfrm>
              <a:off x="8056020" y="2542388"/>
              <a:ext cx="1952625" cy="2857500"/>
            </a:xfrm>
            <a:prstGeom prst="rect">
              <a:avLst/>
            </a:prstGeom>
          </p:spPr>
        </p:pic>
      </p:grpSp>
      <p:sp>
        <p:nvSpPr>
          <p:cNvPr id="20" name="Rectangle 19">
            <a:extLst>
              <a:ext uri="{FF2B5EF4-FFF2-40B4-BE49-F238E27FC236}">
                <a16:creationId xmlns:a16="http://schemas.microsoft.com/office/drawing/2014/main" id="{BF259576-7F3A-4A8A-8712-F2277FADF02D}"/>
              </a:ext>
            </a:extLst>
          </p:cNvPr>
          <p:cNvSpPr/>
          <p:nvPr/>
        </p:nvSpPr>
        <p:spPr>
          <a:xfrm>
            <a:off x="9807309" y="2341299"/>
            <a:ext cx="1696298" cy="369332"/>
          </a:xfrm>
          <a:prstGeom prst="rect">
            <a:avLst/>
          </a:prstGeom>
        </p:spPr>
        <p:txBody>
          <a:bodyPr wrap="none">
            <a:spAutoFit/>
          </a:bodyPr>
          <a:lstStyle/>
          <a:p>
            <a:r>
              <a:rPr lang="fa-IR" dirty="0">
                <a:solidFill>
                  <a:srgbClr val="FF0000"/>
                </a:solidFill>
                <a:cs typeface="B Titr" panose="00000700000000000000" pitchFamily="2" charset="-78"/>
              </a:rPr>
              <a:t>موزه کلیسای </a:t>
            </a:r>
            <a:r>
              <a:rPr lang="fa-IR" dirty="0" err="1">
                <a:solidFill>
                  <a:srgbClr val="FF0000"/>
                </a:solidFill>
                <a:cs typeface="B Titr" panose="00000700000000000000" pitchFamily="2" charset="-78"/>
              </a:rPr>
              <a:t>وانک</a:t>
            </a:r>
            <a:endParaRPr lang="fa-IR" dirty="0">
              <a:solidFill>
                <a:srgbClr val="FF0000"/>
              </a:solidFill>
              <a:cs typeface="B Titr" panose="00000700000000000000" pitchFamily="2" charset="-78"/>
            </a:endParaRPr>
          </a:p>
        </p:txBody>
      </p:sp>
      <p:sp>
        <p:nvSpPr>
          <p:cNvPr id="3" name="Rectangle 2">
            <a:extLst>
              <a:ext uri="{FF2B5EF4-FFF2-40B4-BE49-F238E27FC236}">
                <a16:creationId xmlns:a16="http://schemas.microsoft.com/office/drawing/2014/main" id="{FF304820-8A0A-40C0-820E-0FC418F5DC71}"/>
              </a:ext>
            </a:extLst>
          </p:cNvPr>
          <p:cNvSpPr/>
          <p:nvPr/>
        </p:nvSpPr>
        <p:spPr>
          <a:xfrm>
            <a:off x="5250388" y="5050326"/>
            <a:ext cx="992579" cy="338554"/>
          </a:xfrm>
          <a:prstGeom prst="rect">
            <a:avLst/>
          </a:prstGeom>
        </p:spPr>
        <p:txBody>
          <a:bodyPr wrap="none">
            <a:spAutoFit/>
          </a:bodyPr>
          <a:lstStyle/>
          <a:p>
            <a:r>
              <a:rPr lang="fa-IR" sz="1600" b="1" dirty="0">
                <a:solidFill>
                  <a:schemeClr val="tx1">
                    <a:lumMod val="95000"/>
                    <a:lumOff val="5000"/>
                  </a:schemeClr>
                </a:solidFill>
                <a:cs typeface="B Nazanin" panose="00000400000000000000" pitchFamily="2" charset="-78"/>
              </a:rPr>
              <a:t>قالب حروف</a:t>
            </a:r>
          </a:p>
        </p:txBody>
      </p:sp>
      <p:pic>
        <p:nvPicPr>
          <p:cNvPr id="13" name="Picture 12">
            <a:extLst>
              <a:ext uri="{FF2B5EF4-FFF2-40B4-BE49-F238E27FC236}">
                <a16:creationId xmlns:a16="http://schemas.microsoft.com/office/drawing/2014/main" id="{12A7EBE4-55A2-43EC-8C8F-38FAB0E5C9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5157" y="2453414"/>
            <a:ext cx="19686" cy="4206240"/>
          </a:xfrm>
          <a:prstGeom prst="rect">
            <a:avLst/>
          </a:prstGeom>
        </p:spPr>
      </p:pic>
      <p:pic>
        <p:nvPicPr>
          <p:cNvPr id="18" name="Picture 17">
            <a:extLst>
              <a:ext uri="{FF2B5EF4-FFF2-40B4-BE49-F238E27FC236}">
                <a16:creationId xmlns:a16="http://schemas.microsoft.com/office/drawing/2014/main" id="{60C06897-453B-470E-9E18-CA6D86BD39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5986" y="2453414"/>
            <a:ext cx="19687" cy="4206240"/>
          </a:xfrm>
          <a:prstGeom prst="rect">
            <a:avLst/>
          </a:prstGeom>
        </p:spPr>
      </p:pic>
    </p:spTree>
    <p:extLst>
      <p:ext uri="{BB962C8B-B14F-4D97-AF65-F5344CB8AC3E}">
        <p14:creationId xmlns:p14="http://schemas.microsoft.com/office/powerpoint/2010/main" val="164557845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10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F6FC-5608-4161-ADF8-B42D2D0E447C}"/>
              </a:ext>
            </a:extLst>
          </p:cNvPr>
          <p:cNvSpPr>
            <a:spLocks noGrp="1"/>
          </p:cNvSpPr>
          <p:nvPr>
            <p:ph type="title"/>
          </p:nvPr>
        </p:nvSpPr>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endParaRPr lang="fa-IR" dirty="0"/>
          </a:p>
        </p:txBody>
      </p:sp>
      <p:pic>
        <p:nvPicPr>
          <p:cNvPr id="5" name="Picture 4">
            <a:extLst>
              <a:ext uri="{FF2B5EF4-FFF2-40B4-BE49-F238E27FC236}">
                <a16:creationId xmlns:a16="http://schemas.microsoft.com/office/drawing/2014/main" id="{A9E54A68-B45A-4BDD-8F0D-9754CC754992}"/>
              </a:ext>
            </a:extLst>
          </p:cNvPr>
          <p:cNvPicPr>
            <a:picLocks noChangeAspect="1"/>
          </p:cNvPicPr>
          <p:nvPr/>
        </p:nvPicPr>
        <p:blipFill>
          <a:blip r:embed="rId2"/>
          <a:stretch>
            <a:fillRect/>
          </a:stretch>
        </p:blipFill>
        <p:spPr>
          <a:xfrm>
            <a:off x="571018" y="2411311"/>
            <a:ext cx="2124075" cy="2857500"/>
          </a:xfrm>
          <a:prstGeom prst="rect">
            <a:avLst/>
          </a:prstGeom>
        </p:spPr>
      </p:pic>
      <p:sp>
        <p:nvSpPr>
          <p:cNvPr id="6" name="Rectangle 5">
            <a:extLst>
              <a:ext uri="{FF2B5EF4-FFF2-40B4-BE49-F238E27FC236}">
                <a16:creationId xmlns:a16="http://schemas.microsoft.com/office/drawing/2014/main" id="{8776F251-0C91-4A58-A2C2-A34399BC3944}"/>
              </a:ext>
            </a:extLst>
          </p:cNvPr>
          <p:cNvSpPr/>
          <p:nvPr/>
        </p:nvSpPr>
        <p:spPr>
          <a:xfrm>
            <a:off x="1046111" y="5433994"/>
            <a:ext cx="1007006" cy="307777"/>
          </a:xfrm>
          <a:prstGeom prst="rect">
            <a:avLst/>
          </a:prstGeom>
        </p:spPr>
        <p:txBody>
          <a:bodyPr wrap="none">
            <a:spAutoFit/>
          </a:bodyPr>
          <a:lstStyle/>
          <a:p>
            <a:pPr algn="ctr" rtl="1"/>
            <a:r>
              <a:rPr lang="fa-IR" sz="1400" b="1" dirty="0">
                <a:latin typeface="Tahoma" panose="020B0604030504040204" pitchFamily="34" charset="0"/>
                <a:cs typeface="B Nazanin" panose="00000400000000000000" pitchFamily="2" charset="-78"/>
              </a:rPr>
              <a:t>ظروف تزئینی</a:t>
            </a:r>
          </a:p>
        </p:txBody>
      </p:sp>
      <p:sp>
        <p:nvSpPr>
          <p:cNvPr id="7" name="Rectangle 6">
            <a:extLst>
              <a:ext uri="{FF2B5EF4-FFF2-40B4-BE49-F238E27FC236}">
                <a16:creationId xmlns:a16="http://schemas.microsoft.com/office/drawing/2014/main" id="{A79AC471-2284-47F8-808E-03A9A4B519D2}"/>
              </a:ext>
            </a:extLst>
          </p:cNvPr>
          <p:cNvSpPr/>
          <p:nvPr/>
        </p:nvSpPr>
        <p:spPr>
          <a:xfrm>
            <a:off x="3879620" y="5268810"/>
            <a:ext cx="1949059" cy="900246"/>
          </a:xfrm>
          <a:prstGeom prst="rect">
            <a:avLst/>
          </a:prstGeom>
        </p:spPr>
        <p:txBody>
          <a:bodyPr wrap="square">
            <a:spAutoFit/>
          </a:bodyPr>
          <a:lstStyle/>
          <a:p>
            <a:pPr algn="just" rtl="1">
              <a:lnSpc>
                <a:spcPct val="150000"/>
              </a:lnSpc>
            </a:pPr>
            <a:r>
              <a:rPr lang="fa-IR" sz="1200" b="1" dirty="0" err="1">
                <a:solidFill>
                  <a:schemeClr val="tx1">
                    <a:lumMod val="95000"/>
                    <a:lumOff val="5000"/>
                  </a:schemeClr>
                </a:solidFill>
                <a:latin typeface="Tahoma" panose="020B0604030504040204" pitchFamily="34" charset="0"/>
                <a:cs typeface="B Nazanin" panose="00000400000000000000" pitchFamily="2" charset="-78"/>
              </a:rPr>
              <a:t>ظروفی</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كه</a:t>
            </a:r>
            <a:r>
              <a:rPr lang="fa-IR" sz="1200" b="1" dirty="0">
                <a:solidFill>
                  <a:schemeClr val="tx1">
                    <a:lumMod val="95000"/>
                    <a:lumOff val="5000"/>
                  </a:schemeClr>
                </a:solidFill>
                <a:latin typeface="Tahoma" panose="020B0604030504040204" pitchFamily="34" charset="0"/>
                <a:cs typeface="B Nazanin" panose="00000400000000000000" pitchFamily="2" charset="-78"/>
              </a:rPr>
              <a:t> نقش های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تزيينی</a:t>
            </a:r>
            <a:r>
              <a:rPr lang="fa-IR" sz="1200" b="1" dirty="0">
                <a:solidFill>
                  <a:schemeClr val="tx1">
                    <a:lumMod val="95000"/>
                    <a:lumOff val="5000"/>
                  </a:schemeClr>
                </a:solidFill>
                <a:latin typeface="Tahoma" panose="020B0604030504040204" pitchFamily="34" charset="0"/>
                <a:cs typeface="B Nazanin" panose="00000400000000000000" pitchFamily="2" charset="-78"/>
              </a:rPr>
              <a:t> آنها</a:t>
            </a:r>
            <a:br>
              <a:rPr lang="fa-IR" sz="1200" b="1" dirty="0">
                <a:solidFill>
                  <a:schemeClr val="tx1">
                    <a:lumMod val="95000"/>
                    <a:lumOff val="5000"/>
                  </a:schemeClr>
                </a:solidFill>
                <a:latin typeface="Tahoma" panose="020B0604030504040204" pitchFamily="34" charset="0"/>
                <a:cs typeface="B Nazanin" panose="00000400000000000000" pitchFamily="2" charset="-78"/>
              </a:rPr>
            </a:br>
            <a:r>
              <a:rPr lang="fa-IR" sz="1200" b="1" dirty="0">
                <a:solidFill>
                  <a:schemeClr val="tx1">
                    <a:lumMod val="95000"/>
                    <a:lumOff val="5000"/>
                  </a:schemeClr>
                </a:solidFill>
                <a:latin typeface="Tahoma" panose="020B0604030504040204" pitchFamily="34" charset="0"/>
                <a:cs typeface="B Nazanin" panose="00000400000000000000" pitchFamily="2" charset="-78"/>
              </a:rPr>
              <a:t>صرفاً شامل موضوعات و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سبكهای</a:t>
            </a:r>
            <a:r>
              <a:rPr lang="fa-IR" sz="1200" b="1" dirty="0">
                <a:solidFill>
                  <a:schemeClr val="tx1">
                    <a:lumMod val="95000"/>
                    <a:lumOff val="5000"/>
                  </a:schemeClr>
                </a:solidFill>
                <a:latin typeface="Tahoma" panose="020B0604030504040204" pitchFamily="34" charset="0"/>
                <a:cs typeface="B Nazanin" panose="00000400000000000000" pitchFamily="2" charset="-78"/>
              </a:rPr>
              <a:t> اروپايی است</a:t>
            </a:r>
          </a:p>
        </p:txBody>
      </p:sp>
      <p:pic>
        <p:nvPicPr>
          <p:cNvPr id="8" name="Picture 7">
            <a:extLst>
              <a:ext uri="{FF2B5EF4-FFF2-40B4-BE49-F238E27FC236}">
                <a16:creationId xmlns:a16="http://schemas.microsoft.com/office/drawing/2014/main" id="{AF091CD3-6115-4B9B-87FC-2F2AACCDD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7597" y="2411310"/>
            <a:ext cx="2549178" cy="2857500"/>
          </a:xfrm>
          <a:prstGeom prst="rect">
            <a:avLst/>
          </a:prstGeom>
        </p:spPr>
      </p:pic>
      <p:sp>
        <p:nvSpPr>
          <p:cNvPr id="9" name="Rectangle 8">
            <a:extLst>
              <a:ext uri="{FF2B5EF4-FFF2-40B4-BE49-F238E27FC236}">
                <a16:creationId xmlns:a16="http://schemas.microsoft.com/office/drawing/2014/main" id="{AD28DF1D-E821-4747-A8F9-8EA7EE797FFE}"/>
              </a:ext>
            </a:extLst>
          </p:cNvPr>
          <p:cNvSpPr/>
          <p:nvPr/>
        </p:nvSpPr>
        <p:spPr>
          <a:xfrm>
            <a:off x="6531102" y="5018710"/>
            <a:ext cx="3951215" cy="1731243"/>
          </a:xfrm>
          <a:prstGeom prst="rect">
            <a:avLst/>
          </a:prstGeom>
        </p:spPr>
        <p:txBody>
          <a:bodyPr wrap="square">
            <a:spAutoFit/>
          </a:bodyPr>
          <a:lstStyle/>
          <a:p>
            <a:pPr algn="r" rtl="1">
              <a:lnSpc>
                <a:spcPct val="150000"/>
              </a:lnSpc>
            </a:pPr>
            <a:r>
              <a:rPr lang="fa-IR" sz="1200" b="1" dirty="0" err="1">
                <a:solidFill>
                  <a:schemeClr val="tx1">
                    <a:lumMod val="95000"/>
                    <a:lumOff val="5000"/>
                  </a:schemeClr>
                </a:solidFill>
                <a:latin typeface="Tahoma" panose="020B0604030504040204" pitchFamily="34" charset="0"/>
                <a:cs typeface="B Nazanin" panose="00000400000000000000" pitchFamily="2" charset="-78"/>
              </a:rPr>
              <a:t>نخستين</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كتاب</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هايی</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كه</a:t>
            </a:r>
            <a:r>
              <a:rPr lang="fa-IR" sz="1200" b="1" dirty="0">
                <a:solidFill>
                  <a:schemeClr val="tx1">
                    <a:lumMod val="95000"/>
                    <a:lumOff val="5000"/>
                  </a:schemeClr>
                </a:solidFill>
                <a:latin typeface="Tahoma" panose="020B0604030504040204" pitchFamily="34" charset="0"/>
                <a:cs typeface="B Nazanin" panose="00000400000000000000" pitchFamily="2" charset="-78"/>
              </a:rPr>
              <a:t> در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ايران</a:t>
            </a:r>
            <a:r>
              <a:rPr lang="fa-IR" sz="1200" b="1" dirty="0">
                <a:solidFill>
                  <a:schemeClr val="tx1">
                    <a:lumMod val="95000"/>
                    <a:lumOff val="5000"/>
                  </a:schemeClr>
                </a:solidFill>
                <a:latin typeface="Tahoma" panose="020B0604030504040204" pitchFamily="34" charset="0"/>
                <a:cs typeface="B Nazanin" panose="00000400000000000000" pitchFamily="2" charset="-78"/>
              </a:rPr>
              <a:t> به چاپ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رسيد</a:t>
            </a:r>
            <a:r>
              <a:rPr lang="fa-IR" sz="1200" b="1" dirty="0">
                <a:solidFill>
                  <a:schemeClr val="tx1">
                    <a:lumMod val="95000"/>
                    <a:lumOff val="5000"/>
                  </a:schemeClr>
                </a:solidFill>
                <a:latin typeface="Tahoma" panose="020B0604030504040204" pitchFamily="34" charset="0"/>
                <a:cs typeface="B Nazanin" panose="00000400000000000000" pitchFamily="2" charset="-78"/>
              </a:rPr>
              <a:t> به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كوشش</a:t>
            </a:r>
            <a:r>
              <a:rPr lang="fa-IR" sz="1200" b="1" dirty="0">
                <a:solidFill>
                  <a:schemeClr val="tx1">
                    <a:lumMod val="95000"/>
                    <a:lumOff val="5000"/>
                  </a:schemeClr>
                </a:solidFill>
                <a:latin typeface="Tahoma" panose="020B0604030504040204" pitchFamily="34" charset="0"/>
                <a:cs typeface="B Nazanin" panose="00000400000000000000" pitchFamily="2" charset="-78"/>
              </a:rPr>
              <a:t> و همت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جلفايی</a:t>
            </a:r>
            <a:r>
              <a:rPr lang="fa-IR" sz="1200" b="1" dirty="0">
                <a:solidFill>
                  <a:schemeClr val="tx1">
                    <a:lumMod val="95000"/>
                    <a:lumOff val="5000"/>
                  </a:schemeClr>
                </a:solidFill>
                <a:latin typeface="Tahoma" panose="020B0604030504040204" pitchFamily="34" charset="0"/>
                <a:cs typeface="B Nazanin" panose="00000400000000000000" pitchFamily="2" charset="-78"/>
              </a:rPr>
              <a:t> ها بود.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اولين</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چاپخانۀ</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ايران</a:t>
            </a:r>
            <a:r>
              <a:rPr lang="fa-IR" sz="1200" b="1" dirty="0">
                <a:solidFill>
                  <a:schemeClr val="tx1">
                    <a:lumMod val="95000"/>
                    <a:lumOff val="5000"/>
                  </a:schemeClr>
                </a:solidFill>
                <a:latin typeface="Tahoma" panose="020B0604030504040204" pitchFamily="34" charset="0"/>
                <a:cs typeface="B Nazanin" panose="00000400000000000000" pitchFamily="2" charset="-78"/>
              </a:rPr>
              <a:t> را پیشوای مذهبی کلیسای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وانك</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خاچاطور</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وارتاپد</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گِساراتسی</a:t>
            </a:r>
            <a:r>
              <a:rPr lang="fa-IR" sz="1200" b="1" dirty="0">
                <a:solidFill>
                  <a:schemeClr val="tx1">
                    <a:lumMod val="95000"/>
                    <a:lumOff val="5000"/>
                  </a:schemeClr>
                </a:solidFill>
                <a:latin typeface="Tahoma" panose="020B0604030504040204" pitchFamily="34" charset="0"/>
                <a:cs typeface="B Nazanin" panose="00000400000000000000" pitchFamily="2" charset="-78"/>
              </a:rPr>
              <a:t> و شاگردان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ويدر</a:t>
            </a:r>
            <a:r>
              <a:rPr lang="fa-IR" sz="1200" b="1" dirty="0">
                <a:solidFill>
                  <a:schemeClr val="tx1">
                    <a:lumMod val="95000"/>
                    <a:lumOff val="5000"/>
                  </a:schemeClr>
                </a:solidFill>
                <a:latin typeface="Tahoma" panose="020B0604030504040204" pitchFamily="34" charset="0"/>
                <a:cs typeface="B Nazanin" panose="00000400000000000000" pitchFamily="2" charset="-78"/>
              </a:rPr>
              <a:t> کلیسای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وانك</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داير</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كردند</a:t>
            </a:r>
            <a:r>
              <a:rPr lang="fa-IR" sz="1200" b="1" dirty="0">
                <a:solidFill>
                  <a:schemeClr val="tx1">
                    <a:lumMod val="95000"/>
                    <a:lumOff val="5000"/>
                  </a:schemeClr>
                </a:solidFill>
                <a:latin typeface="Tahoma" panose="020B0604030504040204" pitchFamily="34" charset="0"/>
                <a:cs typeface="B Nazanin" panose="00000400000000000000" pitchFamily="2" charset="-78"/>
              </a:rPr>
              <a:t>. آنان خود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ماشين</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كاغذ</a:t>
            </a:r>
            <a:r>
              <a:rPr lang="fa-IR" sz="1200" b="1" dirty="0">
                <a:solidFill>
                  <a:schemeClr val="tx1">
                    <a:lumMod val="95000"/>
                    <a:lumOff val="5000"/>
                  </a:schemeClr>
                </a:solidFill>
                <a:latin typeface="Tahoma" panose="020B0604030504040204" pitchFamily="34" charset="0"/>
                <a:cs typeface="B Nazanin" panose="00000400000000000000" pitchFamily="2" charset="-78"/>
              </a:rPr>
              <a:t> و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مركب</a:t>
            </a:r>
            <a:r>
              <a:rPr lang="fa-IR" sz="1200" b="1" dirty="0">
                <a:solidFill>
                  <a:schemeClr val="tx1">
                    <a:lumMod val="95000"/>
                    <a:lumOff val="5000"/>
                  </a:schemeClr>
                </a:solidFill>
                <a:latin typeface="Tahoma" panose="020B0604030504040204" pitchFamily="34" charset="0"/>
                <a:cs typeface="B Nazanin" panose="00000400000000000000" pitchFamily="2" charset="-78"/>
              </a:rPr>
              <a:t> چاپ حروف را طراحی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كردند</a:t>
            </a:r>
            <a:r>
              <a:rPr lang="fa-IR" sz="1200" b="1" dirty="0">
                <a:solidFill>
                  <a:schemeClr val="tx1">
                    <a:lumMod val="95000"/>
                    <a:lumOff val="5000"/>
                  </a:schemeClr>
                </a:solidFill>
                <a:latin typeface="Tahoma" panose="020B0604030504040204" pitchFamily="34" charset="0"/>
                <a:cs typeface="B Nazanin" panose="00000400000000000000" pitchFamily="2" charset="-78"/>
              </a:rPr>
              <a:t> و ساختند و در ۱۶۳۸ م / ۱۰۱۷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هـ.ش</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نخستين</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كتاب</a:t>
            </a:r>
            <a:r>
              <a:rPr lang="fa-IR" sz="1200" b="1" dirty="0">
                <a:solidFill>
                  <a:schemeClr val="tx1">
                    <a:lumMod val="95000"/>
                    <a:lumOff val="5000"/>
                  </a:schemeClr>
                </a:solidFill>
                <a:latin typeface="Tahoma" panose="020B0604030504040204" pitchFamily="34" charset="0"/>
                <a:cs typeface="B Nazanin" panose="00000400000000000000" pitchFamily="2" charset="-78"/>
              </a:rPr>
              <a:t> خود را با مضمون و شرح حال پدران روحانی به نام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ساقموس</a:t>
            </a:r>
            <a:r>
              <a:rPr lang="fa-IR" sz="1200" b="1" dirty="0">
                <a:solidFill>
                  <a:schemeClr val="tx1">
                    <a:lumMod val="95000"/>
                    <a:lumOff val="5000"/>
                  </a:schemeClr>
                </a:solidFill>
                <a:latin typeface="Tahoma" panose="020B0604030504040204" pitchFamily="34" charset="0"/>
                <a:cs typeface="B Nazanin" panose="00000400000000000000" pitchFamily="2" charset="-78"/>
              </a:rPr>
              <a:t> (</a:t>
            </a:r>
            <a:r>
              <a:rPr lang="fa-IR" sz="1200" b="1" dirty="0" err="1">
                <a:solidFill>
                  <a:schemeClr val="tx1">
                    <a:lumMod val="95000"/>
                    <a:lumOff val="5000"/>
                  </a:schemeClr>
                </a:solidFill>
                <a:latin typeface="Tahoma" panose="020B0604030504040204" pitchFamily="34" charset="0"/>
                <a:cs typeface="B Nazanin" panose="00000400000000000000" pitchFamily="2" charset="-78"/>
              </a:rPr>
              <a:t>زبور</a:t>
            </a:r>
            <a:r>
              <a:rPr lang="fa-IR" sz="1200" b="1" dirty="0">
                <a:solidFill>
                  <a:schemeClr val="tx1">
                    <a:lumMod val="95000"/>
                    <a:lumOff val="5000"/>
                  </a:schemeClr>
                </a:solidFill>
                <a:latin typeface="Tahoma" panose="020B0604030504040204" pitchFamily="34" charset="0"/>
                <a:cs typeface="B Nazanin" panose="00000400000000000000" pitchFamily="2" charset="-78"/>
              </a:rPr>
              <a:t> داوود) در ۵۷۲ صفحه به چاپ رساندند.</a:t>
            </a:r>
          </a:p>
        </p:txBody>
      </p:sp>
      <p:pic>
        <p:nvPicPr>
          <p:cNvPr id="11" name="Picture 10">
            <a:extLst>
              <a:ext uri="{FF2B5EF4-FFF2-40B4-BE49-F238E27FC236}">
                <a16:creationId xmlns:a16="http://schemas.microsoft.com/office/drawing/2014/main" id="{D325CD59-EC48-48C7-9000-25246A2360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0643" y="2525965"/>
            <a:ext cx="1874081" cy="2455128"/>
          </a:xfrm>
          <a:prstGeom prst="rect">
            <a:avLst/>
          </a:prstGeom>
        </p:spPr>
      </p:pic>
      <p:sp>
        <p:nvSpPr>
          <p:cNvPr id="12" name="Rectangle 11">
            <a:extLst>
              <a:ext uri="{FF2B5EF4-FFF2-40B4-BE49-F238E27FC236}">
                <a16:creationId xmlns:a16="http://schemas.microsoft.com/office/drawing/2014/main" id="{9B39BD36-D03A-41B0-A565-912CA8DADCED}"/>
              </a:ext>
            </a:extLst>
          </p:cNvPr>
          <p:cNvSpPr/>
          <p:nvPr/>
        </p:nvSpPr>
        <p:spPr>
          <a:xfrm>
            <a:off x="10067367" y="2226644"/>
            <a:ext cx="1696298" cy="369332"/>
          </a:xfrm>
          <a:prstGeom prst="rect">
            <a:avLst/>
          </a:prstGeom>
        </p:spPr>
        <p:txBody>
          <a:bodyPr wrap="none">
            <a:spAutoFit/>
          </a:bodyPr>
          <a:lstStyle/>
          <a:p>
            <a:r>
              <a:rPr lang="fa-IR" dirty="0">
                <a:solidFill>
                  <a:srgbClr val="FF0000"/>
                </a:solidFill>
                <a:cs typeface="B Titr" panose="00000700000000000000" pitchFamily="2" charset="-78"/>
              </a:rPr>
              <a:t>موزه کلیسای </a:t>
            </a:r>
            <a:r>
              <a:rPr lang="fa-IR" dirty="0" err="1">
                <a:solidFill>
                  <a:srgbClr val="FF0000"/>
                </a:solidFill>
                <a:cs typeface="B Titr" panose="00000700000000000000" pitchFamily="2" charset="-78"/>
              </a:rPr>
              <a:t>وانک</a:t>
            </a:r>
            <a:endParaRPr lang="fa-IR" dirty="0">
              <a:solidFill>
                <a:srgbClr val="FF0000"/>
              </a:solidFill>
              <a:cs typeface="B Titr" panose="00000700000000000000" pitchFamily="2" charset="-78"/>
            </a:endParaRPr>
          </a:p>
        </p:txBody>
      </p:sp>
      <p:pic>
        <p:nvPicPr>
          <p:cNvPr id="13" name="Picture 12">
            <a:extLst>
              <a:ext uri="{FF2B5EF4-FFF2-40B4-BE49-F238E27FC236}">
                <a16:creationId xmlns:a16="http://schemas.microsoft.com/office/drawing/2014/main" id="{06C05B6D-DFA8-4442-9584-24746A881E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7200" y="2419858"/>
            <a:ext cx="19686" cy="4206240"/>
          </a:xfrm>
          <a:prstGeom prst="rect">
            <a:avLst/>
          </a:prstGeom>
        </p:spPr>
      </p:pic>
      <p:pic>
        <p:nvPicPr>
          <p:cNvPr id="14" name="Picture 13">
            <a:extLst>
              <a:ext uri="{FF2B5EF4-FFF2-40B4-BE49-F238E27FC236}">
                <a16:creationId xmlns:a16="http://schemas.microsoft.com/office/drawing/2014/main" id="{B352B162-3841-4116-A69F-3C05EC6D9C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3725" y="2426150"/>
            <a:ext cx="19687" cy="4206240"/>
          </a:xfrm>
          <a:prstGeom prst="rect">
            <a:avLst/>
          </a:prstGeom>
        </p:spPr>
      </p:pic>
    </p:spTree>
    <p:extLst>
      <p:ext uri="{BB962C8B-B14F-4D97-AF65-F5344CB8AC3E}">
        <p14:creationId xmlns:p14="http://schemas.microsoft.com/office/powerpoint/2010/main" val="407117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250" fill="hold"/>
                                        <p:tgtEl>
                                          <p:spTgt spid="9"/>
                                        </p:tgtEl>
                                        <p:attrNameLst>
                                          <p:attrName>ppt_w</p:attrName>
                                        </p:attrNameLst>
                                      </p:cBhvr>
                                      <p:tavLst>
                                        <p:tav tm="0">
                                          <p:val>
                                            <p:fltVal val="0"/>
                                          </p:val>
                                        </p:tav>
                                        <p:tav tm="100000">
                                          <p:val>
                                            <p:strVal val="#ppt_w"/>
                                          </p:val>
                                        </p:tav>
                                      </p:tavLst>
                                    </p:anim>
                                    <p:anim calcmode="lin" valueType="num">
                                      <p:cBhvr>
                                        <p:cTn id="23" dur="1250" fill="hold"/>
                                        <p:tgtEl>
                                          <p:spTgt spid="9"/>
                                        </p:tgtEl>
                                        <p:attrNameLst>
                                          <p:attrName>ppt_h</p:attrName>
                                        </p:attrNameLst>
                                      </p:cBhvr>
                                      <p:tavLst>
                                        <p:tav tm="0">
                                          <p:val>
                                            <p:fltVal val="0"/>
                                          </p:val>
                                        </p:tav>
                                        <p:tav tm="100000">
                                          <p:val>
                                            <p:strVal val="#ppt_h"/>
                                          </p:val>
                                        </p:tav>
                                      </p:tavLst>
                                    </p:anim>
                                    <p:animEffect transition="in" filter="fade">
                                      <p:cBhvr>
                                        <p:cTn id="24" dur="125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250" fill="hold"/>
                                        <p:tgtEl>
                                          <p:spTgt spid="11"/>
                                        </p:tgtEl>
                                        <p:attrNameLst>
                                          <p:attrName>ppt_w</p:attrName>
                                        </p:attrNameLst>
                                      </p:cBhvr>
                                      <p:tavLst>
                                        <p:tav tm="0">
                                          <p:val>
                                            <p:fltVal val="0"/>
                                          </p:val>
                                        </p:tav>
                                        <p:tav tm="100000">
                                          <p:val>
                                            <p:strVal val="#ppt_w"/>
                                          </p:val>
                                        </p:tav>
                                      </p:tavLst>
                                    </p:anim>
                                    <p:anim calcmode="lin" valueType="num">
                                      <p:cBhvr>
                                        <p:cTn id="28" dur="1250" fill="hold"/>
                                        <p:tgtEl>
                                          <p:spTgt spid="11"/>
                                        </p:tgtEl>
                                        <p:attrNameLst>
                                          <p:attrName>ppt_h</p:attrName>
                                        </p:attrNameLst>
                                      </p:cBhvr>
                                      <p:tavLst>
                                        <p:tav tm="0">
                                          <p:val>
                                            <p:fltVal val="0"/>
                                          </p:val>
                                        </p:tav>
                                        <p:tav tm="100000">
                                          <p:val>
                                            <p:strVal val="#ppt_h"/>
                                          </p:val>
                                        </p:tav>
                                      </p:tavLst>
                                    </p:anim>
                                    <p:animEffect transition="in" filter="fade">
                                      <p:cBhvr>
                                        <p:cTn id="29" dur="125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1000"/>
                                        <p:tgtEl>
                                          <p:spTgt spid="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1000" fill="hold"/>
                                        <p:tgtEl>
                                          <p:spTgt spid="5"/>
                                        </p:tgtEl>
                                        <p:attrNameLst>
                                          <p:attrName>ppt_x</p:attrName>
                                        </p:attrNameLst>
                                      </p:cBhvr>
                                      <p:tavLst>
                                        <p:tav tm="0">
                                          <p:val>
                                            <p:strVal val="#ppt_x"/>
                                          </p:val>
                                        </p:tav>
                                        <p:tav tm="100000">
                                          <p:val>
                                            <p:strVal val="#ppt_x"/>
                                          </p:val>
                                        </p:tav>
                                      </p:tavLst>
                                    </p:anim>
                                    <p:anim calcmode="lin" valueType="num">
                                      <p:cBhvr additive="base">
                                        <p:cTn id="43" dur="10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1000" fill="hold"/>
                                        <p:tgtEl>
                                          <p:spTgt spid="6"/>
                                        </p:tgtEl>
                                        <p:attrNameLst>
                                          <p:attrName>ppt_x</p:attrName>
                                        </p:attrNameLst>
                                      </p:cBhvr>
                                      <p:tavLst>
                                        <p:tav tm="0">
                                          <p:val>
                                            <p:strVal val="#ppt_x"/>
                                          </p:val>
                                        </p:tav>
                                        <p:tav tm="100000">
                                          <p:val>
                                            <p:strVal val="#ppt_x"/>
                                          </p:val>
                                        </p:tav>
                                      </p:tavLst>
                                    </p:anim>
                                    <p:anim calcmode="lin" valueType="num">
                                      <p:cBhvr additive="base">
                                        <p:cTn id="4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B08C3-8AF3-48E4-BD4D-8143BF6EC4FC}"/>
              </a:ext>
            </a:extLst>
          </p:cNvPr>
          <p:cNvSpPr/>
          <p:nvPr/>
        </p:nvSpPr>
        <p:spPr>
          <a:xfrm>
            <a:off x="47055" y="5199927"/>
            <a:ext cx="3481431" cy="1267655"/>
          </a:xfrm>
          <a:prstGeom prst="rect">
            <a:avLst/>
          </a:prstGeom>
        </p:spPr>
        <p:txBody>
          <a:bodyPr wrap="square">
            <a:spAutoFit/>
          </a:bodyPr>
          <a:lstStyle/>
          <a:p>
            <a:pPr algn="just" rtl="1">
              <a:lnSpc>
                <a:spcPct val="150000"/>
              </a:lnSpc>
            </a:pPr>
            <a:r>
              <a:rPr lang="fa-IR" sz="1300" b="1" dirty="0" err="1">
                <a:solidFill>
                  <a:schemeClr val="tx1">
                    <a:lumMod val="95000"/>
                    <a:lumOff val="5000"/>
                  </a:schemeClr>
                </a:solidFill>
                <a:latin typeface="Tahoma" panose="020B0604030504040204" pitchFamily="34" charset="0"/>
                <a:cs typeface="B Nazanin" panose="00000400000000000000" pitchFamily="2" charset="-78"/>
              </a:rPr>
              <a:t>اين</a:t>
            </a:r>
            <a:r>
              <a:rPr lang="fa-IR" sz="1300" b="1" dirty="0">
                <a:solidFill>
                  <a:schemeClr val="tx1">
                    <a:lumMod val="95000"/>
                    <a:lumOff val="5000"/>
                  </a:schemeClr>
                </a:solidFill>
                <a:latin typeface="Tahoma" panose="020B0604030504040204" pitchFamily="34" charset="0"/>
                <a:cs typeface="B Nazanin" panose="00000400000000000000" pitchFamily="2" charset="-78"/>
              </a:rPr>
              <a:t> غرفه شامل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وسايل</a:t>
            </a:r>
            <a:r>
              <a:rPr lang="fa-IR" sz="1300" b="1" dirty="0">
                <a:solidFill>
                  <a:schemeClr val="tx1">
                    <a:lumMod val="95000"/>
                    <a:lumOff val="5000"/>
                  </a:schemeClr>
                </a:solidFill>
                <a:latin typeface="Tahoma" panose="020B0604030504040204" pitchFamily="34" charset="0"/>
                <a:cs typeface="B Nazanin" panose="00000400000000000000" pitchFamily="2" charset="-78"/>
              </a:rPr>
              <a:t> شخصی ،عکس ها و مکاتبات شخصی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يپرم</a:t>
            </a:r>
            <a:r>
              <a:rPr lang="fa-IR" sz="1300" b="1" dirty="0">
                <a:solidFill>
                  <a:schemeClr val="tx1">
                    <a:lumMod val="95000"/>
                    <a:lumOff val="5000"/>
                  </a:schemeClr>
                </a:solidFill>
                <a:latin typeface="Tahoma" panose="020B0604030504040204" pitchFamily="34" charset="0"/>
                <a:cs typeface="B Nazanin" panose="00000400000000000000" pitchFamily="2" charset="-78"/>
              </a:rPr>
              <a:t> خان ارمنی از سرداران انقلاب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مشروطيت</a:t>
            </a:r>
            <a:r>
              <a:rPr lang="fa-IR" sz="1300" b="1" dirty="0">
                <a:solidFill>
                  <a:schemeClr val="tx1">
                    <a:lumMod val="95000"/>
                    <a:lumOff val="5000"/>
                  </a:schemeClr>
                </a:solidFill>
                <a:latin typeface="Tahoma" panose="020B0604030504040204" pitchFamily="34" charset="0"/>
                <a:cs typeface="B Nazanin" panose="00000400000000000000" pitchFamily="2" charset="-78"/>
              </a:rPr>
              <a:t> است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كه</a:t>
            </a:r>
            <a:r>
              <a:rPr lang="fa-IR" sz="1300" b="1" dirty="0">
                <a:solidFill>
                  <a:schemeClr val="tx1">
                    <a:lumMod val="95000"/>
                    <a:lumOff val="5000"/>
                  </a:schemeClr>
                </a:solidFill>
                <a:latin typeface="Tahoma" panose="020B0604030504040204" pitchFamily="34" charset="0"/>
                <a:cs typeface="B Nazanin" panose="00000400000000000000" pitchFamily="2" charset="-78"/>
              </a:rPr>
              <a:t> نقشی مهم در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اين</a:t>
            </a:r>
            <a:r>
              <a:rPr lang="fa-IR" sz="1300" b="1" dirty="0">
                <a:solidFill>
                  <a:schemeClr val="tx1">
                    <a:lumMod val="95000"/>
                    <a:lumOff val="5000"/>
                  </a:schemeClr>
                </a:solidFill>
                <a:latin typeface="Tahoma" panose="020B0604030504040204" pitchFamily="34" charset="0"/>
                <a:cs typeface="B Nazanin" panose="00000400000000000000" pitchFamily="2" charset="-78"/>
              </a:rPr>
              <a:t> انقلاب داشت. اشیای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اين</a:t>
            </a:r>
            <a:r>
              <a:rPr lang="fa-IR" sz="1300" b="1" dirty="0">
                <a:solidFill>
                  <a:schemeClr val="tx1">
                    <a:lumMod val="95000"/>
                    <a:lumOff val="5000"/>
                  </a:schemeClr>
                </a:solidFill>
                <a:latin typeface="Tahoma" panose="020B0604030504040204" pitchFamily="34" charset="0"/>
                <a:cs typeface="B Nazanin" panose="00000400000000000000" pitchFamily="2" charset="-78"/>
              </a:rPr>
              <a:t> غرفه در۱۹۷۴ م به موزه اهدا شده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اند</a:t>
            </a:r>
            <a:r>
              <a:rPr lang="fa-IR" sz="1300" b="1" dirty="0">
                <a:solidFill>
                  <a:schemeClr val="tx1">
                    <a:lumMod val="95000"/>
                    <a:lumOff val="5000"/>
                  </a:schemeClr>
                </a:solidFill>
                <a:latin typeface="Tahoma" panose="020B0604030504040204" pitchFamily="34" charset="0"/>
                <a:cs typeface="B Nazanin" panose="00000400000000000000" pitchFamily="2" charset="-78"/>
              </a:rPr>
              <a:t>.</a:t>
            </a:r>
          </a:p>
        </p:txBody>
      </p:sp>
      <p:pic>
        <p:nvPicPr>
          <p:cNvPr id="6" name="Picture 5">
            <a:extLst>
              <a:ext uri="{FF2B5EF4-FFF2-40B4-BE49-F238E27FC236}">
                <a16:creationId xmlns:a16="http://schemas.microsoft.com/office/drawing/2014/main" id="{3E13F2CA-3A92-46D8-9BE1-7199D794D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307" y="2664753"/>
            <a:ext cx="1918282" cy="2535174"/>
          </a:xfrm>
          <a:prstGeom prst="rect">
            <a:avLst/>
          </a:prstGeom>
        </p:spPr>
      </p:pic>
      <p:sp>
        <p:nvSpPr>
          <p:cNvPr id="8" name="Title 7">
            <a:extLst>
              <a:ext uri="{FF2B5EF4-FFF2-40B4-BE49-F238E27FC236}">
                <a16:creationId xmlns:a16="http://schemas.microsoft.com/office/drawing/2014/main" id="{47354FB9-C018-4434-8FA6-546A84B60D69}"/>
              </a:ext>
            </a:extLst>
          </p:cNvPr>
          <p:cNvSpPr>
            <a:spLocks noGrp="1"/>
          </p:cNvSpPr>
          <p:nvPr>
            <p:ph type="title"/>
          </p:nvPr>
        </p:nvSpPr>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endParaRPr lang="fa-IR" dirty="0"/>
          </a:p>
        </p:txBody>
      </p:sp>
      <p:sp>
        <p:nvSpPr>
          <p:cNvPr id="9" name="Rectangle 8">
            <a:extLst>
              <a:ext uri="{FF2B5EF4-FFF2-40B4-BE49-F238E27FC236}">
                <a16:creationId xmlns:a16="http://schemas.microsoft.com/office/drawing/2014/main" id="{5DFE5F31-EF7D-48D4-BF93-EB923A753624}"/>
              </a:ext>
            </a:extLst>
          </p:cNvPr>
          <p:cNvSpPr/>
          <p:nvPr/>
        </p:nvSpPr>
        <p:spPr>
          <a:xfrm>
            <a:off x="4085437" y="5043923"/>
            <a:ext cx="3923250" cy="1567737"/>
          </a:xfrm>
          <a:prstGeom prst="rect">
            <a:avLst/>
          </a:prstGeom>
        </p:spPr>
        <p:txBody>
          <a:bodyPr wrap="square">
            <a:spAutoFit/>
          </a:bodyPr>
          <a:lstStyle/>
          <a:p>
            <a:pPr algn="just" rtl="1">
              <a:lnSpc>
                <a:spcPct val="150000"/>
              </a:lnSpc>
            </a:pPr>
            <a:r>
              <a:rPr lang="fa-IR" sz="1300" b="1" dirty="0">
                <a:solidFill>
                  <a:schemeClr val="tx1">
                    <a:lumMod val="95000"/>
                    <a:lumOff val="5000"/>
                  </a:schemeClr>
                </a:solidFill>
                <a:latin typeface="Tahoma" panose="020B0604030504040204" pitchFamily="34" charset="0"/>
                <a:cs typeface="B Nazanin" panose="00000400000000000000" pitchFamily="2" charset="-78"/>
              </a:rPr>
              <a:t>تار مو در کلیسای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وانک</a:t>
            </a:r>
            <a:r>
              <a:rPr lang="fa-IR" sz="1300" b="1" dirty="0">
                <a:solidFill>
                  <a:schemeClr val="tx1">
                    <a:lumMod val="95000"/>
                    <a:lumOff val="5000"/>
                  </a:schemeClr>
                </a:solidFill>
                <a:latin typeface="Tahoma" panose="020B0604030504040204" pitchFamily="34" charset="0"/>
                <a:cs typeface="B Nazanin" panose="00000400000000000000" pitchFamily="2" charset="-78"/>
              </a:rPr>
              <a:t> : یکی از آثار جذاب موزه کلیسای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وانک</a:t>
            </a:r>
            <a:r>
              <a:rPr lang="fa-IR" sz="1300" b="1" dirty="0">
                <a:solidFill>
                  <a:schemeClr val="tx1">
                    <a:lumMod val="95000"/>
                    <a:lumOff val="5000"/>
                  </a:schemeClr>
                </a:solidFill>
                <a:latin typeface="Tahoma" panose="020B0604030504040204" pitchFamily="34" charset="0"/>
                <a:cs typeface="B Nazanin" panose="00000400000000000000" pitchFamily="2" charset="-78"/>
              </a:rPr>
              <a:t>، دیدن تار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موئی</a:t>
            </a:r>
            <a:r>
              <a:rPr lang="fa-IR" sz="1300" b="1" dirty="0">
                <a:solidFill>
                  <a:schemeClr val="tx1">
                    <a:lumMod val="95000"/>
                    <a:lumOff val="5000"/>
                  </a:schemeClr>
                </a:solidFill>
                <a:latin typeface="Tahoma" panose="020B0604030504040204" pitchFamily="34" charset="0"/>
                <a:cs typeface="B Nazanin" panose="00000400000000000000" pitchFamily="2" charset="-78"/>
              </a:rPr>
              <a:t> با میکروسکوپ، متعلق به دختری ۱۸ ساله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می‌باشد</a:t>
            </a:r>
            <a:r>
              <a:rPr lang="fa-IR" sz="1300" b="1" dirty="0">
                <a:solidFill>
                  <a:schemeClr val="tx1">
                    <a:lumMod val="95000"/>
                    <a:lumOff val="5000"/>
                  </a:schemeClr>
                </a:solidFill>
                <a:latin typeface="Tahoma" panose="020B0604030504040204" pitchFamily="34" charset="0"/>
                <a:cs typeface="B Nazanin" panose="00000400000000000000" pitchFamily="2" charset="-78"/>
              </a:rPr>
              <a:t>. دلیل جذابیت تماشای آن، وجود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جمله‌ای</a:t>
            </a:r>
            <a:r>
              <a:rPr lang="fa-IR" sz="1300" b="1" dirty="0">
                <a:solidFill>
                  <a:schemeClr val="tx1">
                    <a:lumMod val="95000"/>
                    <a:lumOff val="5000"/>
                  </a:schemeClr>
                </a:solidFill>
                <a:latin typeface="Tahoma" panose="020B0604030504040204" pitchFamily="34" charset="0"/>
                <a:cs typeface="B Nazanin" panose="00000400000000000000" pitchFamily="2" charset="-78"/>
              </a:rPr>
              <a:t> ارمنی از کتاب عهد عتیق بر روی تار مو است. این جمله توسط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واهرام</a:t>
            </a:r>
            <a:r>
              <a:rPr lang="fa-IR" sz="1300" b="1" dirty="0">
                <a:solidFill>
                  <a:schemeClr val="tx1">
                    <a:lumMod val="95000"/>
                    <a:lumOff val="5000"/>
                  </a:schemeClr>
                </a:solidFill>
                <a:latin typeface="Tahoma" panose="020B0604030504040204" pitchFamily="34" charset="0"/>
                <a:cs typeface="B Nazanin" panose="00000400000000000000" pitchFamily="2" charset="-78"/>
              </a:rPr>
              <a:t> </a:t>
            </a:r>
            <a:r>
              <a:rPr lang="fa-IR" sz="1300" b="1" dirty="0" err="1">
                <a:solidFill>
                  <a:schemeClr val="tx1">
                    <a:lumMod val="95000"/>
                    <a:lumOff val="5000"/>
                  </a:schemeClr>
                </a:solidFill>
                <a:latin typeface="Tahoma" panose="020B0604030504040204" pitchFamily="34" charset="0"/>
                <a:cs typeface="B Nazanin" panose="00000400000000000000" pitchFamily="2" charset="-78"/>
              </a:rPr>
              <a:t>هاکوپیان</a:t>
            </a:r>
            <a:r>
              <a:rPr lang="fa-IR" sz="1300" b="1" dirty="0">
                <a:solidFill>
                  <a:schemeClr val="tx1">
                    <a:lumMod val="95000"/>
                    <a:lumOff val="5000"/>
                  </a:schemeClr>
                </a:solidFill>
                <a:latin typeface="Tahoma" panose="020B0604030504040204" pitchFamily="34" charset="0"/>
                <a:cs typeface="B Nazanin" panose="00000400000000000000" pitchFamily="2" charset="-78"/>
              </a:rPr>
              <a:t> و با قلم الماس نوشته شده است.</a:t>
            </a:r>
          </a:p>
        </p:txBody>
      </p:sp>
      <p:pic>
        <p:nvPicPr>
          <p:cNvPr id="11" name="Picture 10">
            <a:extLst>
              <a:ext uri="{FF2B5EF4-FFF2-40B4-BE49-F238E27FC236}">
                <a16:creationId xmlns:a16="http://schemas.microsoft.com/office/drawing/2014/main" id="{94194DED-4471-4E29-A1BB-238B16104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721" y="2753939"/>
            <a:ext cx="3594683" cy="2246677"/>
          </a:xfrm>
          <a:prstGeom prst="rect">
            <a:avLst/>
          </a:prstGeom>
        </p:spPr>
      </p:pic>
      <p:cxnSp>
        <p:nvCxnSpPr>
          <p:cNvPr id="13" name="Straight Connector 12">
            <a:extLst>
              <a:ext uri="{FF2B5EF4-FFF2-40B4-BE49-F238E27FC236}">
                <a16:creationId xmlns:a16="http://schemas.microsoft.com/office/drawing/2014/main" id="{EEADF4C9-5283-4EDE-87CC-CCDFF9A316C7}"/>
              </a:ext>
            </a:extLst>
          </p:cNvPr>
          <p:cNvCxnSpPr>
            <a:cxnSpLocks/>
          </p:cNvCxnSpPr>
          <p:nvPr/>
        </p:nvCxnSpPr>
        <p:spPr>
          <a:xfrm flipH="1">
            <a:off x="3624045" y="2745550"/>
            <a:ext cx="1" cy="3884604"/>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a:extLst>
              <a:ext uri="{FF2B5EF4-FFF2-40B4-BE49-F238E27FC236}">
                <a16:creationId xmlns:a16="http://schemas.microsoft.com/office/drawing/2014/main" id="{45D2BED0-44E0-41BF-8E9E-E0EC85CC0259}"/>
              </a:ext>
            </a:extLst>
          </p:cNvPr>
          <p:cNvCxnSpPr>
            <a:cxnSpLocks/>
          </p:cNvCxnSpPr>
          <p:nvPr/>
        </p:nvCxnSpPr>
        <p:spPr>
          <a:xfrm flipH="1">
            <a:off x="8324670" y="2745550"/>
            <a:ext cx="1" cy="3884604"/>
          </a:xfrm>
          <a:prstGeom prst="line">
            <a:avLst/>
          </a:prstGeom>
        </p:spPr>
        <p:style>
          <a:lnRef idx="2">
            <a:schemeClr val="accent6"/>
          </a:lnRef>
          <a:fillRef idx="0">
            <a:schemeClr val="accent6"/>
          </a:fillRef>
          <a:effectRef idx="1">
            <a:schemeClr val="accent6"/>
          </a:effectRef>
          <a:fontRef idx="minor">
            <a:schemeClr val="tx1"/>
          </a:fontRef>
        </p:style>
      </p:cxnSp>
      <p:sp>
        <p:nvSpPr>
          <p:cNvPr id="17" name="Rectangle 16">
            <a:extLst>
              <a:ext uri="{FF2B5EF4-FFF2-40B4-BE49-F238E27FC236}">
                <a16:creationId xmlns:a16="http://schemas.microsoft.com/office/drawing/2014/main" id="{7F8C7DEA-EEC1-4BFE-8E88-B90B1FE321CD}"/>
              </a:ext>
            </a:extLst>
          </p:cNvPr>
          <p:cNvSpPr/>
          <p:nvPr/>
        </p:nvSpPr>
        <p:spPr>
          <a:xfrm>
            <a:off x="8691957" y="5043923"/>
            <a:ext cx="3157062" cy="1267655"/>
          </a:xfrm>
          <a:prstGeom prst="rect">
            <a:avLst/>
          </a:prstGeom>
        </p:spPr>
        <p:txBody>
          <a:bodyPr wrap="square">
            <a:spAutoFit/>
          </a:bodyPr>
          <a:lstStyle/>
          <a:p>
            <a:pPr algn="just" rtl="1">
              <a:lnSpc>
                <a:spcPct val="150000"/>
              </a:lnSpc>
            </a:pPr>
            <a:r>
              <a:rPr lang="fa-IR" sz="1300" dirty="0">
                <a:solidFill>
                  <a:schemeClr val="tx1">
                    <a:lumMod val="95000"/>
                    <a:lumOff val="5000"/>
                  </a:schemeClr>
                </a:solidFill>
                <a:latin typeface="Tahoma" panose="020B0604030504040204" pitchFamily="34" charset="0"/>
                <a:cs typeface="B Nazanin" panose="00000400000000000000" pitchFamily="2" charset="-78"/>
              </a:rPr>
              <a:t>کتاب و نسخ خطی: تعداد زیادی کتاب با موضوعات مذهبی و دستورات دینی از جمله تورات و انجیل، در طبقه </a:t>
            </a:r>
            <a:r>
              <a:rPr lang="fa-IR" sz="1300" dirty="0" err="1">
                <a:solidFill>
                  <a:schemeClr val="tx1">
                    <a:lumMod val="95000"/>
                    <a:lumOff val="5000"/>
                  </a:schemeClr>
                </a:solidFill>
                <a:latin typeface="Tahoma" panose="020B0604030504040204" pitchFamily="34" charset="0"/>
                <a:cs typeface="B Nazanin" panose="00000400000000000000" pitchFamily="2" charset="-78"/>
              </a:rPr>
              <a:t>همکف</a:t>
            </a:r>
            <a:r>
              <a:rPr lang="fa-IR" sz="1300" dirty="0">
                <a:solidFill>
                  <a:schemeClr val="tx1">
                    <a:lumMod val="95000"/>
                    <a:lumOff val="5000"/>
                  </a:schemeClr>
                </a:solidFill>
                <a:latin typeface="Tahoma" panose="020B0604030504040204" pitchFamily="34" charset="0"/>
                <a:cs typeface="B Nazanin" panose="00000400000000000000" pitchFamily="2" charset="-78"/>
              </a:rPr>
              <a:t> موزه کلیسای </a:t>
            </a:r>
            <a:r>
              <a:rPr lang="fa-IR" sz="1300" dirty="0" err="1">
                <a:solidFill>
                  <a:schemeClr val="tx1">
                    <a:lumMod val="95000"/>
                    <a:lumOff val="5000"/>
                  </a:schemeClr>
                </a:solidFill>
                <a:latin typeface="Tahoma" panose="020B0604030504040204" pitchFamily="34" charset="0"/>
                <a:cs typeface="B Nazanin" panose="00000400000000000000" pitchFamily="2" charset="-78"/>
              </a:rPr>
              <a:t>وانک</a:t>
            </a:r>
            <a:r>
              <a:rPr lang="fa-IR" sz="1300" dirty="0">
                <a:solidFill>
                  <a:schemeClr val="tx1">
                    <a:lumMod val="95000"/>
                    <a:lumOff val="5000"/>
                  </a:schemeClr>
                </a:solidFill>
                <a:latin typeface="Tahoma" panose="020B0604030504040204" pitchFamily="34" charset="0"/>
                <a:cs typeface="B Nazanin" panose="00000400000000000000" pitchFamily="2" charset="-78"/>
              </a:rPr>
              <a:t> وجود دارد. </a:t>
            </a:r>
            <a:r>
              <a:rPr lang="fa-IR" sz="1300" dirty="0" err="1">
                <a:solidFill>
                  <a:schemeClr val="tx1">
                    <a:lumMod val="95000"/>
                    <a:lumOff val="5000"/>
                  </a:schemeClr>
                </a:solidFill>
                <a:latin typeface="Tahoma" panose="020B0604030504040204" pitchFamily="34" charset="0"/>
                <a:cs typeface="B Nazanin" panose="00000400000000000000" pitchFamily="2" charset="-78"/>
              </a:rPr>
              <a:t>قدیمی‌ترین</a:t>
            </a:r>
            <a:r>
              <a:rPr lang="fa-IR" sz="1300" dirty="0">
                <a:solidFill>
                  <a:schemeClr val="tx1">
                    <a:lumMod val="95000"/>
                    <a:lumOff val="5000"/>
                  </a:schemeClr>
                </a:solidFill>
                <a:latin typeface="Tahoma" panose="020B0604030504040204" pitchFamily="34" charset="0"/>
                <a:cs typeface="B Nazanin" panose="00000400000000000000" pitchFamily="2" charset="-78"/>
              </a:rPr>
              <a:t> کتاب انجیل نوشته شده بر روی پوست، در این موزه به چشم می خورد.</a:t>
            </a:r>
          </a:p>
        </p:txBody>
      </p:sp>
      <p:pic>
        <p:nvPicPr>
          <p:cNvPr id="18" name="Picture 17">
            <a:extLst>
              <a:ext uri="{FF2B5EF4-FFF2-40B4-BE49-F238E27FC236}">
                <a16:creationId xmlns:a16="http://schemas.microsoft.com/office/drawing/2014/main" id="{8D3198A9-85FF-4637-B4CF-9040415E94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4754" y="2867443"/>
            <a:ext cx="3231468" cy="2019668"/>
          </a:xfrm>
          <a:prstGeom prst="rect">
            <a:avLst/>
          </a:prstGeom>
        </p:spPr>
      </p:pic>
      <p:sp>
        <p:nvSpPr>
          <p:cNvPr id="19" name="Rectangle 18">
            <a:extLst>
              <a:ext uri="{FF2B5EF4-FFF2-40B4-BE49-F238E27FC236}">
                <a16:creationId xmlns:a16="http://schemas.microsoft.com/office/drawing/2014/main" id="{6BD19F2C-496B-4E3C-9BD9-65C87C380C3C}"/>
              </a:ext>
            </a:extLst>
          </p:cNvPr>
          <p:cNvSpPr/>
          <p:nvPr/>
        </p:nvSpPr>
        <p:spPr>
          <a:xfrm>
            <a:off x="10058979" y="2235039"/>
            <a:ext cx="1696298" cy="369332"/>
          </a:xfrm>
          <a:prstGeom prst="rect">
            <a:avLst/>
          </a:prstGeom>
        </p:spPr>
        <p:txBody>
          <a:bodyPr wrap="none">
            <a:spAutoFit/>
          </a:bodyPr>
          <a:lstStyle/>
          <a:p>
            <a:r>
              <a:rPr lang="fa-IR" dirty="0">
                <a:solidFill>
                  <a:srgbClr val="FF0000"/>
                </a:solidFill>
                <a:cs typeface="B Titr" panose="00000700000000000000" pitchFamily="2" charset="-78"/>
              </a:rPr>
              <a:t>موزه کلیسای </a:t>
            </a:r>
            <a:r>
              <a:rPr lang="fa-IR" dirty="0" err="1">
                <a:solidFill>
                  <a:srgbClr val="FF0000"/>
                </a:solidFill>
                <a:cs typeface="B Titr" panose="00000700000000000000" pitchFamily="2" charset="-78"/>
              </a:rPr>
              <a:t>وانک</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1228964823"/>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80">
                                          <p:stCondLst>
                                            <p:cond delay="0"/>
                                          </p:stCondLst>
                                        </p:cTn>
                                        <p:tgtEl>
                                          <p:spTgt spid="19"/>
                                        </p:tgtEl>
                                      </p:cBhvr>
                                    </p:animEffect>
                                    <p:anim calcmode="lin" valueType="num">
                                      <p:cBhvr>
                                        <p:cTn id="1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 dur="26">
                                          <p:stCondLst>
                                            <p:cond delay="650"/>
                                          </p:stCondLst>
                                        </p:cTn>
                                        <p:tgtEl>
                                          <p:spTgt spid="19"/>
                                        </p:tgtEl>
                                      </p:cBhvr>
                                      <p:to x="100000" y="60000"/>
                                    </p:animScale>
                                    <p:animScale>
                                      <p:cBhvr>
                                        <p:cTn id="19" dur="166" decel="50000">
                                          <p:stCondLst>
                                            <p:cond delay="676"/>
                                          </p:stCondLst>
                                        </p:cTn>
                                        <p:tgtEl>
                                          <p:spTgt spid="19"/>
                                        </p:tgtEl>
                                      </p:cBhvr>
                                      <p:to x="100000" y="100000"/>
                                    </p:animScale>
                                    <p:animScale>
                                      <p:cBhvr>
                                        <p:cTn id="20" dur="26">
                                          <p:stCondLst>
                                            <p:cond delay="1312"/>
                                          </p:stCondLst>
                                        </p:cTn>
                                        <p:tgtEl>
                                          <p:spTgt spid="19"/>
                                        </p:tgtEl>
                                      </p:cBhvr>
                                      <p:to x="100000" y="80000"/>
                                    </p:animScale>
                                    <p:animScale>
                                      <p:cBhvr>
                                        <p:cTn id="21" dur="166" decel="50000">
                                          <p:stCondLst>
                                            <p:cond delay="1338"/>
                                          </p:stCondLst>
                                        </p:cTn>
                                        <p:tgtEl>
                                          <p:spTgt spid="19"/>
                                        </p:tgtEl>
                                      </p:cBhvr>
                                      <p:to x="100000" y="100000"/>
                                    </p:animScale>
                                    <p:animScale>
                                      <p:cBhvr>
                                        <p:cTn id="22" dur="26">
                                          <p:stCondLst>
                                            <p:cond delay="1642"/>
                                          </p:stCondLst>
                                        </p:cTn>
                                        <p:tgtEl>
                                          <p:spTgt spid="19"/>
                                        </p:tgtEl>
                                      </p:cBhvr>
                                      <p:to x="100000" y="90000"/>
                                    </p:animScale>
                                    <p:animScale>
                                      <p:cBhvr>
                                        <p:cTn id="23" dur="166" decel="50000">
                                          <p:stCondLst>
                                            <p:cond delay="1668"/>
                                          </p:stCondLst>
                                        </p:cTn>
                                        <p:tgtEl>
                                          <p:spTgt spid="19"/>
                                        </p:tgtEl>
                                      </p:cBhvr>
                                      <p:to x="100000" y="100000"/>
                                    </p:animScale>
                                    <p:animScale>
                                      <p:cBhvr>
                                        <p:cTn id="24" dur="26">
                                          <p:stCondLst>
                                            <p:cond delay="1808"/>
                                          </p:stCondLst>
                                        </p:cTn>
                                        <p:tgtEl>
                                          <p:spTgt spid="19"/>
                                        </p:tgtEl>
                                      </p:cBhvr>
                                      <p:to x="100000" y="95000"/>
                                    </p:animScale>
                                    <p:animScale>
                                      <p:cBhvr>
                                        <p:cTn id="25" dur="166" decel="50000">
                                          <p:stCondLst>
                                            <p:cond delay="1834"/>
                                          </p:stCondLst>
                                        </p:cTn>
                                        <p:tgtEl>
                                          <p:spTgt spid="1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10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par>
                                <p:cTn id="46" presetID="53"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4090-6573-4188-A03B-617563F46D7E}"/>
              </a:ext>
            </a:extLst>
          </p:cNvPr>
          <p:cNvSpPr>
            <a:spLocks noGrp="1"/>
          </p:cNvSpPr>
          <p:nvPr>
            <p:ph type="title"/>
          </p:nvPr>
        </p:nvSpPr>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p>
        </p:txBody>
      </p:sp>
      <p:pic>
        <p:nvPicPr>
          <p:cNvPr id="6" name="Picture 5">
            <a:extLst>
              <a:ext uri="{FF2B5EF4-FFF2-40B4-BE49-F238E27FC236}">
                <a16:creationId xmlns:a16="http://schemas.microsoft.com/office/drawing/2014/main" id="{72D93C0E-E43A-40BF-876E-32D642CF26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395" y="2463759"/>
            <a:ext cx="3164724" cy="1930482"/>
          </a:xfrm>
          <a:prstGeom prst="rect">
            <a:avLst/>
          </a:prstGeom>
        </p:spPr>
      </p:pic>
      <p:sp>
        <p:nvSpPr>
          <p:cNvPr id="11" name="Rectangle 10">
            <a:extLst>
              <a:ext uri="{FF2B5EF4-FFF2-40B4-BE49-F238E27FC236}">
                <a16:creationId xmlns:a16="http://schemas.microsoft.com/office/drawing/2014/main" id="{74913AAE-6CD4-4DD8-A568-48B6A61CE996}"/>
              </a:ext>
            </a:extLst>
          </p:cNvPr>
          <p:cNvSpPr/>
          <p:nvPr/>
        </p:nvSpPr>
        <p:spPr>
          <a:xfrm>
            <a:off x="10520372" y="2463759"/>
            <a:ext cx="906017" cy="369332"/>
          </a:xfrm>
          <a:prstGeom prst="rect">
            <a:avLst/>
          </a:prstGeom>
        </p:spPr>
        <p:txBody>
          <a:bodyPr wrap="none">
            <a:spAutoFit/>
          </a:bodyPr>
          <a:lstStyle/>
          <a:p>
            <a:r>
              <a:rPr lang="fa-IR" dirty="0">
                <a:solidFill>
                  <a:srgbClr val="FF0000"/>
                </a:solidFill>
                <a:cs typeface="B Titr" panose="00000700000000000000" pitchFamily="2" charset="-78"/>
              </a:rPr>
              <a:t>موزه آب</a:t>
            </a:r>
          </a:p>
        </p:txBody>
      </p:sp>
      <p:pic>
        <p:nvPicPr>
          <p:cNvPr id="7" name="Picture 6">
            <a:extLst>
              <a:ext uri="{FF2B5EF4-FFF2-40B4-BE49-F238E27FC236}">
                <a16:creationId xmlns:a16="http://schemas.microsoft.com/office/drawing/2014/main" id="{67476301-B855-4D3C-B80F-EFBF6FBCF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2026" y="4477301"/>
            <a:ext cx="3164724" cy="1968302"/>
          </a:xfrm>
          <a:prstGeom prst="rect">
            <a:avLst/>
          </a:prstGeom>
        </p:spPr>
      </p:pic>
      <p:pic>
        <p:nvPicPr>
          <p:cNvPr id="8" name="Picture 7">
            <a:extLst>
              <a:ext uri="{FF2B5EF4-FFF2-40B4-BE49-F238E27FC236}">
                <a16:creationId xmlns:a16="http://schemas.microsoft.com/office/drawing/2014/main" id="{62751F98-436C-4DD4-81D6-ECA93BF31C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275" y="4308762"/>
            <a:ext cx="5333786" cy="2305381"/>
          </a:xfrm>
          <a:prstGeom prst="rect">
            <a:avLst/>
          </a:prstGeom>
        </p:spPr>
      </p:pic>
      <p:sp>
        <p:nvSpPr>
          <p:cNvPr id="14" name="Rectangle 13">
            <a:extLst>
              <a:ext uri="{FF2B5EF4-FFF2-40B4-BE49-F238E27FC236}">
                <a16:creationId xmlns:a16="http://schemas.microsoft.com/office/drawing/2014/main" id="{CC5E81AD-D109-40AB-8D81-5FCEEA2DBD45}"/>
              </a:ext>
            </a:extLst>
          </p:cNvPr>
          <p:cNvSpPr/>
          <p:nvPr/>
        </p:nvSpPr>
        <p:spPr>
          <a:xfrm>
            <a:off x="4852619" y="2609238"/>
            <a:ext cx="1366080" cy="369332"/>
          </a:xfrm>
          <a:prstGeom prst="rect">
            <a:avLst/>
          </a:prstGeom>
        </p:spPr>
        <p:txBody>
          <a:bodyPr wrap="none">
            <a:spAutoFit/>
          </a:bodyPr>
          <a:lstStyle/>
          <a:p>
            <a:r>
              <a:rPr lang="fa-IR" dirty="0">
                <a:solidFill>
                  <a:srgbClr val="FF0000"/>
                </a:solidFill>
                <a:cs typeface="B Titr" panose="00000700000000000000" pitchFamily="2" charset="-78"/>
              </a:rPr>
              <a:t>موزه چهلستون</a:t>
            </a:r>
          </a:p>
        </p:txBody>
      </p:sp>
      <p:pic>
        <p:nvPicPr>
          <p:cNvPr id="17" name="Picture 16">
            <a:extLst>
              <a:ext uri="{FF2B5EF4-FFF2-40B4-BE49-F238E27FC236}">
                <a16:creationId xmlns:a16="http://schemas.microsoft.com/office/drawing/2014/main" id="{0989F326-9195-4C27-8FA2-13CE91C118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275" y="2395995"/>
            <a:ext cx="2235648" cy="1841615"/>
          </a:xfrm>
          <a:prstGeom prst="rect">
            <a:avLst/>
          </a:prstGeom>
        </p:spPr>
      </p:pic>
      <p:cxnSp>
        <p:nvCxnSpPr>
          <p:cNvPr id="9" name="Straight Connector 8">
            <a:extLst>
              <a:ext uri="{FF2B5EF4-FFF2-40B4-BE49-F238E27FC236}">
                <a16:creationId xmlns:a16="http://schemas.microsoft.com/office/drawing/2014/main" id="{F67AC7F6-AB98-47E7-B85C-F322268A8BD7}"/>
              </a:ext>
            </a:extLst>
          </p:cNvPr>
          <p:cNvCxnSpPr>
            <a:cxnSpLocks/>
          </p:cNvCxnSpPr>
          <p:nvPr/>
        </p:nvCxnSpPr>
        <p:spPr>
          <a:xfrm flipH="1">
            <a:off x="6218699" y="2468969"/>
            <a:ext cx="1" cy="4145174"/>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19044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F86E-95F2-42DC-AC7D-B04EF9E55816}"/>
              </a:ext>
            </a:extLst>
          </p:cNvPr>
          <p:cNvSpPr>
            <a:spLocks noGrp="1"/>
          </p:cNvSpPr>
          <p:nvPr>
            <p:ph type="title"/>
          </p:nvPr>
        </p:nvSpPr>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p>
        </p:txBody>
      </p:sp>
      <p:sp>
        <p:nvSpPr>
          <p:cNvPr id="7" name="Rectangle 6">
            <a:extLst>
              <a:ext uri="{FF2B5EF4-FFF2-40B4-BE49-F238E27FC236}">
                <a16:creationId xmlns:a16="http://schemas.microsoft.com/office/drawing/2014/main" id="{63613B68-5361-4DBA-A759-D896062D9327}"/>
              </a:ext>
            </a:extLst>
          </p:cNvPr>
          <p:cNvSpPr/>
          <p:nvPr/>
        </p:nvSpPr>
        <p:spPr>
          <a:xfrm>
            <a:off x="9345915" y="2844204"/>
            <a:ext cx="1979800" cy="369332"/>
          </a:xfrm>
          <a:prstGeom prst="rect">
            <a:avLst/>
          </a:prstGeom>
        </p:spPr>
        <p:txBody>
          <a:bodyPr wrap="square">
            <a:spAutoFit/>
          </a:bodyPr>
          <a:lstStyle/>
          <a:p>
            <a:pPr algn="r" rtl="1"/>
            <a:r>
              <a:rPr lang="fa-IR" dirty="0"/>
              <a:t> </a:t>
            </a:r>
            <a:r>
              <a:rPr lang="fa-IR" sz="1600" dirty="0">
                <a:solidFill>
                  <a:srgbClr val="FF0000"/>
                </a:solidFill>
                <a:cs typeface="B Titr" panose="00000700000000000000" pitchFamily="2" charset="-78"/>
              </a:rPr>
              <a:t>موزه هنرهای معاصر</a:t>
            </a:r>
          </a:p>
        </p:txBody>
      </p:sp>
      <p:sp>
        <p:nvSpPr>
          <p:cNvPr id="8" name="Rectangle 7">
            <a:extLst>
              <a:ext uri="{FF2B5EF4-FFF2-40B4-BE49-F238E27FC236}">
                <a16:creationId xmlns:a16="http://schemas.microsoft.com/office/drawing/2014/main" id="{B924454E-F070-4A2E-B9D6-283B9D449C0A}"/>
              </a:ext>
            </a:extLst>
          </p:cNvPr>
          <p:cNvSpPr/>
          <p:nvPr/>
        </p:nvSpPr>
        <p:spPr>
          <a:xfrm>
            <a:off x="4108641" y="2859593"/>
            <a:ext cx="1627463" cy="338554"/>
          </a:xfrm>
          <a:prstGeom prst="rect">
            <a:avLst/>
          </a:prstGeom>
        </p:spPr>
        <p:txBody>
          <a:bodyPr wrap="square">
            <a:spAutoFit/>
          </a:bodyPr>
          <a:lstStyle/>
          <a:p>
            <a:pPr algn="r" rtl="1"/>
            <a:r>
              <a:rPr lang="fa-IR" sz="1600" dirty="0">
                <a:solidFill>
                  <a:srgbClr val="FF0000"/>
                </a:solidFill>
                <a:cs typeface="B Titr" panose="00000700000000000000" pitchFamily="2" charset="-78"/>
              </a:rPr>
              <a:t>موزه </a:t>
            </a:r>
            <a:r>
              <a:rPr lang="fa-IR" sz="1600" dirty="0" err="1">
                <a:solidFill>
                  <a:srgbClr val="FF0000"/>
                </a:solidFill>
                <a:cs typeface="B Titr" panose="00000700000000000000" pitchFamily="2" charset="-78"/>
              </a:rPr>
              <a:t>رکیب</a:t>
            </a:r>
            <a:r>
              <a:rPr lang="fa-IR" sz="1600" dirty="0">
                <a:solidFill>
                  <a:srgbClr val="FF0000"/>
                </a:solidFill>
                <a:cs typeface="B Titr" panose="00000700000000000000" pitchFamily="2" charset="-78"/>
              </a:rPr>
              <a:t> خانه</a:t>
            </a:r>
          </a:p>
        </p:txBody>
      </p:sp>
      <p:pic>
        <p:nvPicPr>
          <p:cNvPr id="9" name="Picture 8">
            <a:extLst>
              <a:ext uri="{FF2B5EF4-FFF2-40B4-BE49-F238E27FC236}">
                <a16:creationId xmlns:a16="http://schemas.microsoft.com/office/drawing/2014/main" id="{CDCCC602-042F-4F89-89EA-0DC1EE351C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0586" y="2661784"/>
            <a:ext cx="2957881" cy="1882947"/>
          </a:xfrm>
          <a:prstGeom prst="rect">
            <a:avLst/>
          </a:prstGeom>
        </p:spPr>
      </p:pic>
      <p:pic>
        <p:nvPicPr>
          <p:cNvPr id="10" name="Picture 9">
            <a:extLst>
              <a:ext uri="{FF2B5EF4-FFF2-40B4-BE49-F238E27FC236}">
                <a16:creationId xmlns:a16="http://schemas.microsoft.com/office/drawing/2014/main" id="{F5FEC931-57C7-43A2-93C7-D2DF4ADAC0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6247" y="4676819"/>
            <a:ext cx="2957881" cy="1971921"/>
          </a:xfrm>
          <a:prstGeom prst="rect">
            <a:avLst/>
          </a:prstGeom>
        </p:spPr>
      </p:pic>
      <p:pic>
        <p:nvPicPr>
          <p:cNvPr id="11" name="Picture 10">
            <a:extLst>
              <a:ext uri="{FF2B5EF4-FFF2-40B4-BE49-F238E27FC236}">
                <a16:creationId xmlns:a16="http://schemas.microsoft.com/office/drawing/2014/main" id="{2686B518-B55B-4510-AAB2-6681989A93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2238" y="2663881"/>
            <a:ext cx="2957882" cy="1695250"/>
          </a:xfrm>
          <a:prstGeom prst="rect">
            <a:avLst/>
          </a:prstGeom>
        </p:spPr>
      </p:pic>
      <p:pic>
        <p:nvPicPr>
          <p:cNvPr id="12" name="Picture 11">
            <a:extLst>
              <a:ext uri="{FF2B5EF4-FFF2-40B4-BE49-F238E27FC236}">
                <a16:creationId xmlns:a16="http://schemas.microsoft.com/office/drawing/2014/main" id="{F0F4C581-1467-4B21-AF30-B5A894E786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3361" y="4539454"/>
            <a:ext cx="2957882" cy="1969949"/>
          </a:xfrm>
          <a:prstGeom prst="rect">
            <a:avLst/>
          </a:prstGeom>
        </p:spPr>
      </p:pic>
      <p:cxnSp>
        <p:nvCxnSpPr>
          <p:cNvPr id="13" name="Straight Connector 12">
            <a:extLst>
              <a:ext uri="{FF2B5EF4-FFF2-40B4-BE49-F238E27FC236}">
                <a16:creationId xmlns:a16="http://schemas.microsoft.com/office/drawing/2014/main" id="{EDD33D24-FC87-4176-A92D-BD14407A50EB}"/>
              </a:ext>
            </a:extLst>
          </p:cNvPr>
          <p:cNvCxnSpPr>
            <a:cxnSpLocks/>
          </p:cNvCxnSpPr>
          <p:nvPr/>
        </p:nvCxnSpPr>
        <p:spPr>
          <a:xfrm flipH="1">
            <a:off x="6218699" y="2468969"/>
            <a:ext cx="1" cy="4145174"/>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760207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anim calcmode="lin" valueType="num">
                                      <p:cBhvr>
                                        <p:cTn id="39" dur="2000" fill="hold"/>
                                        <p:tgtEl>
                                          <p:spTgt spid="9"/>
                                        </p:tgtEl>
                                        <p:attrNameLst>
                                          <p:attrName>ppt_w</p:attrName>
                                        </p:attrNameLst>
                                      </p:cBhvr>
                                      <p:tavLst>
                                        <p:tav tm="0" fmla="#ppt_w*sin(2.5*pi*$)">
                                          <p:val>
                                            <p:fltVal val="0"/>
                                          </p:val>
                                        </p:tav>
                                        <p:tav tm="100000">
                                          <p:val>
                                            <p:fltVal val="1"/>
                                          </p:val>
                                        </p:tav>
                                      </p:tavLst>
                                    </p:anim>
                                    <p:anim calcmode="lin" valueType="num">
                                      <p:cBhvr>
                                        <p:cTn id="4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25363F-E818-4644-9CFD-A60C790482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72282" y="3907922"/>
            <a:ext cx="3433416" cy="2702603"/>
          </a:xfrm>
          <a:prstGeom prst="rect">
            <a:avLst/>
          </a:prstGeom>
        </p:spPr>
      </p:pic>
      <p:sp>
        <p:nvSpPr>
          <p:cNvPr id="2" name="Title 1">
            <a:extLst>
              <a:ext uri="{FF2B5EF4-FFF2-40B4-BE49-F238E27FC236}">
                <a16:creationId xmlns:a16="http://schemas.microsoft.com/office/drawing/2014/main" id="{5575F86E-95F2-42DC-AC7D-B04EF9E55816}"/>
              </a:ext>
            </a:extLst>
          </p:cNvPr>
          <p:cNvSpPr>
            <a:spLocks noGrp="1"/>
          </p:cNvSpPr>
          <p:nvPr>
            <p:ph type="title"/>
          </p:nvPr>
        </p:nvSpPr>
        <p:spPr>
          <a:xfrm>
            <a:off x="1262543" y="941589"/>
            <a:ext cx="8761413" cy="706964"/>
          </a:xfrm>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p>
        </p:txBody>
      </p:sp>
      <p:sp>
        <p:nvSpPr>
          <p:cNvPr id="7" name="Rectangle 6">
            <a:extLst>
              <a:ext uri="{FF2B5EF4-FFF2-40B4-BE49-F238E27FC236}">
                <a16:creationId xmlns:a16="http://schemas.microsoft.com/office/drawing/2014/main" id="{63613B68-5361-4DBA-A759-D896062D9327}"/>
              </a:ext>
            </a:extLst>
          </p:cNvPr>
          <p:cNvSpPr/>
          <p:nvPr/>
        </p:nvSpPr>
        <p:spPr>
          <a:xfrm>
            <a:off x="9715031" y="2398053"/>
            <a:ext cx="1979800" cy="369332"/>
          </a:xfrm>
          <a:prstGeom prst="rect">
            <a:avLst/>
          </a:prstGeom>
        </p:spPr>
        <p:txBody>
          <a:bodyPr wrap="square">
            <a:spAutoFit/>
          </a:bodyPr>
          <a:lstStyle/>
          <a:p>
            <a:pPr algn="r" rtl="1"/>
            <a:r>
              <a:rPr lang="fa-IR" dirty="0"/>
              <a:t> </a:t>
            </a:r>
            <a:r>
              <a:rPr lang="fa-IR" sz="1600" dirty="0">
                <a:solidFill>
                  <a:srgbClr val="FF0000"/>
                </a:solidFill>
                <a:cs typeface="B Titr" panose="00000700000000000000" pitchFamily="2" charset="-78"/>
              </a:rPr>
              <a:t>موزه شهدا</a:t>
            </a:r>
          </a:p>
        </p:txBody>
      </p:sp>
      <p:sp>
        <p:nvSpPr>
          <p:cNvPr id="8" name="Rectangle 7">
            <a:extLst>
              <a:ext uri="{FF2B5EF4-FFF2-40B4-BE49-F238E27FC236}">
                <a16:creationId xmlns:a16="http://schemas.microsoft.com/office/drawing/2014/main" id="{B924454E-F070-4A2E-B9D6-283B9D449C0A}"/>
              </a:ext>
            </a:extLst>
          </p:cNvPr>
          <p:cNvSpPr/>
          <p:nvPr/>
        </p:nvSpPr>
        <p:spPr>
          <a:xfrm>
            <a:off x="4020141" y="2707413"/>
            <a:ext cx="1979801" cy="584775"/>
          </a:xfrm>
          <a:prstGeom prst="rect">
            <a:avLst/>
          </a:prstGeom>
        </p:spPr>
        <p:txBody>
          <a:bodyPr wrap="square">
            <a:spAutoFit/>
          </a:bodyPr>
          <a:lstStyle/>
          <a:p>
            <a:pPr algn="r" rtl="1"/>
            <a:r>
              <a:rPr lang="fa-IR" sz="1600" dirty="0">
                <a:solidFill>
                  <a:srgbClr val="FF0000"/>
                </a:solidFill>
                <a:cs typeface="B Titr" panose="00000700000000000000" pitchFamily="2" charset="-78"/>
              </a:rPr>
              <a:t>موزه علوم و فنون آموزش و پرورش</a:t>
            </a:r>
          </a:p>
        </p:txBody>
      </p:sp>
      <p:pic>
        <p:nvPicPr>
          <p:cNvPr id="5" name="Picture 4">
            <a:extLst>
              <a:ext uri="{FF2B5EF4-FFF2-40B4-BE49-F238E27FC236}">
                <a16:creationId xmlns:a16="http://schemas.microsoft.com/office/drawing/2014/main" id="{425AA0E6-2475-4745-B98B-09D27264B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6694" y="2707413"/>
            <a:ext cx="2543955" cy="1834462"/>
          </a:xfrm>
          <a:prstGeom prst="rect">
            <a:avLst/>
          </a:prstGeom>
        </p:spPr>
      </p:pic>
      <p:pic>
        <p:nvPicPr>
          <p:cNvPr id="12" name="Picture 11">
            <a:extLst>
              <a:ext uri="{FF2B5EF4-FFF2-40B4-BE49-F238E27FC236}">
                <a16:creationId xmlns:a16="http://schemas.microsoft.com/office/drawing/2014/main" id="{5C7FCD1B-16B5-41B1-BDD9-CEA28FE92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9116" y="4041688"/>
            <a:ext cx="3292679" cy="2469509"/>
          </a:xfrm>
          <a:prstGeom prst="rect">
            <a:avLst/>
          </a:prstGeom>
        </p:spPr>
      </p:pic>
      <p:pic>
        <p:nvPicPr>
          <p:cNvPr id="11" name="Picture 10">
            <a:extLst>
              <a:ext uri="{FF2B5EF4-FFF2-40B4-BE49-F238E27FC236}">
                <a16:creationId xmlns:a16="http://schemas.microsoft.com/office/drawing/2014/main" id="{27EE848B-F60C-4D7D-83D8-04B2587F0D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873" y="2707413"/>
            <a:ext cx="2492425" cy="1869319"/>
          </a:xfrm>
          <a:prstGeom prst="rect">
            <a:avLst/>
          </a:prstGeom>
        </p:spPr>
      </p:pic>
      <p:cxnSp>
        <p:nvCxnSpPr>
          <p:cNvPr id="9" name="Straight Connector 8">
            <a:extLst>
              <a:ext uri="{FF2B5EF4-FFF2-40B4-BE49-F238E27FC236}">
                <a16:creationId xmlns:a16="http://schemas.microsoft.com/office/drawing/2014/main" id="{6B984984-73BF-4E5B-B379-30C3C5639D15}"/>
              </a:ext>
            </a:extLst>
          </p:cNvPr>
          <p:cNvCxnSpPr>
            <a:cxnSpLocks/>
          </p:cNvCxnSpPr>
          <p:nvPr/>
        </p:nvCxnSpPr>
        <p:spPr>
          <a:xfrm flipH="1">
            <a:off x="6378090" y="2468969"/>
            <a:ext cx="1" cy="4145174"/>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329575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heel(1)">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F86E-95F2-42DC-AC7D-B04EF9E55816}"/>
              </a:ext>
            </a:extLst>
          </p:cNvPr>
          <p:cNvSpPr>
            <a:spLocks noGrp="1"/>
          </p:cNvSpPr>
          <p:nvPr>
            <p:ph type="title"/>
          </p:nvPr>
        </p:nvSpPr>
        <p:spPr/>
        <p:txBody>
          <a:bodyPr/>
          <a:lstStyle/>
          <a:p>
            <a:pPr algn="r" rtl="1"/>
            <a:r>
              <a:rPr lang="fa-IR" dirty="0">
                <a:cs typeface="B Titr" panose="00000700000000000000" pitchFamily="2" charset="-78"/>
              </a:rPr>
              <a:t>برخی از موزه ها و </a:t>
            </a:r>
            <a:r>
              <a:rPr lang="fa-IR" dirty="0" err="1">
                <a:cs typeface="B Titr" panose="00000700000000000000" pitchFamily="2" charset="-78"/>
              </a:rPr>
              <a:t>اشیاء</a:t>
            </a:r>
            <a:r>
              <a:rPr lang="fa-IR" dirty="0">
                <a:cs typeface="B Titr" panose="00000700000000000000" pitchFamily="2" charset="-78"/>
              </a:rPr>
              <a:t> تاریخی</a:t>
            </a:r>
          </a:p>
        </p:txBody>
      </p:sp>
      <p:sp>
        <p:nvSpPr>
          <p:cNvPr id="7" name="Rectangle 6">
            <a:extLst>
              <a:ext uri="{FF2B5EF4-FFF2-40B4-BE49-F238E27FC236}">
                <a16:creationId xmlns:a16="http://schemas.microsoft.com/office/drawing/2014/main" id="{63613B68-5361-4DBA-A759-D896062D9327}"/>
              </a:ext>
            </a:extLst>
          </p:cNvPr>
          <p:cNvSpPr/>
          <p:nvPr/>
        </p:nvSpPr>
        <p:spPr>
          <a:xfrm>
            <a:off x="9764785" y="2485210"/>
            <a:ext cx="2031362" cy="800219"/>
          </a:xfrm>
          <a:prstGeom prst="rect">
            <a:avLst/>
          </a:prstGeom>
        </p:spPr>
        <p:txBody>
          <a:bodyPr wrap="square">
            <a:spAutoFit/>
          </a:bodyPr>
          <a:lstStyle/>
          <a:p>
            <a:pPr algn="r" rtl="1">
              <a:lnSpc>
                <a:spcPct val="150000"/>
              </a:lnSpc>
            </a:pPr>
            <a:r>
              <a:rPr lang="fa-IR" sz="1600" dirty="0">
                <a:solidFill>
                  <a:srgbClr val="FF0000"/>
                </a:solidFill>
                <a:cs typeface="B Titr" panose="00000700000000000000" pitchFamily="2" charset="-78"/>
              </a:rPr>
              <a:t>موزه مردم </a:t>
            </a:r>
            <a:r>
              <a:rPr lang="fa-IR" sz="1600" dirty="0" err="1">
                <a:solidFill>
                  <a:srgbClr val="FF0000"/>
                </a:solidFill>
                <a:cs typeface="B Titr" panose="00000700000000000000" pitchFamily="2" charset="-78"/>
              </a:rPr>
              <a:t>شناسی</a:t>
            </a:r>
            <a:endParaRPr lang="fa-IR" sz="1600" dirty="0">
              <a:solidFill>
                <a:srgbClr val="FF0000"/>
              </a:solidFill>
              <a:cs typeface="B Titr" panose="00000700000000000000" pitchFamily="2" charset="-78"/>
            </a:endParaRPr>
          </a:p>
          <a:p>
            <a:pPr algn="r" rtl="1">
              <a:lnSpc>
                <a:spcPct val="150000"/>
              </a:lnSpc>
            </a:pPr>
            <a:r>
              <a:rPr lang="fa-IR" sz="1600" dirty="0">
                <a:solidFill>
                  <a:srgbClr val="FF0000"/>
                </a:solidFill>
                <a:cs typeface="B Titr" panose="00000700000000000000" pitchFamily="2" charset="-78"/>
              </a:rPr>
              <a:t>(حمام </a:t>
            </a:r>
            <a:r>
              <a:rPr lang="fa-IR" sz="1600" dirty="0" err="1">
                <a:solidFill>
                  <a:srgbClr val="FF0000"/>
                </a:solidFill>
                <a:cs typeface="B Titr" panose="00000700000000000000" pitchFamily="2" charset="-78"/>
              </a:rPr>
              <a:t>علیقلی</a:t>
            </a:r>
            <a:r>
              <a:rPr lang="fa-IR" sz="1600" dirty="0">
                <a:solidFill>
                  <a:srgbClr val="FF0000"/>
                </a:solidFill>
                <a:cs typeface="B Titr" panose="00000700000000000000" pitchFamily="2" charset="-78"/>
              </a:rPr>
              <a:t> آقا)</a:t>
            </a:r>
          </a:p>
        </p:txBody>
      </p:sp>
      <p:sp>
        <p:nvSpPr>
          <p:cNvPr id="8" name="Rectangle 7">
            <a:extLst>
              <a:ext uri="{FF2B5EF4-FFF2-40B4-BE49-F238E27FC236}">
                <a16:creationId xmlns:a16="http://schemas.microsoft.com/office/drawing/2014/main" id="{B924454E-F070-4A2E-B9D6-283B9D449C0A}"/>
              </a:ext>
            </a:extLst>
          </p:cNvPr>
          <p:cNvSpPr/>
          <p:nvPr/>
        </p:nvSpPr>
        <p:spPr>
          <a:xfrm>
            <a:off x="4700540" y="2752377"/>
            <a:ext cx="1437710" cy="338554"/>
          </a:xfrm>
          <a:prstGeom prst="rect">
            <a:avLst/>
          </a:prstGeom>
        </p:spPr>
        <p:txBody>
          <a:bodyPr wrap="square">
            <a:spAutoFit/>
          </a:bodyPr>
          <a:lstStyle/>
          <a:p>
            <a:pPr algn="r" rtl="1"/>
            <a:r>
              <a:rPr lang="fa-IR" sz="1600" dirty="0" err="1">
                <a:solidFill>
                  <a:srgbClr val="FF0000"/>
                </a:solidFill>
                <a:cs typeface="B Titr" panose="00000700000000000000" pitchFamily="2" charset="-78"/>
              </a:rPr>
              <a:t>عصارخانه</a:t>
            </a:r>
            <a:r>
              <a:rPr lang="fa-IR" sz="1600" dirty="0">
                <a:solidFill>
                  <a:srgbClr val="FF0000"/>
                </a:solidFill>
                <a:cs typeface="B Titr" panose="00000700000000000000" pitchFamily="2" charset="-78"/>
              </a:rPr>
              <a:t> شاهی</a:t>
            </a:r>
          </a:p>
        </p:txBody>
      </p:sp>
      <p:pic>
        <p:nvPicPr>
          <p:cNvPr id="3" name="Picture 2">
            <a:extLst>
              <a:ext uri="{FF2B5EF4-FFF2-40B4-BE49-F238E27FC236}">
                <a16:creationId xmlns:a16="http://schemas.microsoft.com/office/drawing/2014/main" id="{0D544B71-95F1-4775-BBB5-241F7C7CD1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6609" y="4625902"/>
            <a:ext cx="4727394" cy="1943484"/>
          </a:xfrm>
          <a:prstGeom prst="rect">
            <a:avLst/>
          </a:prstGeom>
        </p:spPr>
      </p:pic>
      <p:pic>
        <p:nvPicPr>
          <p:cNvPr id="4" name="Picture 3">
            <a:extLst>
              <a:ext uri="{FF2B5EF4-FFF2-40B4-BE49-F238E27FC236}">
                <a16:creationId xmlns:a16="http://schemas.microsoft.com/office/drawing/2014/main" id="{25085BAA-7CE6-4E13-BFED-47904CC25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966" y="2571330"/>
            <a:ext cx="2726422" cy="1811556"/>
          </a:xfrm>
          <a:prstGeom prst="rect">
            <a:avLst/>
          </a:prstGeom>
        </p:spPr>
      </p:pic>
      <p:pic>
        <p:nvPicPr>
          <p:cNvPr id="9" name="Picture 8">
            <a:extLst>
              <a:ext uri="{FF2B5EF4-FFF2-40B4-BE49-F238E27FC236}">
                <a16:creationId xmlns:a16="http://schemas.microsoft.com/office/drawing/2014/main" id="{FF2E8A5D-DE13-48E0-B1F5-41C4D6EF56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316" y="2682418"/>
            <a:ext cx="3456789" cy="1943484"/>
          </a:xfrm>
          <a:prstGeom prst="rect">
            <a:avLst/>
          </a:prstGeom>
        </p:spPr>
      </p:pic>
      <p:pic>
        <p:nvPicPr>
          <p:cNvPr id="10" name="Picture 9">
            <a:extLst>
              <a:ext uri="{FF2B5EF4-FFF2-40B4-BE49-F238E27FC236}">
                <a16:creationId xmlns:a16="http://schemas.microsoft.com/office/drawing/2014/main" id="{0E9A18B9-B39D-4D02-95C1-24D59A8DC9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1672" y="4353327"/>
            <a:ext cx="3456789" cy="2308367"/>
          </a:xfrm>
          <a:prstGeom prst="rect">
            <a:avLst/>
          </a:prstGeom>
        </p:spPr>
      </p:pic>
      <p:cxnSp>
        <p:nvCxnSpPr>
          <p:cNvPr id="11" name="Straight Connector 10">
            <a:extLst>
              <a:ext uri="{FF2B5EF4-FFF2-40B4-BE49-F238E27FC236}">
                <a16:creationId xmlns:a16="http://schemas.microsoft.com/office/drawing/2014/main" id="{BDBD9C7D-7B06-46E1-862C-4FAB1BD8BB85}"/>
              </a:ext>
            </a:extLst>
          </p:cNvPr>
          <p:cNvCxnSpPr>
            <a:cxnSpLocks/>
          </p:cNvCxnSpPr>
          <p:nvPr/>
        </p:nvCxnSpPr>
        <p:spPr>
          <a:xfrm flipH="1">
            <a:off x="6562648" y="2468969"/>
            <a:ext cx="1" cy="4145174"/>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72132669"/>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24603" y="2603500"/>
            <a:ext cx="6529893" cy="3323964"/>
          </a:xfrm>
          <a:prstGeom prst="roundRect">
            <a:avLst/>
          </a:prstGeom>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50000"/>
              </a:lnSpc>
            </a:pPr>
            <a:r>
              <a:rPr lang="fa-IR" sz="4800" dirty="0">
                <a:solidFill>
                  <a:srgbClr val="0000FF"/>
                </a:solidFill>
                <a:effectLst>
                  <a:outerShdw blurRad="38100" dist="38100" dir="2700000" algn="tl">
                    <a:srgbClr val="000000">
                      <a:alpha val="43137"/>
                    </a:srgbClr>
                  </a:outerShdw>
                </a:effectLst>
                <a:cs typeface="B Titr" panose="00000700000000000000" pitchFamily="2" charset="-78"/>
              </a:rPr>
              <a:t>با تشکر از توجه شما</a:t>
            </a:r>
          </a:p>
          <a:p>
            <a:pPr algn="ctr" rtl="1">
              <a:lnSpc>
                <a:spcPct val="150000"/>
              </a:lnSpc>
            </a:pPr>
            <a:r>
              <a:rPr lang="fa-IR" sz="4800" dirty="0">
                <a:solidFill>
                  <a:srgbClr val="0000FF"/>
                </a:solidFill>
                <a:effectLst>
                  <a:outerShdw blurRad="38100" dist="38100" dir="2700000" algn="tl">
                    <a:srgbClr val="000000">
                      <a:alpha val="43137"/>
                    </a:srgbClr>
                  </a:outerShdw>
                </a:effectLst>
                <a:cs typeface="B Titr" panose="00000700000000000000" pitchFamily="2" charset="-78"/>
              </a:rPr>
              <a:t>خدا حافظ</a:t>
            </a:r>
            <a:endParaRPr lang="en-US" sz="4800" dirty="0">
              <a:solidFill>
                <a:srgbClr val="0000FF"/>
              </a:solidFill>
              <a:effectLst>
                <a:outerShdw blurRad="38100" dist="38100" dir="2700000" algn="tl">
                  <a:srgbClr val="000000">
                    <a:alpha val="43137"/>
                  </a:srgbClr>
                </a:outerShdw>
              </a:effectLst>
              <a:cs typeface="B Titr" panose="00000700000000000000" pitchFamily="2" charset="-78"/>
            </a:endParaRPr>
          </a:p>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571707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15">
                                          <p:stCondLst>
                                            <p:cond delay="0"/>
                                          </p:stCondLst>
                                        </p:cTn>
                                        <p:tgtEl>
                                          <p:spTgt spid="4"/>
                                        </p:tgtEl>
                                      </p:cBhvr>
                                    </p:animEffect>
                                    <p:anim calcmode="lin" valueType="num">
                                      <p:cBhvr>
                                        <p:cTn id="8" dur="318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16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162" tmFilter="0, 0; 0.125,0.2665; 0.25,0.4; 0.375,0.465; 0.5,0.5;  0.625,0.535; 0.75,0.6; 0.875,0.7335; 1,1">
                                          <p:stCondLst>
                                            <p:cond delay="1162"/>
                                          </p:stCondLst>
                                        </p:cTn>
                                        <p:tgtEl>
                                          <p:spTgt spid="4"/>
                                        </p:tgtEl>
                                        <p:attrNameLst>
                                          <p:attrName>ppt_y</p:attrName>
                                        </p:attrNameLst>
                                      </p:cBhvr>
                                      <p:tavLst>
                                        <p:tav tm="0" fmla="#ppt_y-sin(pi*$)/9">
                                          <p:val>
                                            <p:fltVal val="0"/>
                                          </p:val>
                                        </p:tav>
                                        <p:tav tm="100000">
                                          <p:val>
                                            <p:fltVal val="1"/>
                                          </p:val>
                                        </p:tav>
                                      </p:tavLst>
                                    </p:anim>
                                    <p:anim calcmode="lin" valueType="num">
                                      <p:cBhvr>
                                        <p:cTn id="11" dur="581" tmFilter="0, 0; 0.125,0.2665; 0.25,0.4; 0.375,0.465; 0.5,0.5;  0.625,0.535; 0.75,0.6; 0.875,0.7335; 1,1">
                                          <p:stCondLst>
                                            <p:cond delay="2317"/>
                                          </p:stCondLst>
                                        </p:cTn>
                                        <p:tgtEl>
                                          <p:spTgt spid="4"/>
                                        </p:tgtEl>
                                        <p:attrNameLst>
                                          <p:attrName>ppt_y</p:attrName>
                                        </p:attrNameLst>
                                      </p:cBhvr>
                                      <p:tavLst>
                                        <p:tav tm="0" fmla="#ppt_y-sin(pi*$)/27">
                                          <p:val>
                                            <p:fltVal val="0"/>
                                          </p:val>
                                        </p:tav>
                                        <p:tav tm="100000">
                                          <p:val>
                                            <p:fltVal val="1"/>
                                          </p:val>
                                        </p:tav>
                                      </p:tavLst>
                                    </p:anim>
                                    <p:anim calcmode="lin" valueType="num">
                                      <p:cBhvr>
                                        <p:cTn id="12" dur="287" tmFilter="0, 0; 0.125,0.2665; 0.25,0.4; 0.375,0.465; 0.5,0.5;  0.625,0.535; 0.75,0.6; 0.875,0.7335; 1,1">
                                          <p:stCondLst>
                                            <p:cond delay="2898"/>
                                          </p:stCondLst>
                                        </p:cTn>
                                        <p:tgtEl>
                                          <p:spTgt spid="4"/>
                                        </p:tgtEl>
                                        <p:attrNameLst>
                                          <p:attrName>ppt_y</p:attrName>
                                        </p:attrNameLst>
                                      </p:cBhvr>
                                      <p:tavLst>
                                        <p:tav tm="0" fmla="#ppt_y-sin(pi*$)/81">
                                          <p:val>
                                            <p:fltVal val="0"/>
                                          </p:val>
                                        </p:tav>
                                        <p:tav tm="100000">
                                          <p:val>
                                            <p:fltVal val="1"/>
                                          </p:val>
                                        </p:tav>
                                      </p:tavLst>
                                    </p:anim>
                                    <p:animScale>
                                      <p:cBhvr>
                                        <p:cTn id="13" dur="46">
                                          <p:stCondLst>
                                            <p:cond delay="1137"/>
                                          </p:stCondLst>
                                        </p:cTn>
                                        <p:tgtEl>
                                          <p:spTgt spid="4"/>
                                        </p:tgtEl>
                                      </p:cBhvr>
                                      <p:to x="100000" y="60000"/>
                                    </p:animScale>
                                    <p:animScale>
                                      <p:cBhvr>
                                        <p:cTn id="14" dur="290" decel="50000">
                                          <p:stCondLst>
                                            <p:cond delay="1183"/>
                                          </p:stCondLst>
                                        </p:cTn>
                                        <p:tgtEl>
                                          <p:spTgt spid="4"/>
                                        </p:tgtEl>
                                      </p:cBhvr>
                                      <p:to x="100000" y="100000"/>
                                    </p:animScale>
                                    <p:animScale>
                                      <p:cBhvr>
                                        <p:cTn id="15" dur="46">
                                          <p:stCondLst>
                                            <p:cond delay="2296"/>
                                          </p:stCondLst>
                                        </p:cTn>
                                        <p:tgtEl>
                                          <p:spTgt spid="4"/>
                                        </p:tgtEl>
                                      </p:cBhvr>
                                      <p:to x="100000" y="80000"/>
                                    </p:animScale>
                                    <p:animScale>
                                      <p:cBhvr>
                                        <p:cTn id="16" dur="290" decel="50000">
                                          <p:stCondLst>
                                            <p:cond delay="2342"/>
                                          </p:stCondLst>
                                        </p:cTn>
                                        <p:tgtEl>
                                          <p:spTgt spid="4"/>
                                        </p:tgtEl>
                                      </p:cBhvr>
                                      <p:to x="100000" y="100000"/>
                                    </p:animScale>
                                    <p:animScale>
                                      <p:cBhvr>
                                        <p:cTn id="17" dur="46">
                                          <p:stCondLst>
                                            <p:cond delay="2873"/>
                                          </p:stCondLst>
                                        </p:cTn>
                                        <p:tgtEl>
                                          <p:spTgt spid="4"/>
                                        </p:tgtEl>
                                      </p:cBhvr>
                                      <p:to x="100000" y="90000"/>
                                    </p:animScale>
                                    <p:animScale>
                                      <p:cBhvr>
                                        <p:cTn id="18" dur="290" decel="50000">
                                          <p:stCondLst>
                                            <p:cond delay="2919"/>
                                          </p:stCondLst>
                                        </p:cTn>
                                        <p:tgtEl>
                                          <p:spTgt spid="4"/>
                                        </p:tgtEl>
                                      </p:cBhvr>
                                      <p:to x="100000" y="100000"/>
                                    </p:animScale>
                                    <p:animScale>
                                      <p:cBhvr>
                                        <p:cTn id="19" dur="46">
                                          <p:stCondLst>
                                            <p:cond delay="3164"/>
                                          </p:stCondLst>
                                        </p:cTn>
                                        <p:tgtEl>
                                          <p:spTgt spid="4"/>
                                        </p:tgtEl>
                                      </p:cBhvr>
                                      <p:to x="100000" y="95000"/>
                                    </p:animScale>
                                    <p:animScale>
                                      <p:cBhvr>
                                        <p:cTn id="20" dur="290" decel="50000">
                                          <p:stCondLst>
                                            <p:cond delay="3210"/>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lstStyle/>
          <a:p>
            <a:pPr algn="r" rtl="1"/>
            <a:r>
              <a:rPr lang="fa-IR" dirty="0">
                <a:cs typeface="B Titr" panose="00000700000000000000" pitchFamily="2" charset="-78"/>
              </a:rPr>
              <a:t>پیشینه تاریخی</a:t>
            </a:r>
            <a:endParaRPr lang="en-US" dirty="0">
              <a:cs typeface="B Titr" panose="00000700000000000000" pitchFamily="2" charset="-78"/>
            </a:endParaRPr>
          </a:p>
        </p:txBody>
      </p:sp>
      <p:sp>
        <p:nvSpPr>
          <p:cNvPr id="3" name="Content Placeholder 2"/>
          <p:cNvSpPr>
            <a:spLocks noGrp="1"/>
          </p:cNvSpPr>
          <p:nvPr>
            <p:ph idx="1"/>
          </p:nvPr>
        </p:nvSpPr>
        <p:spPr>
          <a:xfrm>
            <a:off x="595618" y="2435650"/>
            <a:ext cx="11000763" cy="4422350"/>
          </a:xfrm>
        </p:spPr>
        <p:txBody>
          <a:bodyPr>
            <a:noAutofit/>
          </a:bodyPr>
          <a:lstStyle/>
          <a:p>
            <a:pPr algn="just" rtl="1">
              <a:lnSpc>
                <a:spcPct val="150000"/>
              </a:lnSpc>
            </a:pPr>
            <a:r>
              <a:rPr lang="fa-IR" sz="1200" b="1" dirty="0">
                <a:cs typeface="B Nazanin" panose="00000400000000000000" pitchFamily="2" charset="-78"/>
              </a:rPr>
              <a:t>آقا میر سید جناب مؤلف کتاب </a:t>
            </a:r>
            <a:r>
              <a:rPr lang="fa-IR" sz="1200" b="1" dirty="0" err="1">
                <a:cs typeface="B Nazanin" panose="00000400000000000000" pitchFamily="2" charset="-78"/>
              </a:rPr>
              <a:t>الاصفهان</a:t>
            </a:r>
            <a:r>
              <a:rPr lang="fa-IR" sz="1200" b="1" dirty="0">
                <a:cs typeface="B Nazanin" panose="00000400000000000000" pitchFamily="2" charset="-78"/>
              </a:rPr>
              <a:t> به نقل از طبری بنای این شهر را به اسکندر نسبت می دهد و در این باره می نویسد: « چون اسکندر امر کرد، چندین شهر ساخته شود، 12شهر ساخت شد و همه را </a:t>
            </a:r>
            <a:r>
              <a:rPr lang="fa-IR" sz="1200" b="1" dirty="0" err="1">
                <a:cs typeface="B Nazanin" panose="00000400000000000000" pitchFamily="2" charset="-78"/>
              </a:rPr>
              <a:t>اسکندریه</a:t>
            </a:r>
            <a:r>
              <a:rPr lang="fa-IR" sz="1200" b="1" dirty="0">
                <a:cs typeface="B Nazanin" panose="00000400000000000000" pitchFamily="2" charset="-78"/>
              </a:rPr>
              <a:t> نامید، یکی از آنها شهری است در </a:t>
            </a:r>
            <a:r>
              <a:rPr lang="fa-IR" sz="1200" b="1" dirty="0" err="1">
                <a:cs typeface="B Nazanin" panose="00000400000000000000" pitchFamily="2" charset="-78"/>
              </a:rPr>
              <a:t>اسپاهان</a:t>
            </a:r>
            <a:r>
              <a:rPr lang="fa-IR" sz="1200" b="1" dirty="0">
                <a:cs typeface="B Nazanin" panose="00000400000000000000" pitchFamily="2" charset="-78"/>
              </a:rPr>
              <a:t> که آن را جی گویند. </a:t>
            </a:r>
            <a:endParaRPr lang="en-US" sz="1200" b="1" dirty="0">
              <a:cs typeface="B Nazanin" panose="00000400000000000000" pitchFamily="2" charset="-78"/>
            </a:endParaRPr>
          </a:p>
          <a:p>
            <a:pPr algn="just" rtl="1">
              <a:lnSpc>
                <a:spcPct val="150000"/>
              </a:lnSpc>
            </a:pPr>
            <a:r>
              <a:rPr lang="fa-IR" sz="1200" b="1" dirty="0">
                <a:cs typeface="B Nazanin" panose="00000400000000000000" pitchFamily="2" charset="-78"/>
              </a:rPr>
              <a:t>حافظ </a:t>
            </a:r>
            <a:r>
              <a:rPr lang="fa-IR" sz="1200" b="1" dirty="0" err="1">
                <a:cs typeface="B Nazanin" panose="00000400000000000000" pitchFamily="2" charset="-78"/>
              </a:rPr>
              <a:t>ابونعیم</a:t>
            </a:r>
            <a:r>
              <a:rPr lang="fa-IR" sz="1200" b="1" dirty="0">
                <a:cs typeface="B Nazanin" panose="00000400000000000000" pitchFamily="2" charset="-78"/>
              </a:rPr>
              <a:t> بنای شهر اصفهان را به اسکندر نسبت داده که بدست جی </a:t>
            </a:r>
            <a:r>
              <a:rPr lang="fa-IR" sz="1200" b="1" dirty="0" err="1">
                <a:cs typeface="B Nazanin" panose="00000400000000000000" pitchFamily="2" charset="-78"/>
              </a:rPr>
              <a:t>پسرزاده</a:t>
            </a:r>
            <a:r>
              <a:rPr lang="fa-IR" sz="1200" b="1" dirty="0">
                <a:cs typeface="B Nazanin" panose="00000400000000000000" pitchFamily="2" charset="-78"/>
              </a:rPr>
              <a:t> اصفهانی بنا گردید. </a:t>
            </a:r>
            <a:endParaRPr lang="en-US" sz="1200" b="1" dirty="0">
              <a:cs typeface="B Nazanin" panose="00000400000000000000" pitchFamily="2" charset="-78"/>
            </a:endParaRPr>
          </a:p>
          <a:p>
            <a:pPr algn="just" rtl="1">
              <a:lnSpc>
                <a:spcPct val="150000"/>
              </a:lnSpc>
            </a:pPr>
            <a:r>
              <a:rPr lang="fa-IR" sz="1200" b="1" dirty="0">
                <a:cs typeface="B Nazanin" panose="00000400000000000000" pitchFamily="2" charset="-78"/>
              </a:rPr>
              <a:t>شیخ جابری انصاری مؤلف کتاب تاریخ اصفهان و ری که خود از دانشمندان بزرگ و مفاخر شهر اصفهان است. بنای شهر اصفهان را به پادشاهان افسانه ای و ملی ایران نسبت داده و می نویسد: « </a:t>
            </a:r>
            <a:r>
              <a:rPr lang="fa-IR" sz="1200" b="1" dirty="0" err="1">
                <a:cs typeface="B Nazanin" panose="00000400000000000000" pitchFamily="2" charset="-78"/>
              </a:rPr>
              <a:t>اسپهان</a:t>
            </a:r>
            <a:r>
              <a:rPr lang="fa-IR" sz="1200" b="1" dirty="0">
                <a:cs typeface="B Nazanin" panose="00000400000000000000" pitchFamily="2" charset="-78"/>
              </a:rPr>
              <a:t> از اقدام بلاد است. نخستین بنام جی می خواندند و این نسبت به پادشاهان </a:t>
            </a:r>
            <a:r>
              <a:rPr lang="fa-IR" sz="1200" b="1" dirty="0" err="1">
                <a:cs typeface="B Nazanin" panose="00000400000000000000" pitchFamily="2" charset="-78"/>
              </a:rPr>
              <a:t>جیانست</a:t>
            </a:r>
            <a:r>
              <a:rPr lang="fa-IR" sz="1200" b="1" dirty="0">
                <a:cs typeface="B Nazanin" panose="00000400000000000000" pitchFamily="2" charset="-78"/>
              </a:rPr>
              <a:t> که قرنها پیش از کیانیان و </a:t>
            </a:r>
            <a:r>
              <a:rPr lang="fa-IR" sz="1200" b="1" dirty="0" err="1">
                <a:cs typeface="B Nazanin" panose="00000400000000000000" pitchFamily="2" charset="-78"/>
              </a:rPr>
              <a:t>پیشدادیان</a:t>
            </a:r>
            <a:r>
              <a:rPr lang="fa-IR" sz="1200" b="1" dirty="0">
                <a:cs typeface="B Nazanin" panose="00000400000000000000" pitchFamily="2" charset="-78"/>
              </a:rPr>
              <a:t> شاهی ایران داشتند و جی به معنی پاک است و </a:t>
            </a:r>
            <a:r>
              <a:rPr lang="fa-IR" sz="1200" b="1" dirty="0" err="1">
                <a:cs typeface="B Nazanin" panose="00000400000000000000" pitchFamily="2" charset="-78"/>
              </a:rPr>
              <a:t>توایخ</a:t>
            </a:r>
            <a:r>
              <a:rPr lang="fa-IR" sz="1200" b="1" dirty="0">
                <a:cs typeface="B Nazanin" panose="00000400000000000000" pitchFamily="2" charset="-78"/>
              </a:rPr>
              <a:t> به اختلاف است بانی را </a:t>
            </a:r>
            <a:r>
              <a:rPr lang="fa-IR" sz="1200" b="1" dirty="0" err="1">
                <a:cs typeface="B Nazanin" panose="00000400000000000000" pitchFamily="2" charset="-78"/>
              </a:rPr>
              <a:t>طهمورث</a:t>
            </a:r>
            <a:r>
              <a:rPr lang="fa-IR" sz="1200" b="1" dirty="0">
                <a:cs typeface="B Nazanin" panose="00000400000000000000" pitchFamily="2" charset="-78"/>
              </a:rPr>
              <a:t> گویند که چهار دیه </a:t>
            </a:r>
            <a:r>
              <a:rPr lang="fa-IR" sz="1200" b="1" dirty="0" err="1">
                <a:cs typeface="B Nazanin" panose="00000400000000000000" pitchFamily="2" charset="-78"/>
              </a:rPr>
              <a:t>دردشت</a:t>
            </a:r>
            <a:r>
              <a:rPr lang="fa-IR" sz="1200" b="1" dirty="0">
                <a:cs typeface="B Nazanin" panose="00000400000000000000" pitchFamily="2" charset="-78"/>
              </a:rPr>
              <a:t>، </a:t>
            </a:r>
            <a:r>
              <a:rPr lang="fa-IR" sz="1200" b="1" dirty="0" err="1">
                <a:cs typeface="B Nazanin" panose="00000400000000000000" pitchFamily="2" charset="-78"/>
              </a:rPr>
              <a:t>جوباره</a:t>
            </a:r>
            <a:r>
              <a:rPr lang="fa-IR" sz="1200" b="1" dirty="0">
                <a:cs typeface="B Nazanin" panose="00000400000000000000" pitchFamily="2" charset="-78"/>
              </a:rPr>
              <a:t> کوشک و کران را به یکدیگر پیوست داده و بعد جمشید </a:t>
            </a:r>
            <a:r>
              <a:rPr lang="fa-IR" sz="1200" b="1" dirty="0" err="1">
                <a:cs typeface="B Nazanin" panose="00000400000000000000" pitchFamily="2" charset="-78"/>
              </a:rPr>
              <a:t>برآبادی</a:t>
            </a:r>
            <a:r>
              <a:rPr lang="fa-IR" sz="1200" b="1" dirty="0">
                <a:cs typeface="B Nazanin" panose="00000400000000000000" pitchFamily="2" charset="-78"/>
              </a:rPr>
              <a:t> شهر و نواحی افزوده است. </a:t>
            </a:r>
            <a:endParaRPr lang="en-US" sz="1200" b="1" dirty="0">
              <a:cs typeface="B Nazanin" panose="00000400000000000000" pitchFamily="2" charset="-78"/>
            </a:endParaRPr>
          </a:p>
          <a:p>
            <a:pPr algn="just" rtl="1">
              <a:lnSpc>
                <a:spcPct val="150000"/>
              </a:lnSpc>
            </a:pPr>
            <a:r>
              <a:rPr lang="fa-IR" sz="1200" b="1" dirty="0">
                <a:cs typeface="B Nazanin" panose="00000400000000000000" pitchFamily="2" charset="-78"/>
              </a:rPr>
              <a:t>استاد محمد </a:t>
            </a:r>
            <a:r>
              <a:rPr lang="fa-IR" sz="1200" b="1" dirty="0" err="1">
                <a:cs typeface="B Nazanin" panose="00000400000000000000" pitchFamily="2" charset="-78"/>
              </a:rPr>
              <a:t>مهریار</a:t>
            </a:r>
            <a:r>
              <a:rPr lang="fa-IR" sz="1200" b="1" dirty="0">
                <a:cs typeface="B Nazanin" panose="00000400000000000000" pitchFamily="2" charset="-78"/>
              </a:rPr>
              <a:t> بنای شهر را بدست </a:t>
            </a:r>
            <a:r>
              <a:rPr lang="fa-IR" sz="1200" b="1" dirty="0" err="1">
                <a:cs typeface="B Nazanin" panose="00000400000000000000" pitchFamily="2" charset="-78"/>
              </a:rPr>
              <a:t>آریائیها</a:t>
            </a:r>
            <a:r>
              <a:rPr lang="fa-IR" sz="1200" b="1" dirty="0">
                <a:cs typeface="B Nazanin" panose="00000400000000000000" pitchFamily="2" charset="-78"/>
              </a:rPr>
              <a:t> که حدود 2000 سال قبل از میلاد مسیح به فلات مرکزی ایران آمده </a:t>
            </a:r>
            <a:r>
              <a:rPr lang="fa-IR" sz="1200" b="1" dirty="0" err="1">
                <a:cs typeface="B Nazanin" panose="00000400000000000000" pitchFamily="2" charset="-78"/>
              </a:rPr>
              <a:t>اند</a:t>
            </a:r>
            <a:r>
              <a:rPr lang="fa-IR" sz="1200" b="1" dirty="0">
                <a:cs typeface="B Nazanin" panose="00000400000000000000" pitchFamily="2" charset="-78"/>
              </a:rPr>
              <a:t> دانسته </a:t>
            </a:r>
            <a:r>
              <a:rPr lang="fa-IR" sz="1200" b="1" dirty="0" err="1">
                <a:cs typeface="B Nazanin" panose="00000400000000000000" pitchFamily="2" charset="-78"/>
              </a:rPr>
              <a:t>ودرباره</a:t>
            </a:r>
            <a:r>
              <a:rPr lang="fa-IR" sz="1200" b="1" dirty="0">
                <a:cs typeface="B Nazanin" panose="00000400000000000000" pitchFamily="2" charset="-78"/>
              </a:rPr>
              <a:t> قدمت شهر چنین می نویسد: « </a:t>
            </a:r>
            <a:r>
              <a:rPr lang="fa-IR" sz="1200" b="1" dirty="0" err="1">
                <a:cs typeface="B Nazanin" panose="00000400000000000000" pitchFamily="2" charset="-78"/>
              </a:rPr>
              <a:t>شهراصفهان</a:t>
            </a:r>
            <a:r>
              <a:rPr lang="fa-IR" sz="1200" b="1" dirty="0">
                <a:cs typeface="B Nazanin" panose="00000400000000000000" pitchFamily="2" charset="-78"/>
              </a:rPr>
              <a:t> از جمله </a:t>
            </a:r>
            <a:r>
              <a:rPr lang="fa-IR" sz="1200" b="1" dirty="0" err="1">
                <a:cs typeface="B Nazanin" panose="00000400000000000000" pitchFamily="2" charset="-78"/>
              </a:rPr>
              <a:t>بلادی</a:t>
            </a:r>
            <a:r>
              <a:rPr lang="fa-IR" sz="1200" b="1" dirty="0">
                <a:cs typeface="B Nazanin" panose="00000400000000000000" pitchFamily="2" charset="-78"/>
              </a:rPr>
              <a:t> است که شاید تاریخ و سابقه آن به سابقه و قدمت کشور ایران می رسد.</a:t>
            </a:r>
          </a:p>
          <a:p>
            <a:pPr algn="just" rtl="1">
              <a:lnSpc>
                <a:spcPct val="150000"/>
              </a:lnSpc>
            </a:pPr>
            <a:r>
              <a:rPr lang="fa-IR" sz="1200" b="1" dirty="0">
                <a:cs typeface="B Nazanin" panose="00000400000000000000" pitchFamily="2" charset="-78"/>
              </a:rPr>
              <a:t> از مطالعه مدارک تاریخی و جغرافیائی قدیم چنین دریافت می شود که اصفهان در عهد ساسانیان اهمیتی به سزا داشتند و مخصوصاً جنبه دفاعی آن که مرکز تجمع سپاه بود. </a:t>
            </a:r>
            <a:r>
              <a:rPr lang="fa-IR" sz="1200" b="1" dirty="0" err="1">
                <a:cs typeface="B Nazanin" panose="00000400000000000000" pitchFamily="2" charset="-78"/>
              </a:rPr>
              <a:t>برارزش</a:t>
            </a:r>
            <a:r>
              <a:rPr lang="fa-IR" sz="1200" b="1" dirty="0">
                <a:cs typeface="B Nazanin" panose="00000400000000000000" pitchFamily="2" charset="-78"/>
              </a:rPr>
              <a:t> جغرافیائی آن افزوده است. و نکته دیگر اینکه فعلاً آثار تاریخی که زمان آنها به پیش از ساسانیان برسد در دست نیست و آثاری چون، آتشگاه و باروی آن </a:t>
            </a:r>
            <a:r>
              <a:rPr lang="fa-IR" sz="1200" b="1" dirty="0" err="1">
                <a:cs typeface="B Nazanin" panose="00000400000000000000" pitchFamily="2" charset="-78"/>
              </a:rPr>
              <a:t>درنصرآباد</a:t>
            </a:r>
            <a:r>
              <a:rPr lang="fa-IR" sz="1200" b="1" dirty="0">
                <a:cs typeface="B Nazanin" panose="00000400000000000000" pitchFamily="2" charset="-78"/>
              </a:rPr>
              <a:t>، دیوار خشتی </a:t>
            </a:r>
            <a:r>
              <a:rPr lang="fa-IR" sz="1200" b="1" dirty="0" err="1">
                <a:cs typeface="B Nazanin" panose="00000400000000000000" pitchFamily="2" charset="-78"/>
              </a:rPr>
              <a:t>درمسجدجامع</a:t>
            </a:r>
            <a:r>
              <a:rPr lang="fa-IR" sz="1200" b="1" dirty="0">
                <a:cs typeface="B Nazanin" panose="00000400000000000000" pitchFamily="2" charset="-78"/>
              </a:rPr>
              <a:t> و پل شهرستان از جمله نمونه های هستند که از دوره ساسانیان بجا مانده </a:t>
            </a:r>
            <a:r>
              <a:rPr lang="fa-IR" sz="1200" b="1" dirty="0" err="1">
                <a:cs typeface="B Nazanin" panose="00000400000000000000" pitchFamily="2" charset="-78"/>
              </a:rPr>
              <a:t>اند</a:t>
            </a:r>
            <a:r>
              <a:rPr lang="fa-IR" sz="1200" b="1" dirty="0">
                <a:cs typeface="B Nazanin" panose="00000400000000000000" pitchFamily="2" charset="-78"/>
              </a:rPr>
              <a:t>. اما </a:t>
            </a:r>
            <a:r>
              <a:rPr lang="fa-IR" sz="1200" b="1" dirty="0" err="1">
                <a:cs typeface="B Nazanin" panose="00000400000000000000" pitchFamily="2" charset="-78"/>
              </a:rPr>
              <a:t>بلحاظ</a:t>
            </a:r>
            <a:r>
              <a:rPr lang="fa-IR" sz="1200" b="1" dirty="0">
                <a:cs typeface="B Nazanin" panose="00000400000000000000" pitchFamily="2" charset="-78"/>
              </a:rPr>
              <a:t>، عناصری چون ویژگیهای طبیعی منطقه اصفهان، گویشهای باستانی موجود در نواحی اطراف شهر و نیز نام اصفهان و بسیاری از روستاها و شهرهای وابسته به آن مانند: سین، </a:t>
            </a:r>
            <a:r>
              <a:rPr lang="fa-IR" sz="1200" b="1" dirty="0" err="1">
                <a:cs typeface="B Nazanin" panose="00000400000000000000" pitchFamily="2" charset="-78"/>
              </a:rPr>
              <a:t>آدریان</a:t>
            </a:r>
            <a:r>
              <a:rPr lang="fa-IR" sz="1200" b="1" dirty="0">
                <a:cs typeface="B Nazanin" panose="00000400000000000000" pitchFamily="2" charset="-78"/>
              </a:rPr>
              <a:t>، </a:t>
            </a:r>
            <a:r>
              <a:rPr lang="fa-IR" sz="1200" b="1" dirty="0" err="1">
                <a:cs typeface="B Nazanin" panose="00000400000000000000" pitchFamily="2" charset="-78"/>
              </a:rPr>
              <a:t>آذرخواران</a:t>
            </a:r>
            <a:r>
              <a:rPr lang="fa-IR" sz="1200" b="1" dirty="0">
                <a:cs typeface="B Nazanin" panose="00000400000000000000" pitchFamily="2" charset="-78"/>
              </a:rPr>
              <a:t>، </a:t>
            </a:r>
            <a:r>
              <a:rPr lang="fa-IR" sz="1200" b="1" dirty="0" err="1">
                <a:cs typeface="B Nazanin" panose="00000400000000000000" pitchFamily="2" charset="-78"/>
              </a:rPr>
              <a:t>آذرمناباد</a:t>
            </a:r>
            <a:r>
              <a:rPr lang="fa-IR" sz="1200" b="1" dirty="0">
                <a:cs typeface="B Nazanin" panose="00000400000000000000" pitchFamily="2" charset="-78"/>
              </a:rPr>
              <a:t>، سروش </a:t>
            </a:r>
            <a:r>
              <a:rPr lang="fa-IR" sz="1200" b="1" dirty="0" err="1">
                <a:cs typeface="B Nazanin" panose="00000400000000000000" pitchFamily="2" charset="-78"/>
              </a:rPr>
              <a:t>آذران</a:t>
            </a:r>
            <a:r>
              <a:rPr lang="fa-IR" sz="1200" b="1" dirty="0">
                <a:cs typeface="B Nazanin" panose="00000400000000000000" pitchFamily="2" charset="-78"/>
              </a:rPr>
              <a:t>، </a:t>
            </a:r>
            <a:r>
              <a:rPr lang="fa-IR" sz="1200" b="1" dirty="0" err="1">
                <a:cs typeface="B Nazanin" panose="00000400000000000000" pitchFamily="2" charset="-78"/>
              </a:rPr>
              <a:t>خوزان</a:t>
            </a:r>
            <a:r>
              <a:rPr lang="fa-IR" sz="1200" b="1" dirty="0">
                <a:cs typeface="B Nazanin" panose="00000400000000000000" pitchFamily="2" charset="-78"/>
              </a:rPr>
              <a:t> و فرمان </a:t>
            </a:r>
            <a:r>
              <a:rPr lang="fa-IR" sz="1200" b="1" dirty="0" err="1">
                <a:cs typeface="B Nazanin" panose="00000400000000000000" pitchFamily="2" charset="-78"/>
              </a:rPr>
              <a:t>ویسنا</a:t>
            </a:r>
            <a:r>
              <a:rPr lang="fa-IR" sz="1200" b="1" dirty="0">
                <a:cs typeface="B Nazanin" panose="00000400000000000000" pitchFamily="2" charset="-78"/>
              </a:rPr>
              <a:t> و ... می توان به قدمت اصفهان به خیلی بیش از ساسانیان پی برد.</a:t>
            </a:r>
            <a:endParaRPr lang="en-US" sz="1200" b="1" dirty="0">
              <a:cs typeface="B Nazanin" panose="00000400000000000000" pitchFamily="2" charset="-78"/>
            </a:endParaRPr>
          </a:p>
          <a:p>
            <a:pPr algn="just" rtl="1">
              <a:lnSpc>
                <a:spcPct val="150000"/>
              </a:lnSpc>
              <a:buClr>
                <a:srgbClr val="FF0000"/>
              </a:buClr>
              <a:buFont typeface="Wingdings" panose="05000000000000000000" pitchFamily="2" charset="2"/>
              <a:buChar char="Ø"/>
            </a:pPr>
            <a:endParaRPr lang="fa-IR" sz="1300" b="1" dirty="0">
              <a:cs typeface="B Nazanin" panose="00000400000000000000" pitchFamily="2" charset="-78"/>
            </a:endParaRPr>
          </a:p>
        </p:txBody>
      </p:sp>
    </p:spTree>
    <p:extLst>
      <p:ext uri="{BB962C8B-B14F-4D97-AF65-F5344CB8AC3E}">
        <p14:creationId xmlns:p14="http://schemas.microsoft.com/office/powerpoint/2010/main" val="108769689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heel(1)">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69F5F-D3BC-4F90-ADC3-558523F7D95C}"/>
              </a:ext>
            </a:extLst>
          </p:cNvPr>
          <p:cNvSpPr>
            <a:spLocks noGrp="1"/>
          </p:cNvSpPr>
          <p:nvPr>
            <p:ph type="title"/>
          </p:nvPr>
        </p:nvSpPr>
        <p:spPr/>
        <p:txBody>
          <a:bodyPr/>
          <a:lstStyle/>
          <a:p>
            <a:pPr algn="r" rtl="1"/>
            <a:r>
              <a:rPr lang="fa-IR" dirty="0">
                <a:cs typeface="B Titr" panose="00000700000000000000" pitchFamily="2" charset="-78"/>
              </a:rPr>
              <a:t>پیشینه تاریخی</a:t>
            </a:r>
          </a:p>
        </p:txBody>
      </p:sp>
      <p:sp>
        <p:nvSpPr>
          <p:cNvPr id="2" name="Rectangle 1">
            <a:extLst>
              <a:ext uri="{FF2B5EF4-FFF2-40B4-BE49-F238E27FC236}">
                <a16:creationId xmlns:a16="http://schemas.microsoft.com/office/drawing/2014/main" id="{157D6B30-C839-49CE-9A5A-4151F76E7AD3}"/>
              </a:ext>
            </a:extLst>
          </p:cNvPr>
          <p:cNvSpPr/>
          <p:nvPr/>
        </p:nvSpPr>
        <p:spPr>
          <a:xfrm>
            <a:off x="5880682" y="2485525"/>
            <a:ext cx="5788403" cy="3943387"/>
          </a:xfrm>
          <a:prstGeom prst="rect">
            <a:avLst/>
          </a:prstGeom>
        </p:spPr>
        <p:txBody>
          <a:bodyPr wrap="square">
            <a:spAutoFit/>
          </a:bodyPr>
          <a:lstStyle/>
          <a:p>
            <a:pPr algn="just" rtl="1">
              <a:lnSpc>
                <a:spcPct val="150000"/>
              </a:lnSpc>
              <a:spcAft>
                <a:spcPts val="0"/>
              </a:spcAft>
            </a:pP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استاد محمد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مهریار</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بنای شهر را بدست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آریائیها</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که حدود 2000 سال قبل از میلاد مسیح به فلات مرکزی ایران آمده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اند</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دانسته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ودرباره</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قدمت شهر چنین می نویسد:</a:t>
            </a:r>
            <a:endParaRPr lang="en-US" sz="14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0"/>
              </a:spcAft>
            </a:pP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شهراصفهان</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از جمله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بلادی</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است که شاید تاریخ و سابقه آن به سابقه و قدمت کشور ایران</a:t>
            </a:r>
            <a:r>
              <a:rPr lang="fa-IR" sz="1400"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 </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می رسد. از مطالعه مدارک تاریخی و جغرافیائی قدیم چنین دریافت می شود که اصفهان در عهد ساسانیان اهمیتی به سزا داشتند و مخصوصاً جنبه دفاعی آن که مرکز تجمع سپاه بود.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برارزش</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جغرافیائی آن افزوده است. و نکته دیگر اینکه فعلاً آثار تاریخی که زمان آنها به پیش از ساسانیان برسد در دست نیست و آثاری چون، آتشگاه و باروی آن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درنصرآباد</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دیوار خشتی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درمسجدجامع</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و پل شهرستان از جمله نمونه های هستند که از دوره ساسانیان بجا مانده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اند</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اما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بلحاظ</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عناصری چون ویژگیهای طبیعی منطقه اصفهان، گویشهای باستانی موجود در نواحی اطراف شهر و نیز نام اصفهان و بسیاری از روستاها و شهرهای وابسته به آن مانند: سین،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آدریان</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آذرخواران</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آذرمناباد</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سروش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آذران</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خوزان</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و فرمان </a:t>
            </a:r>
            <a:r>
              <a:rPr lang="fa-IR" sz="1400" b="1" dirty="0" err="1">
                <a:solidFill>
                  <a:srgbClr val="000000"/>
                </a:solidFill>
                <a:latin typeface="Tahoma" panose="020B0604030504040204" pitchFamily="34" charset="0"/>
                <a:ea typeface="Times New Roman" panose="02020603050405020304" pitchFamily="18" charset="0"/>
                <a:cs typeface="B Nazanin" panose="00000400000000000000" pitchFamily="2" charset="-78"/>
              </a:rPr>
              <a:t>ویسنا</a:t>
            </a:r>
            <a:r>
              <a:rPr lang="fa-IR" sz="1400" b="1" dirty="0">
                <a:solidFill>
                  <a:srgbClr val="000000"/>
                </a:solidFill>
                <a:latin typeface="Tahoma" panose="020B0604030504040204" pitchFamily="34" charset="0"/>
                <a:ea typeface="Times New Roman" panose="02020603050405020304" pitchFamily="18" charset="0"/>
                <a:cs typeface="B Nazanin" panose="00000400000000000000" pitchFamily="2" charset="-78"/>
              </a:rPr>
              <a:t> و ... می توان به قدمت اصفهان به خیلی بیش از ساسانیان پی برد.</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7" name="Picture 6">
            <a:extLst>
              <a:ext uri="{FF2B5EF4-FFF2-40B4-BE49-F238E27FC236}">
                <a16:creationId xmlns:a16="http://schemas.microsoft.com/office/drawing/2014/main" id="{6C449BCA-9954-49E9-ADC1-39D333D23A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783" y="2489951"/>
            <a:ext cx="4971876" cy="4008902"/>
          </a:xfrm>
          <a:prstGeom prst="rect">
            <a:avLst/>
          </a:prstGeom>
        </p:spPr>
      </p:pic>
    </p:spTree>
    <p:extLst>
      <p:ext uri="{BB962C8B-B14F-4D97-AF65-F5344CB8AC3E}">
        <p14:creationId xmlns:p14="http://schemas.microsoft.com/office/powerpoint/2010/main" val="376056135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69F5F-D3BC-4F90-ADC3-558523F7D95C}"/>
              </a:ext>
            </a:extLst>
          </p:cNvPr>
          <p:cNvSpPr>
            <a:spLocks noGrp="1"/>
          </p:cNvSpPr>
          <p:nvPr>
            <p:ph type="title"/>
          </p:nvPr>
        </p:nvSpPr>
        <p:spPr/>
        <p:txBody>
          <a:bodyPr/>
          <a:lstStyle/>
          <a:p>
            <a:pPr algn="r" rtl="1"/>
            <a:r>
              <a:rPr lang="fa-IR" dirty="0">
                <a:cs typeface="B Titr" panose="00000700000000000000" pitchFamily="2" charset="-78"/>
              </a:rPr>
              <a:t>حکومت شکل گرفته در منطقه</a:t>
            </a:r>
          </a:p>
        </p:txBody>
      </p:sp>
      <p:sp>
        <p:nvSpPr>
          <p:cNvPr id="3" name="TextBox 2">
            <a:extLst>
              <a:ext uri="{FF2B5EF4-FFF2-40B4-BE49-F238E27FC236}">
                <a16:creationId xmlns:a16="http://schemas.microsoft.com/office/drawing/2014/main" id="{C0E7307D-0401-413F-894D-6AD619897AA1}"/>
              </a:ext>
            </a:extLst>
          </p:cNvPr>
          <p:cNvSpPr txBox="1"/>
          <p:nvPr/>
        </p:nvSpPr>
        <p:spPr>
          <a:xfrm>
            <a:off x="149603" y="4660162"/>
            <a:ext cx="11269211" cy="2004395"/>
          </a:xfrm>
          <a:prstGeom prst="rect">
            <a:avLst/>
          </a:prstGeom>
          <a:noFill/>
        </p:spPr>
        <p:txBody>
          <a:bodyPr wrap="square" rtlCol="1">
            <a:spAutoFit/>
          </a:bodyPr>
          <a:lstStyle/>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زمان اشکانیان اصفهان به عنوان </a:t>
            </a:r>
            <a:r>
              <a:rPr lang="fa-IR" sz="1400" b="1" dirty="0" err="1">
                <a:solidFill>
                  <a:srgbClr val="000000"/>
                </a:solidFill>
                <a:latin typeface="Tahoma" panose="020B0604030504040204" pitchFamily="34" charset="0"/>
                <a:cs typeface="B Nazanin" panose="00000400000000000000" pitchFamily="2" charset="-78"/>
              </a:rPr>
              <a:t>مركز</a:t>
            </a:r>
            <a:r>
              <a:rPr lang="fa-IR" sz="1400" b="1" dirty="0">
                <a:solidFill>
                  <a:srgbClr val="000000"/>
                </a:solidFill>
                <a:latin typeface="Tahoma" panose="020B0604030504040204" pitchFamily="34" charset="0"/>
                <a:cs typeface="B Nazanin" panose="00000400000000000000" pitchFamily="2" charset="-78"/>
              </a:rPr>
              <a:t> و </a:t>
            </a:r>
            <a:r>
              <a:rPr lang="fa-IR" sz="1400" b="1" dirty="0" err="1">
                <a:solidFill>
                  <a:srgbClr val="000000"/>
                </a:solidFill>
                <a:latin typeface="Tahoma" panose="020B0604030504040204" pitchFamily="34" charset="0"/>
                <a:cs typeface="B Nazanin" panose="00000400000000000000" pitchFamily="2" charset="-78"/>
              </a:rPr>
              <a:t>پايتخت</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يكی</a:t>
            </a:r>
            <a:r>
              <a:rPr lang="fa-IR" sz="1400" b="1" dirty="0">
                <a:solidFill>
                  <a:srgbClr val="000000"/>
                </a:solidFill>
                <a:latin typeface="Tahoma" panose="020B0604030504040204" pitchFamily="34" charset="0"/>
                <a:cs typeface="B Nazanin" panose="00000400000000000000" pitchFamily="2" charset="-78"/>
              </a:rPr>
              <a:t> از </a:t>
            </a:r>
            <a:r>
              <a:rPr lang="fa-IR" sz="1400" b="1" dirty="0" err="1">
                <a:solidFill>
                  <a:srgbClr val="000000"/>
                </a:solidFill>
                <a:latin typeface="Tahoma" panose="020B0604030504040204" pitchFamily="34" charset="0"/>
                <a:cs typeface="B Nazanin" panose="00000400000000000000" pitchFamily="2" charset="-78"/>
              </a:rPr>
              <a:t>ايالت</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هاي</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وسيع</a:t>
            </a:r>
            <a:r>
              <a:rPr lang="fa-IR" sz="1400" b="1" dirty="0">
                <a:solidFill>
                  <a:srgbClr val="000000"/>
                </a:solidFill>
                <a:latin typeface="Tahoma" panose="020B0604030504040204" pitchFamily="34" charset="0"/>
                <a:cs typeface="B Nazanin" panose="00000400000000000000" pitchFamily="2" charset="-78"/>
              </a:rPr>
              <a:t> پادشاهان اشکانی در نظر گرفته شد.</a:t>
            </a:r>
          </a:p>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یزدگرد اول پادشاه ساسانی یک پادگان نظامی در اصفهان ایجاد کرد تا آموزش و اعزام نیروهای کمکی در آن صورت گیرد. نیروهای ثابت نیز در سه مرکز نظامی در مرو، گرگان و تیسفون آموزش داده می شدند. به همین دلیل می توان گفت که نام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(به معنای جایگاه ارتش) از روزگار ساسانیان بر اصفهان نهاده شده است. کتاب های تاریخی به اسکان سواره نظام های ساسانی در </a:t>
            </a:r>
            <a:r>
              <a:rPr lang="fa-IR" sz="1400" b="1" dirty="0" err="1">
                <a:solidFill>
                  <a:srgbClr val="000000"/>
                </a:solidFill>
                <a:latin typeface="Tahoma" panose="020B0604030504040204" pitchFamily="34" charset="0"/>
                <a:cs typeface="B Nazanin" panose="00000400000000000000" pitchFamily="2" charset="-78"/>
              </a:rPr>
              <a:t>سبزه‌زارهای</a:t>
            </a:r>
            <a:r>
              <a:rPr lang="fa-IR" sz="1400" b="1" dirty="0">
                <a:solidFill>
                  <a:srgbClr val="000000"/>
                </a:solidFill>
                <a:latin typeface="Tahoma" panose="020B0604030504040204" pitchFamily="34" charset="0"/>
                <a:cs typeface="B Nazanin" panose="00000400000000000000" pitchFamily="2" charset="-78"/>
              </a:rPr>
              <a:t> پیرامون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در هنگام صلح اشاره می کنند.</a:t>
            </a:r>
          </a:p>
          <a:p>
            <a:pPr algn="just" rtl="1">
              <a:lnSpc>
                <a:spcPct val="150000"/>
              </a:lnSpc>
            </a:pP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و ارمنستان همواره یکی از محل های اسکان ولیعهد ساسانیان بوده </a:t>
            </a:r>
            <a:r>
              <a:rPr lang="fa-IR" sz="1400" b="1" dirty="0" err="1">
                <a:solidFill>
                  <a:srgbClr val="000000"/>
                </a:solidFill>
                <a:latin typeface="Tahoma" panose="020B0604030504040204" pitchFamily="34" charset="0"/>
                <a:cs typeface="B Nazanin" panose="00000400000000000000" pitchFamily="2" charset="-78"/>
              </a:rPr>
              <a:t>اند</a:t>
            </a:r>
            <a:r>
              <a:rPr lang="fa-IR" sz="1400" b="1" dirty="0">
                <a:solidFill>
                  <a:srgbClr val="000000"/>
                </a:solidFill>
                <a:latin typeface="Tahoma" panose="020B0604030504040204" pitchFamily="34" charset="0"/>
                <a:cs typeface="B Nazanin" panose="00000400000000000000" pitchFamily="2" charset="-78"/>
              </a:rPr>
              <a:t> اما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نشیمن‌گاه</a:t>
            </a:r>
            <a:r>
              <a:rPr lang="fa-IR" sz="1400" b="1" dirty="0">
                <a:solidFill>
                  <a:srgbClr val="000000"/>
                </a:solidFill>
                <a:latin typeface="Tahoma" panose="020B0604030504040204" pitchFamily="34" charset="0"/>
                <a:cs typeface="B Nazanin" panose="00000400000000000000" pitchFamily="2" charset="-78"/>
              </a:rPr>
              <a:t> و قلمرو نفوذ اعضای هفت خانواده بزرگ ایرانی صاحب نفوذ در پادشاهی (</a:t>
            </a:r>
            <a:r>
              <a:rPr lang="fa-IR" sz="1400" b="1" dirty="0" err="1">
                <a:solidFill>
                  <a:srgbClr val="000000"/>
                </a:solidFill>
                <a:latin typeface="Tahoma" panose="020B0604030504040204" pitchFamily="34" charset="0"/>
                <a:cs typeface="B Nazanin" panose="00000400000000000000" pitchFamily="2" charset="-78"/>
              </a:rPr>
              <a:t>واسپوهران</a:t>
            </a:r>
            <a:r>
              <a:rPr lang="fa-IR" sz="1400" b="1" dirty="0">
                <a:solidFill>
                  <a:srgbClr val="000000"/>
                </a:solidFill>
                <a:latin typeface="Tahoma" panose="020B0604030504040204" pitchFamily="34" charset="0"/>
                <a:cs typeface="B Nazanin" panose="00000400000000000000" pitchFamily="2" charset="-78"/>
              </a:rPr>
              <a:t>) نیز بوده است و به همین دلیل در آن زمان امتیازات خاصی برای آن در نظر گرفته می شد.</a:t>
            </a:r>
          </a:p>
        </p:txBody>
      </p:sp>
      <p:sp>
        <p:nvSpPr>
          <p:cNvPr id="4" name="Rectangle 3">
            <a:extLst>
              <a:ext uri="{FF2B5EF4-FFF2-40B4-BE49-F238E27FC236}">
                <a16:creationId xmlns:a16="http://schemas.microsoft.com/office/drawing/2014/main" id="{8BE42393-BE79-4022-BFBB-B171BC84F2E6}"/>
              </a:ext>
            </a:extLst>
          </p:cNvPr>
          <p:cNvSpPr/>
          <p:nvPr/>
        </p:nvSpPr>
        <p:spPr>
          <a:xfrm>
            <a:off x="773186" y="2565384"/>
            <a:ext cx="10645628" cy="1681229"/>
          </a:xfrm>
          <a:prstGeom prst="rect">
            <a:avLst/>
          </a:prstGeom>
        </p:spPr>
        <p:txBody>
          <a:bodyPr wrap="square">
            <a:spAutoFit/>
          </a:bodyPr>
          <a:lstStyle/>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زمان هخامنشیان به دلیل قرارگیری اصفهان در محل تقاطع راه های عمده و وجود اقامتگاه سلطنتی در آن، به عنوان یکی از شهرهای مهم محسوب می شود تا آنجا که </a:t>
            </a:r>
            <a:r>
              <a:rPr lang="fa-IR" sz="1400" b="1" dirty="0" err="1">
                <a:solidFill>
                  <a:srgbClr val="000000"/>
                </a:solidFill>
                <a:latin typeface="Tahoma" panose="020B0604030504040204" pitchFamily="34" charset="0"/>
                <a:cs typeface="B Nazanin" panose="00000400000000000000" pitchFamily="2" charset="-78"/>
              </a:rPr>
              <a:t>استرابون</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جغرافی‌دان</a:t>
            </a:r>
            <a:r>
              <a:rPr lang="fa-IR" sz="1400" b="1" dirty="0">
                <a:solidFill>
                  <a:srgbClr val="000000"/>
                </a:solidFill>
                <a:latin typeface="Tahoma" panose="020B0604030504040204" pitchFamily="34" charset="0"/>
                <a:cs typeface="B Nazanin" panose="00000400000000000000" pitchFamily="2" charset="-78"/>
              </a:rPr>
              <a:t> یونانی، از این شهر به عنوان مرکز کشور ایران نام می برد. تاریخ </a:t>
            </a:r>
            <a:r>
              <a:rPr lang="fa-IR" sz="1400" b="1" dirty="0" err="1">
                <a:solidFill>
                  <a:srgbClr val="000000"/>
                </a:solidFill>
                <a:latin typeface="Tahoma" panose="020B0604030504040204" pitchFamily="34" charset="0"/>
                <a:cs typeface="B Nazanin" panose="00000400000000000000" pitchFamily="2" charset="-78"/>
              </a:rPr>
              <a:t>دانانی</a:t>
            </a:r>
            <a:r>
              <a:rPr lang="fa-IR" sz="1400" b="1" dirty="0">
                <a:solidFill>
                  <a:srgbClr val="000000"/>
                </a:solidFill>
                <a:latin typeface="Tahoma" panose="020B0604030504040204" pitchFamily="34" charset="0"/>
                <a:cs typeface="B Nazanin" panose="00000400000000000000" pitchFamily="2" charset="-78"/>
              </a:rPr>
              <a:t> همچون ابن فقیه همدانی، موسی </a:t>
            </a:r>
            <a:r>
              <a:rPr lang="fa-IR" sz="1400" b="1" dirty="0" err="1">
                <a:solidFill>
                  <a:srgbClr val="000000"/>
                </a:solidFill>
                <a:latin typeface="Tahoma" panose="020B0604030504040204" pitchFamily="34" charset="0"/>
                <a:cs typeface="B Nazanin" panose="00000400000000000000" pitchFamily="2" charset="-78"/>
              </a:rPr>
              <a:t>خورنی</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الاصطخری</a:t>
            </a:r>
            <a:r>
              <a:rPr lang="fa-IR" sz="1400" b="1" dirty="0">
                <a:solidFill>
                  <a:srgbClr val="000000"/>
                </a:solidFill>
                <a:latin typeface="Tahoma" panose="020B0604030504040204" pitchFamily="34" charset="0"/>
                <a:cs typeface="B Nazanin" panose="00000400000000000000" pitchFamily="2" charset="-78"/>
              </a:rPr>
              <a:t>، ابن </a:t>
            </a:r>
            <a:r>
              <a:rPr lang="fa-IR" sz="1400" b="1" dirty="0" err="1">
                <a:solidFill>
                  <a:srgbClr val="000000"/>
                </a:solidFill>
                <a:latin typeface="Tahoma" panose="020B0604030504040204" pitchFamily="34" charset="0"/>
                <a:cs typeface="B Nazanin" panose="00000400000000000000" pitchFamily="2" charset="-78"/>
              </a:rPr>
              <a:t>حوقل</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المقدسی</a:t>
            </a:r>
            <a:r>
              <a:rPr lang="fa-IR" sz="1400" b="1" dirty="0">
                <a:solidFill>
                  <a:srgbClr val="000000"/>
                </a:solidFill>
                <a:latin typeface="Tahoma" panose="020B0604030504040204" pitchFamily="34" charset="0"/>
                <a:cs typeface="B Nazanin" panose="00000400000000000000" pitchFamily="2" charset="-78"/>
              </a:rPr>
              <a:t>، یاقوت </a:t>
            </a:r>
            <a:r>
              <a:rPr lang="fa-IR" sz="1400" b="1" dirty="0" err="1">
                <a:solidFill>
                  <a:srgbClr val="000000"/>
                </a:solidFill>
                <a:latin typeface="Tahoma" panose="020B0604030504040204" pitchFamily="34" charset="0"/>
                <a:cs typeface="B Nazanin" panose="00000400000000000000" pitchFamily="2" charset="-78"/>
              </a:rPr>
              <a:t>حموی</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ابوالفدا</a:t>
            </a:r>
            <a:r>
              <a:rPr lang="fa-IR" sz="1400" b="1" dirty="0">
                <a:solidFill>
                  <a:srgbClr val="000000"/>
                </a:solidFill>
                <a:latin typeface="Tahoma" panose="020B0604030504040204" pitchFamily="34" charset="0"/>
                <a:cs typeface="B Nazanin" panose="00000400000000000000" pitchFamily="2" charset="-78"/>
              </a:rPr>
              <a:t> و ابن </a:t>
            </a:r>
            <a:r>
              <a:rPr lang="fa-IR" sz="1400" b="1" dirty="0" err="1">
                <a:solidFill>
                  <a:srgbClr val="000000"/>
                </a:solidFill>
                <a:latin typeface="Tahoma" panose="020B0604030504040204" pitchFamily="34" charset="0"/>
                <a:cs typeface="B Nazanin" panose="00000400000000000000" pitchFamily="2" charset="-78"/>
              </a:rPr>
              <a:t>خلدون</a:t>
            </a:r>
            <a:r>
              <a:rPr lang="fa-IR" sz="1400" b="1" dirty="0">
                <a:solidFill>
                  <a:srgbClr val="000000"/>
                </a:solidFill>
                <a:latin typeface="Tahoma" panose="020B0604030504040204" pitchFamily="34" charset="0"/>
                <a:cs typeface="B Nazanin" panose="00000400000000000000" pitchFamily="2" charset="-78"/>
              </a:rPr>
              <a:t> این واقعه را در نوشته </a:t>
            </a:r>
            <a:r>
              <a:rPr lang="fa-IR" sz="1400" b="1" dirty="0" err="1">
                <a:solidFill>
                  <a:srgbClr val="000000"/>
                </a:solidFill>
                <a:latin typeface="Tahoma" panose="020B0604030504040204" pitchFamily="34" charset="0"/>
                <a:cs typeface="B Nazanin" panose="00000400000000000000" pitchFamily="2" charset="-78"/>
              </a:rPr>
              <a:t>هایشان</a:t>
            </a:r>
            <a:r>
              <a:rPr lang="fa-IR" sz="1400" b="1" dirty="0">
                <a:solidFill>
                  <a:srgbClr val="000000"/>
                </a:solidFill>
                <a:latin typeface="Tahoma" panose="020B0604030504040204" pitchFamily="34" charset="0"/>
                <a:cs typeface="B Nazanin" panose="00000400000000000000" pitchFamily="2" charset="-78"/>
              </a:rPr>
              <a:t> در مورد اسکان یهودیان در اصفهان سخن به میان می آورند و اتفاق نظر دارند که با فتح </a:t>
            </a:r>
            <a:r>
              <a:rPr lang="fa-IR" sz="1400" b="1" dirty="0" err="1">
                <a:solidFill>
                  <a:srgbClr val="000000"/>
                </a:solidFill>
                <a:latin typeface="Tahoma" panose="020B0604030504040204" pitchFamily="34" charset="0"/>
                <a:cs typeface="B Nazanin" panose="00000400000000000000" pitchFamily="2" charset="-78"/>
              </a:rPr>
              <a:t>بابِل</a:t>
            </a:r>
            <a:r>
              <a:rPr lang="fa-IR" sz="1400" b="1" dirty="0">
                <a:solidFill>
                  <a:srgbClr val="000000"/>
                </a:solidFill>
                <a:latin typeface="Tahoma" panose="020B0604030504040204" pitchFamily="34" charset="0"/>
                <a:cs typeface="B Nazanin" panose="00000400000000000000" pitchFamily="2" charset="-78"/>
              </a:rPr>
              <a:t> توسط کورش بزرگ و آزاد سازی یهودیان از اسارت </a:t>
            </a:r>
            <a:r>
              <a:rPr lang="fa-IR" sz="1400" b="1" dirty="0" err="1">
                <a:solidFill>
                  <a:srgbClr val="000000"/>
                </a:solidFill>
                <a:latin typeface="Tahoma" panose="020B0604030504040204" pitchFamily="34" charset="0"/>
                <a:cs typeface="B Nazanin" panose="00000400000000000000" pitchFamily="2" charset="-78"/>
              </a:rPr>
              <a:t>نبوکدنصر</a:t>
            </a:r>
            <a:r>
              <a:rPr lang="fa-IR" sz="1400" b="1" dirty="0">
                <a:solidFill>
                  <a:srgbClr val="000000"/>
                </a:solidFill>
                <a:latin typeface="Tahoma" panose="020B0604030504040204" pitchFamily="34" charset="0"/>
                <a:cs typeface="B Nazanin" panose="00000400000000000000" pitchFamily="2" charset="-78"/>
              </a:rPr>
              <a:t> شاه بابل تعدادی از آنها در ایران و در منطقه ای به نام </a:t>
            </a:r>
            <a:r>
              <a:rPr lang="fa-IR" sz="1400" b="1" dirty="0" err="1">
                <a:solidFill>
                  <a:srgbClr val="000000"/>
                </a:solidFill>
                <a:latin typeface="Tahoma" panose="020B0604030504040204" pitchFamily="34" charset="0"/>
                <a:cs typeface="B Nazanin" panose="00000400000000000000" pitchFamily="2" charset="-78"/>
              </a:rPr>
              <a:t>دارالیهودیه</a:t>
            </a:r>
            <a:r>
              <a:rPr lang="fa-IR" sz="1400" b="1" dirty="0">
                <a:solidFill>
                  <a:srgbClr val="000000"/>
                </a:solidFill>
                <a:latin typeface="Tahoma" panose="020B0604030504040204" pitchFamily="34" charset="0"/>
                <a:cs typeface="B Nazanin" panose="00000400000000000000" pitchFamily="2" charset="-78"/>
              </a:rPr>
              <a:t> ساکن شدند. این منطقه در کنار جی قرار داشت و بعدها با اتصال جی و </a:t>
            </a:r>
            <a:r>
              <a:rPr lang="fa-IR" sz="1400" b="1" dirty="0" err="1">
                <a:solidFill>
                  <a:srgbClr val="000000"/>
                </a:solidFill>
                <a:latin typeface="Tahoma" panose="020B0604030504040204" pitchFamily="34" charset="0"/>
                <a:cs typeface="B Nazanin" panose="00000400000000000000" pitchFamily="2" charset="-78"/>
              </a:rPr>
              <a:t>دارالیهودیه</a:t>
            </a:r>
            <a:r>
              <a:rPr lang="fa-IR" sz="1400" b="1" dirty="0">
                <a:solidFill>
                  <a:srgbClr val="000000"/>
                </a:solidFill>
                <a:latin typeface="Tahoma" panose="020B0604030504040204" pitchFamily="34" charset="0"/>
                <a:cs typeface="B Nazanin" panose="00000400000000000000" pitchFamily="2" charset="-78"/>
              </a:rPr>
              <a:t> به یکدیگر شهر اصفهان پدید آمد.</a:t>
            </a:r>
          </a:p>
        </p:txBody>
      </p:sp>
      <p:sp>
        <p:nvSpPr>
          <p:cNvPr id="2" name="Rectangle 1">
            <a:extLst>
              <a:ext uri="{FF2B5EF4-FFF2-40B4-BE49-F238E27FC236}">
                <a16:creationId xmlns:a16="http://schemas.microsoft.com/office/drawing/2014/main" id="{0526A064-9F9C-461F-9FE1-1524C77535B5}"/>
              </a:ext>
            </a:extLst>
          </p:cNvPr>
          <p:cNvSpPr/>
          <p:nvPr/>
        </p:nvSpPr>
        <p:spPr>
          <a:xfrm>
            <a:off x="9282438" y="2244168"/>
            <a:ext cx="2404824" cy="473206"/>
          </a:xfrm>
          <a:prstGeom prst="rect">
            <a:avLst/>
          </a:prstGeom>
        </p:spPr>
        <p:txBody>
          <a:bodyPr wrap="none">
            <a:spAutoFit/>
          </a:bodyPr>
          <a:lstStyle/>
          <a:p>
            <a:pPr algn="just" rtl="1">
              <a:lnSpc>
                <a:spcPct val="150000"/>
              </a:lnSpc>
            </a:pPr>
            <a:r>
              <a:rPr lang="fa-IR" dirty="0">
                <a:solidFill>
                  <a:srgbClr val="FF0000"/>
                </a:solidFill>
                <a:cs typeface="B Titr" panose="00000700000000000000" pitchFamily="2" charset="-78"/>
              </a:rPr>
              <a:t>اصفهان در دوره هخامنشیان</a:t>
            </a:r>
          </a:p>
        </p:txBody>
      </p:sp>
      <p:sp>
        <p:nvSpPr>
          <p:cNvPr id="6" name="Rectangle 5">
            <a:extLst>
              <a:ext uri="{FF2B5EF4-FFF2-40B4-BE49-F238E27FC236}">
                <a16:creationId xmlns:a16="http://schemas.microsoft.com/office/drawing/2014/main" id="{4CB5EE5F-26B6-45FE-B69A-8FAFEC0EB077}"/>
              </a:ext>
            </a:extLst>
          </p:cNvPr>
          <p:cNvSpPr/>
          <p:nvPr/>
        </p:nvSpPr>
        <p:spPr>
          <a:xfrm>
            <a:off x="8569101" y="4262951"/>
            <a:ext cx="3118161" cy="473206"/>
          </a:xfrm>
          <a:prstGeom prst="rect">
            <a:avLst/>
          </a:prstGeom>
        </p:spPr>
        <p:txBody>
          <a:bodyPr wrap="none">
            <a:spAutoFit/>
          </a:bodyPr>
          <a:lstStyle/>
          <a:p>
            <a:pPr algn="just" rtl="1">
              <a:lnSpc>
                <a:spcPct val="150000"/>
              </a:lnSpc>
            </a:pPr>
            <a:r>
              <a:rPr lang="fa-IR" dirty="0">
                <a:solidFill>
                  <a:srgbClr val="FF0000"/>
                </a:solidFill>
                <a:cs typeface="B Titr" panose="00000700000000000000" pitchFamily="2" charset="-78"/>
              </a:rPr>
              <a:t>اصفهان در دوره اشکانیان و ساسانیان</a:t>
            </a:r>
          </a:p>
        </p:txBody>
      </p:sp>
    </p:spTree>
    <p:extLst>
      <p:ext uri="{BB962C8B-B14F-4D97-AF65-F5344CB8AC3E}">
        <p14:creationId xmlns:p14="http://schemas.microsoft.com/office/powerpoint/2010/main" val="18018261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anim calcmode="lin" valueType="num">
                                      <p:cBhvr>
                                        <p:cTn id="30" dur="2000" fill="hold"/>
                                        <p:tgtEl>
                                          <p:spTgt spid="3"/>
                                        </p:tgtEl>
                                        <p:attrNameLst>
                                          <p:attrName>ppt_w</p:attrName>
                                        </p:attrNameLst>
                                      </p:cBhvr>
                                      <p:tavLst>
                                        <p:tav tm="0" fmla="#ppt_w*sin(2.5*pi*$)">
                                          <p:val>
                                            <p:fltVal val="0"/>
                                          </p:val>
                                        </p:tav>
                                        <p:tav tm="100000">
                                          <p:val>
                                            <p:fltVal val="1"/>
                                          </p:val>
                                        </p:tav>
                                      </p:tavLst>
                                    </p:anim>
                                    <p:anim calcmode="lin" valueType="num">
                                      <p:cBhvr>
                                        <p:cTn id="3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3FCB-BA6A-4502-9013-41C8D55007F7}"/>
              </a:ext>
            </a:extLst>
          </p:cNvPr>
          <p:cNvSpPr>
            <a:spLocks noGrp="1"/>
          </p:cNvSpPr>
          <p:nvPr>
            <p:ph type="title"/>
          </p:nvPr>
        </p:nvSpPr>
        <p:spPr/>
        <p:txBody>
          <a:bodyPr/>
          <a:lstStyle/>
          <a:p>
            <a:pPr algn="r" rtl="1"/>
            <a:r>
              <a:rPr lang="fa-IR" dirty="0">
                <a:cs typeface="B Titr" panose="00000700000000000000" pitchFamily="2" charset="-78"/>
              </a:rPr>
              <a:t>حکومت شکل گرفته در منطقه</a:t>
            </a:r>
          </a:p>
        </p:txBody>
      </p:sp>
      <p:sp>
        <p:nvSpPr>
          <p:cNvPr id="7" name="Rectangle 6">
            <a:extLst>
              <a:ext uri="{FF2B5EF4-FFF2-40B4-BE49-F238E27FC236}">
                <a16:creationId xmlns:a16="http://schemas.microsoft.com/office/drawing/2014/main" id="{FEBDD9C4-5027-4DDF-AA20-AD2C24E67850}"/>
              </a:ext>
            </a:extLst>
          </p:cNvPr>
          <p:cNvSpPr/>
          <p:nvPr/>
        </p:nvSpPr>
        <p:spPr>
          <a:xfrm>
            <a:off x="5234730" y="2775508"/>
            <a:ext cx="5939406" cy="3620222"/>
          </a:xfrm>
          <a:prstGeom prst="rect">
            <a:avLst/>
          </a:prstGeom>
        </p:spPr>
        <p:txBody>
          <a:bodyPr wrap="square">
            <a:spAutoFit/>
          </a:bodyPr>
          <a:lstStyle/>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منابعی که از تاریخ ایران در زمان ورود اسلام سخن می گویند از شهری به نام </a:t>
            </a:r>
            <a:r>
              <a:rPr lang="fa-IR" sz="1400" b="1" dirty="0" err="1">
                <a:solidFill>
                  <a:srgbClr val="000000"/>
                </a:solidFill>
                <a:latin typeface="Tahoma" panose="020B0604030504040204" pitchFamily="34" charset="0"/>
                <a:cs typeface="B Nazanin" panose="00000400000000000000" pitchFamily="2" charset="-78"/>
              </a:rPr>
              <a:t>جَی</a:t>
            </a:r>
            <a:r>
              <a:rPr lang="fa-IR" sz="1400" b="1" dirty="0">
                <a:solidFill>
                  <a:srgbClr val="000000"/>
                </a:solidFill>
                <a:latin typeface="Tahoma" panose="020B0604030504040204" pitchFamily="34" charset="0"/>
                <a:cs typeface="B Nazanin" panose="00000400000000000000" pitchFamily="2" charset="-78"/>
              </a:rPr>
              <a:t> در مکان فعلی محله جی و </a:t>
            </a:r>
            <a:r>
              <a:rPr lang="fa-IR" sz="1400" b="1" dirty="0" err="1">
                <a:solidFill>
                  <a:srgbClr val="000000"/>
                </a:solidFill>
                <a:latin typeface="Tahoma" panose="020B0604030504040204" pitchFamily="34" charset="0"/>
                <a:cs typeface="B Nazanin" panose="00000400000000000000" pitchFamily="2" charset="-78"/>
              </a:rPr>
              <a:t>یهودیه</a:t>
            </a:r>
            <a:r>
              <a:rPr lang="fa-IR" sz="1400" b="1" dirty="0">
                <a:solidFill>
                  <a:srgbClr val="000000"/>
                </a:solidFill>
                <a:latin typeface="Tahoma" panose="020B0604030504040204" pitchFamily="34" charset="0"/>
                <a:cs typeface="B Nazanin" panose="00000400000000000000" pitchFamily="2" charset="-78"/>
              </a:rPr>
              <a:t> در سه کیلومتری غرب جی نام برده شده است. منطقه جغرافیایی شهر نیز با نام </a:t>
            </a:r>
            <a:r>
              <a:rPr lang="fa-IR" sz="1400" b="1" dirty="0" err="1">
                <a:solidFill>
                  <a:srgbClr val="000000"/>
                </a:solidFill>
                <a:latin typeface="Tahoma" panose="020B0604030504040204" pitchFamily="34" charset="0"/>
                <a:cs typeface="B Nazanin" panose="00000400000000000000" pitchFamily="2" charset="-78"/>
              </a:rPr>
              <a:t>اسپاهان</a:t>
            </a:r>
            <a:r>
              <a:rPr lang="fa-IR" sz="1400" b="1" dirty="0">
                <a:solidFill>
                  <a:srgbClr val="000000"/>
                </a:solidFill>
                <a:latin typeface="Tahoma" panose="020B0604030504040204" pitchFamily="34" charset="0"/>
                <a:cs typeface="B Nazanin" panose="00000400000000000000" pitchFamily="2" charset="-78"/>
              </a:rPr>
              <a:t> یا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شناخته می شود. شهر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در سال 23 هجری توسط اعراب فتح شد و مانند دیگر شهرهای ایران تا آغاز سده چهارم هجری زیر سلطه آنها قرار داشت. در زمان خلیفه منصور عباسی کارهای زیادی برای آبادانی آن صورت گرفت. وی دستور احداث کاخی بزرگ در روستای </a:t>
            </a:r>
            <a:r>
              <a:rPr lang="fa-IR" sz="1400" b="1" dirty="0" err="1">
                <a:solidFill>
                  <a:srgbClr val="000000"/>
                </a:solidFill>
                <a:latin typeface="Tahoma" panose="020B0604030504040204" pitchFamily="34" charset="0"/>
                <a:cs typeface="B Nazanin" panose="00000400000000000000" pitchFamily="2" charset="-78"/>
              </a:rPr>
              <a:t>خشینان</a:t>
            </a:r>
            <a:r>
              <a:rPr lang="fa-IR" sz="1400" b="1" dirty="0">
                <a:solidFill>
                  <a:srgbClr val="000000"/>
                </a:solidFill>
                <a:latin typeface="Tahoma" panose="020B0604030504040204" pitchFamily="34" charset="0"/>
                <a:cs typeface="B Nazanin" panose="00000400000000000000" pitchFamily="2" charset="-78"/>
              </a:rPr>
              <a:t> در محل </a:t>
            </a:r>
            <a:r>
              <a:rPr lang="fa-IR" sz="1400" b="1" dirty="0" err="1">
                <a:solidFill>
                  <a:srgbClr val="000000"/>
                </a:solidFill>
                <a:latin typeface="Tahoma" panose="020B0604030504040204" pitchFamily="34" charset="0"/>
                <a:cs typeface="B Nazanin" panose="00000400000000000000" pitchFamily="2" charset="-78"/>
              </a:rPr>
              <a:t>احمدآباد</a:t>
            </a:r>
            <a:r>
              <a:rPr lang="fa-IR" sz="1400" b="1" dirty="0">
                <a:solidFill>
                  <a:srgbClr val="000000"/>
                </a:solidFill>
                <a:latin typeface="Tahoma" panose="020B0604030504040204" pitchFamily="34" charset="0"/>
                <a:cs typeface="B Nazanin" panose="00000400000000000000" pitchFamily="2" charset="-78"/>
              </a:rPr>
              <a:t> امروزی صادر کرد سپس </a:t>
            </a:r>
            <a:r>
              <a:rPr lang="fa-IR" sz="1400" b="1" dirty="0" err="1">
                <a:solidFill>
                  <a:srgbClr val="000000"/>
                </a:solidFill>
                <a:latin typeface="Tahoma" panose="020B0604030504040204" pitchFamily="34" charset="0"/>
                <a:cs typeface="B Nazanin" panose="00000400000000000000" pitchFamily="2" charset="-78"/>
              </a:rPr>
              <a:t>بارویی</a:t>
            </a:r>
            <a:r>
              <a:rPr lang="fa-IR" sz="1400" b="1" dirty="0">
                <a:solidFill>
                  <a:srgbClr val="000000"/>
                </a:solidFill>
                <a:latin typeface="Tahoma" panose="020B0604030504040204" pitchFamily="34" charset="0"/>
                <a:cs typeface="B Nazanin" panose="00000400000000000000" pitchFamily="2" charset="-78"/>
              </a:rPr>
              <a:t> به دور شهر اصفهان کشید و در همین زمان </a:t>
            </a:r>
            <a:r>
              <a:rPr lang="fa-IR" sz="1400" b="1" dirty="0" err="1">
                <a:solidFill>
                  <a:srgbClr val="000000"/>
                </a:solidFill>
                <a:latin typeface="Tahoma" panose="020B0604030504040204" pitchFamily="34" charset="0"/>
                <a:cs typeface="B Nazanin" panose="00000400000000000000" pitchFamily="2" charset="-78"/>
              </a:rPr>
              <a:t>خشینان</a:t>
            </a:r>
            <a:r>
              <a:rPr lang="fa-IR" sz="1400" b="1" dirty="0">
                <a:solidFill>
                  <a:srgbClr val="000000"/>
                </a:solidFill>
                <a:latin typeface="Tahoma" panose="020B0604030504040204" pitchFamily="34" charset="0"/>
                <a:cs typeface="B Nazanin" panose="00000400000000000000" pitchFamily="2" charset="-78"/>
              </a:rPr>
              <a:t> به </a:t>
            </a:r>
            <a:r>
              <a:rPr lang="fa-IR" sz="1400" b="1" dirty="0" err="1">
                <a:solidFill>
                  <a:srgbClr val="000000"/>
                </a:solidFill>
                <a:latin typeface="Tahoma" panose="020B0604030504040204" pitchFamily="34" charset="0"/>
                <a:cs typeface="B Nazanin" panose="00000400000000000000" pitchFamily="2" charset="-78"/>
              </a:rPr>
              <a:t>جویباره</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یهودیه</a:t>
            </a:r>
            <a:r>
              <a:rPr lang="fa-IR" sz="1400" b="1" dirty="0">
                <a:solidFill>
                  <a:srgbClr val="000000"/>
                </a:solidFill>
                <a:latin typeface="Tahoma" panose="020B0604030504040204" pitchFamily="34" charset="0"/>
                <a:cs typeface="B Nazanin" panose="00000400000000000000" pitchFamily="2" charset="-78"/>
              </a:rPr>
              <a:t>) متصل شد.</a:t>
            </a:r>
          </a:p>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سال ۳۱۹ </a:t>
            </a:r>
            <a:r>
              <a:rPr lang="fa-IR" sz="1400" b="1" dirty="0" err="1">
                <a:solidFill>
                  <a:srgbClr val="000000"/>
                </a:solidFill>
                <a:latin typeface="Tahoma" panose="020B0604030504040204" pitchFamily="34" charset="0"/>
                <a:cs typeface="B Nazanin" panose="00000400000000000000" pitchFamily="2" charset="-78"/>
              </a:rPr>
              <a:t>ه.ق</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مردآویج</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زیاری</a:t>
            </a:r>
            <a:r>
              <a:rPr lang="fa-IR" sz="1400" b="1" dirty="0">
                <a:solidFill>
                  <a:srgbClr val="000000"/>
                </a:solidFill>
                <a:latin typeface="Tahoma" panose="020B0604030504040204" pitchFamily="34" charset="0"/>
                <a:cs typeface="B Nazanin" panose="00000400000000000000" pitchFamily="2" charset="-78"/>
              </a:rPr>
              <a:t> اصفهان را تصرف کرد و آن را به عنوان پایتخت در نظر گرفت. </a:t>
            </a:r>
            <a:r>
              <a:rPr lang="fa-IR" sz="1400" b="1" dirty="0" err="1">
                <a:solidFill>
                  <a:srgbClr val="000000"/>
                </a:solidFill>
                <a:latin typeface="Tahoma" panose="020B0604030504040204" pitchFamily="34" charset="0"/>
                <a:cs typeface="B Nazanin" panose="00000400000000000000" pitchFamily="2" charset="-78"/>
              </a:rPr>
              <a:t>رکن‌الدوله</a:t>
            </a:r>
            <a:r>
              <a:rPr lang="fa-IR" sz="1400" b="1" dirty="0">
                <a:solidFill>
                  <a:srgbClr val="000000"/>
                </a:solidFill>
                <a:latin typeface="Tahoma" panose="020B0604030504040204" pitchFamily="34" charset="0"/>
                <a:cs typeface="B Nazanin" panose="00000400000000000000" pitchFamily="2" charset="-78"/>
              </a:rPr>
              <a:t> دیلمی نیز در سال ۳۲۷ قمری این شهر را به عنوان پایتخت سلسله </a:t>
            </a:r>
            <a:r>
              <a:rPr lang="fa-IR" sz="1400" b="1" dirty="0" err="1">
                <a:solidFill>
                  <a:srgbClr val="000000"/>
                </a:solidFill>
                <a:latin typeface="Tahoma" panose="020B0604030504040204" pitchFamily="34" charset="0"/>
                <a:cs typeface="B Nazanin" panose="00000400000000000000" pitchFamily="2" charset="-78"/>
              </a:rPr>
              <a:t>دیلمیان</a:t>
            </a:r>
            <a:r>
              <a:rPr lang="fa-IR" sz="1400" b="1" dirty="0">
                <a:solidFill>
                  <a:srgbClr val="000000"/>
                </a:solidFill>
                <a:latin typeface="Tahoma" panose="020B0604030504040204" pitchFamily="34" charset="0"/>
                <a:cs typeface="B Nazanin" panose="00000400000000000000" pitchFamily="2" charset="-78"/>
              </a:rPr>
              <a:t> برگزید. از همین دوران سیر پیشرفت در اصفهان از سر گرفته می شود و بسیاری از اهل دانش به سوی آن می آیند.</a:t>
            </a:r>
          </a:p>
        </p:txBody>
      </p:sp>
      <p:pic>
        <p:nvPicPr>
          <p:cNvPr id="10" name="Picture 9">
            <a:extLst>
              <a:ext uri="{FF2B5EF4-FFF2-40B4-BE49-F238E27FC236}">
                <a16:creationId xmlns:a16="http://schemas.microsoft.com/office/drawing/2014/main" id="{F19AE010-3E56-4D51-9862-C2CB4F0A92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584" y="2933581"/>
            <a:ext cx="3800679" cy="3064548"/>
          </a:xfrm>
          <a:prstGeom prst="rect">
            <a:avLst/>
          </a:prstGeom>
        </p:spPr>
      </p:pic>
      <p:sp>
        <p:nvSpPr>
          <p:cNvPr id="11" name="Rectangle 10">
            <a:extLst>
              <a:ext uri="{FF2B5EF4-FFF2-40B4-BE49-F238E27FC236}">
                <a16:creationId xmlns:a16="http://schemas.microsoft.com/office/drawing/2014/main" id="{8772716C-82A7-4BD0-9E0F-C6D1AC3F6A7B}"/>
              </a:ext>
            </a:extLst>
          </p:cNvPr>
          <p:cNvSpPr/>
          <p:nvPr/>
        </p:nvSpPr>
        <p:spPr>
          <a:xfrm>
            <a:off x="1762634" y="6001778"/>
            <a:ext cx="2616422" cy="307777"/>
          </a:xfrm>
          <a:prstGeom prst="rect">
            <a:avLst/>
          </a:prstGeom>
        </p:spPr>
        <p:txBody>
          <a:bodyPr wrap="none">
            <a:spAutoFit/>
          </a:bodyPr>
          <a:lstStyle/>
          <a:p>
            <a:pPr marL="285750" indent="-285750" algn="r" rtl="1">
              <a:buFont typeface="Wingdings" panose="05000000000000000000" pitchFamily="2" charset="2"/>
              <a:buChar char="§"/>
            </a:pPr>
            <a:r>
              <a:rPr lang="fa-IR" sz="1400" b="1" dirty="0">
                <a:solidFill>
                  <a:srgbClr val="7030A0"/>
                </a:solidFill>
                <a:latin typeface="Tahoma" panose="020B0604030504040204" pitchFamily="34" charset="0"/>
                <a:cs typeface="B Titr" panose="00000700000000000000" pitchFamily="2" charset="-78"/>
              </a:rPr>
              <a:t>اصفهان پس از ورود اسلام به ایران</a:t>
            </a:r>
          </a:p>
        </p:txBody>
      </p:sp>
      <p:sp>
        <p:nvSpPr>
          <p:cNvPr id="3" name="Rectangle 2">
            <a:extLst>
              <a:ext uri="{FF2B5EF4-FFF2-40B4-BE49-F238E27FC236}">
                <a16:creationId xmlns:a16="http://schemas.microsoft.com/office/drawing/2014/main" id="{3F08CB8A-E062-46C8-A661-26C54199EDCD}"/>
              </a:ext>
            </a:extLst>
          </p:cNvPr>
          <p:cNvSpPr/>
          <p:nvPr/>
        </p:nvSpPr>
        <p:spPr>
          <a:xfrm>
            <a:off x="8605855" y="2302302"/>
            <a:ext cx="2929007" cy="473206"/>
          </a:xfrm>
          <a:prstGeom prst="rect">
            <a:avLst/>
          </a:prstGeom>
        </p:spPr>
        <p:txBody>
          <a:bodyPr wrap="none">
            <a:spAutoFit/>
          </a:bodyPr>
          <a:lstStyle/>
          <a:p>
            <a:pPr algn="just" rtl="1">
              <a:lnSpc>
                <a:spcPct val="150000"/>
              </a:lnSpc>
            </a:pPr>
            <a:r>
              <a:rPr lang="fa-IR" dirty="0">
                <a:solidFill>
                  <a:srgbClr val="FF0000"/>
                </a:solidFill>
                <a:cs typeface="B Titr" panose="00000700000000000000" pitchFamily="2" charset="-78"/>
              </a:rPr>
              <a:t>اصفهان پس از ورود اسلام به ایران</a:t>
            </a:r>
          </a:p>
        </p:txBody>
      </p:sp>
    </p:spTree>
    <p:extLst>
      <p:ext uri="{BB962C8B-B14F-4D97-AF65-F5344CB8AC3E}">
        <p14:creationId xmlns:p14="http://schemas.microsoft.com/office/powerpoint/2010/main" val="185391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2901-540D-4500-9611-BDE6DD7CE05D}"/>
              </a:ext>
            </a:extLst>
          </p:cNvPr>
          <p:cNvSpPr>
            <a:spLocks noGrp="1"/>
          </p:cNvSpPr>
          <p:nvPr>
            <p:ph type="title"/>
          </p:nvPr>
        </p:nvSpPr>
        <p:spPr/>
        <p:txBody>
          <a:bodyPr/>
          <a:lstStyle/>
          <a:p>
            <a:pPr algn="r" rtl="1"/>
            <a:r>
              <a:rPr lang="fa-IR" dirty="0">
                <a:cs typeface="B Titr" panose="00000700000000000000" pitchFamily="2" charset="-78"/>
              </a:rPr>
              <a:t>حکومت شکل گرفته در منطقه</a:t>
            </a:r>
            <a:endParaRPr lang="fa-IR" dirty="0"/>
          </a:p>
        </p:txBody>
      </p:sp>
      <p:sp>
        <p:nvSpPr>
          <p:cNvPr id="4" name="Rectangle 3">
            <a:extLst>
              <a:ext uri="{FF2B5EF4-FFF2-40B4-BE49-F238E27FC236}">
                <a16:creationId xmlns:a16="http://schemas.microsoft.com/office/drawing/2014/main" id="{FC477732-4901-47A7-902C-AB1A67FC27D9}"/>
              </a:ext>
            </a:extLst>
          </p:cNvPr>
          <p:cNvSpPr/>
          <p:nvPr/>
        </p:nvSpPr>
        <p:spPr>
          <a:xfrm>
            <a:off x="4792348" y="2750676"/>
            <a:ext cx="6297898" cy="3754874"/>
          </a:xfrm>
          <a:prstGeom prst="rect">
            <a:avLst/>
          </a:prstGeom>
        </p:spPr>
        <p:txBody>
          <a:bodyPr wrap="square">
            <a:spAutoFit/>
          </a:bodyPr>
          <a:lstStyle/>
          <a:p>
            <a:pPr algn="just" rtl="1">
              <a:lnSpc>
                <a:spcPct val="150000"/>
              </a:lnSpc>
            </a:pPr>
            <a:r>
              <a:rPr lang="fa-IR" sz="1600" b="1" dirty="0">
                <a:solidFill>
                  <a:srgbClr val="000000"/>
                </a:solidFill>
                <a:latin typeface="Tahoma" panose="020B0604030504040204" pitchFamily="34" charset="0"/>
                <a:cs typeface="B Nazanin" panose="00000400000000000000" pitchFamily="2" charset="-78"/>
              </a:rPr>
              <a:t>در سال ۴۴۲ </a:t>
            </a:r>
            <a:r>
              <a:rPr lang="fa-IR" sz="1600" b="1" dirty="0" err="1">
                <a:solidFill>
                  <a:srgbClr val="000000"/>
                </a:solidFill>
                <a:latin typeface="Tahoma" panose="020B0604030504040204" pitchFamily="34" charset="0"/>
                <a:cs typeface="B Nazanin" panose="00000400000000000000" pitchFamily="2" charset="-78"/>
              </a:rPr>
              <a:t>ه.ق</a:t>
            </a:r>
            <a:r>
              <a:rPr lang="fa-IR" sz="1600" b="1" dirty="0">
                <a:solidFill>
                  <a:srgbClr val="000000"/>
                </a:solidFill>
                <a:latin typeface="Tahoma" panose="020B0604030504040204" pitchFamily="34" charset="0"/>
                <a:cs typeface="B Nazanin" panose="00000400000000000000" pitchFamily="2" charset="-78"/>
              </a:rPr>
              <a:t>، </a:t>
            </a:r>
            <a:r>
              <a:rPr lang="fa-IR" sz="1600" b="1" dirty="0" err="1">
                <a:solidFill>
                  <a:srgbClr val="000000"/>
                </a:solidFill>
                <a:latin typeface="Tahoma" panose="020B0604030504040204" pitchFamily="34" charset="0"/>
                <a:cs typeface="B Nazanin" panose="00000400000000000000" pitchFamily="2" charset="-78"/>
              </a:rPr>
              <a:t>طغرل</a:t>
            </a:r>
            <a:r>
              <a:rPr lang="fa-IR" sz="1600" b="1" dirty="0">
                <a:solidFill>
                  <a:srgbClr val="000000"/>
                </a:solidFill>
                <a:latin typeface="Tahoma" panose="020B0604030504040204" pitchFamily="34" charset="0"/>
                <a:cs typeface="B Nazanin" panose="00000400000000000000" pitchFamily="2" charset="-78"/>
              </a:rPr>
              <a:t> سلجوقی اصفهان را با ویرانی های بسیار به دست آورد و سپس </a:t>
            </a:r>
            <a:r>
              <a:rPr lang="fa-IR" sz="1600" b="1" dirty="0" err="1">
                <a:solidFill>
                  <a:srgbClr val="000000"/>
                </a:solidFill>
                <a:latin typeface="Tahoma" panose="020B0604030504040204" pitchFamily="34" charset="0"/>
                <a:cs typeface="B Nazanin" panose="00000400000000000000" pitchFamily="2" charset="-78"/>
              </a:rPr>
              <a:t>ابولفتح</a:t>
            </a:r>
            <a:r>
              <a:rPr lang="fa-IR" sz="1600" b="1" dirty="0">
                <a:solidFill>
                  <a:srgbClr val="000000"/>
                </a:solidFill>
                <a:latin typeface="Tahoma" panose="020B0604030504040204" pitchFamily="34" charset="0"/>
                <a:cs typeface="B Nazanin" panose="00000400000000000000" pitchFamily="2" charset="-78"/>
              </a:rPr>
              <a:t> مظفر نیشابوری حاکم </a:t>
            </a:r>
            <a:r>
              <a:rPr lang="fa-IR" sz="1600" b="1" dirty="0" err="1">
                <a:solidFill>
                  <a:srgbClr val="000000"/>
                </a:solidFill>
                <a:latin typeface="Tahoma" panose="020B0604030504040204" pitchFamily="34" charset="0"/>
                <a:cs typeface="B Nazanin" panose="00000400000000000000" pitchFamily="2" charset="-78"/>
              </a:rPr>
              <a:t>طغرل</a:t>
            </a:r>
            <a:r>
              <a:rPr lang="fa-IR" sz="1600" b="1" dirty="0">
                <a:solidFill>
                  <a:srgbClr val="000000"/>
                </a:solidFill>
                <a:latin typeface="Tahoma" panose="020B0604030504040204" pitchFamily="34" charset="0"/>
                <a:cs typeface="B Nazanin" panose="00000400000000000000" pitchFamily="2" charset="-78"/>
              </a:rPr>
              <a:t> در این شهر ۵۰۰٬۰۰۰ دینار را صرف آبادانی شهر کرد و به مدت سه سال از مردم مالیات دریافت نکرد. توسعه سریع شهر باعث شد که مردم گریخته از شهر دوباره به آن بازگردند و رونق در اصفهان از سر گرفته شد. </a:t>
            </a:r>
            <a:r>
              <a:rPr lang="fa-IR" sz="1600" b="1" dirty="0" err="1">
                <a:solidFill>
                  <a:srgbClr val="000000"/>
                </a:solidFill>
                <a:latin typeface="Tahoma" panose="020B0604030504040204" pitchFamily="34" charset="0"/>
                <a:cs typeface="B Nazanin" panose="00000400000000000000" pitchFamily="2" charset="-78"/>
              </a:rPr>
              <a:t>طغرل</a:t>
            </a:r>
            <a:r>
              <a:rPr lang="fa-IR" sz="1600" b="1" dirty="0">
                <a:solidFill>
                  <a:srgbClr val="000000"/>
                </a:solidFill>
                <a:latin typeface="Tahoma" panose="020B0604030504040204" pitchFamily="34" charset="0"/>
                <a:cs typeface="B Nazanin" panose="00000400000000000000" pitchFamily="2" charset="-78"/>
              </a:rPr>
              <a:t>، پایتخت </a:t>
            </a:r>
            <a:r>
              <a:rPr lang="fa-IR" sz="1600" b="1" dirty="0" err="1">
                <a:solidFill>
                  <a:srgbClr val="000000"/>
                </a:solidFill>
                <a:latin typeface="Tahoma" panose="020B0604030504040204" pitchFamily="34" charset="0"/>
                <a:cs typeface="B Nazanin" panose="00000400000000000000" pitchFamily="2" charset="-78"/>
              </a:rPr>
              <a:t>حکومتش</a:t>
            </a:r>
            <a:r>
              <a:rPr lang="fa-IR" sz="1600" b="1" dirty="0">
                <a:solidFill>
                  <a:srgbClr val="000000"/>
                </a:solidFill>
                <a:latin typeface="Tahoma" panose="020B0604030504040204" pitchFamily="34" charset="0"/>
                <a:cs typeface="B Nazanin" panose="00000400000000000000" pitchFamily="2" charset="-78"/>
              </a:rPr>
              <a:t> را در اصفهان گذاشت و این پیشرفت و گسترش تا زمان </a:t>
            </a:r>
            <a:r>
              <a:rPr lang="fa-IR" sz="1600" b="1" dirty="0" err="1">
                <a:solidFill>
                  <a:srgbClr val="000000"/>
                </a:solidFill>
                <a:latin typeface="Tahoma" panose="020B0604030504040204" pitchFamily="34" charset="0"/>
                <a:cs typeface="B Nazanin" panose="00000400000000000000" pitchFamily="2" charset="-78"/>
              </a:rPr>
              <a:t>آلب</a:t>
            </a:r>
            <a:r>
              <a:rPr lang="fa-IR" sz="1600" b="1" dirty="0">
                <a:solidFill>
                  <a:srgbClr val="000000"/>
                </a:solidFill>
                <a:latin typeface="Tahoma" panose="020B0604030504040204" pitchFamily="34" charset="0"/>
                <a:cs typeface="B Nazanin" panose="00000400000000000000" pitchFamily="2" charset="-78"/>
              </a:rPr>
              <a:t> ارسلان ادامه پیدا کرد. اوج شکوه اصفهان را می توان در دوران </a:t>
            </a:r>
            <a:r>
              <a:rPr lang="fa-IR" sz="1600" b="1" dirty="0" err="1">
                <a:solidFill>
                  <a:srgbClr val="000000"/>
                </a:solidFill>
                <a:latin typeface="Tahoma" panose="020B0604030504040204" pitchFamily="34" charset="0"/>
                <a:cs typeface="B Nazanin" panose="00000400000000000000" pitchFamily="2" charset="-78"/>
              </a:rPr>
              <a:t>ملکشاه</a:t>
            </a:r>
            <a:r>
              <a:rPr lang="fa-IR" sz="1600" b="1" dirty="0">
                <a:solidFill>
                  <a:srgbClr val="000000"/>
                </a:solidFill>
                <a:latin typeface="Tahoma" panose="020B0604030504040204" pitchFamily="34" charset="0"/>
                <a:cs typeface="B Nazanin" panose="00000400000000000000" pitchFamily="2" charset="-78"/>
              </a:rPr>
              <a:t> مشاهده کرد. در همین زمان بود که خواجه نظام </a:t>
            </a:r>
            <a:r>
              <a:rPr lang="fa-IR" sz="1600" b="1" dirty="0" err="1">
                <a:solidFill>
                  <a:srgbClr val="000000"/>
                </a:solidFill>
                <a:latin typeface="Tahoma" panose="020B0604030504040204" pitchFamily="34" charset="0"/>
                <a:cs typeface="B Nazanin" panose="00000400000000000000" pitchFamily="2" charset="-78"/>
              </a:rPr>
              <a:t>الملک</a:t>
            </a:r>
            <a:r>
              <a:rPr lang="fa-IR" sz="1600" b="1" dirty="0">
                <a:solidFill>
                  <a:srgbClr val="000000"/>
                </a:solidFill>
                <a:latin typeface="Tahoma" panose="020B0604030504040204" pitchFamily="34" charset="0"/>
                <a:cs typeface="B Nazanin" panose="00000400000000000000" pitchFamily="2" charset="-78"/>
              </a:rPr>
              <a:t> طوسی با تدابیر بسیار شهر را به منزلت بالایی رساند به طوری که جمعیت شهر دو برابر و بناهای زیبایی در آن ساخته شد. </a:t>
            </a:r>
          </a:p>
          <a:p>
            <a:pPr algn="just" rtl="1">
              <a:lnSpc>
                <a:spcPct val="150000"/>
              </a:lnSpc>
            </a:pPr>
            <a:r>
              <a:rPr lang="fa-IR" sz="1600" b="1" dirty="0">
                <a:solidFill>
                  <a:srgbClr val="000000"/>
                </a:solidFill>
                <a:latin typeface="Tahoma" panose="020B0604030504040204" pitchFamily="34" charset="0"/>
                <a:cs typeface="B Nazanin" panose="00000400000000000000" pitchFamily="2" charset="-78"/>
              </a:rPr>
              <a:t>با روی کار آمدن </a:t>
            </a:r>
            <a:r>
              <a:rPr lang="fa-IR" sz="1600" b="1" dirty="0" err="1">
                <a:solidFill>
                  <a:srgbClr val="000000"/>
                </a:solidFill>
                <a:latin typeface="Tahoma" panose="020B0604030504040204" pitchFamily="34" charset="0"/>
                <a:cs typeface="B Nazanin" panose="00000400000000000000" pitchFamily="2" charset="-78"/>
              </a:rPr>
              <a:t>خوارزمشاهیان</a:t>
            </a:r>
            <a:r>
              <a:rPr lang="fa-IR" sz="1600" b="1" dirty="0">
                <a:solidFill>
                  <a:srgbClr val="000000"/>
                </a:solidFill>
                <a:latin typeface="Tahoma" panose="020B0604030504040204" pitchFamily="34" charset="0"/>
                <a:cs typeface="B Nazanin" panose="00000400000000000000" pitchFamily="2" charset="-78"/>
              </a:rPr>
              <a:t> و حمله مغول آسیب های فراوانی به اصفهان وارد آمد و این شهر در سال 639 </a:t>
            </a:r>
            <a:r>
              <a:rPr lang="fa-IR" sz="1600" b="1" dirty="0" err="1">
                <a:solidFill>
                  <a:srgbClr val="000000"/>
                </a:solidFill>
                <a:latin typeface="Tahoma" panose="020B0604030504040204" pitchFamily="34" charset="0"/>
                <a:cs typeface="B Nazanin" panose="00000400000000000000" pitchFamily="2" charset="-78"/>
              </a:rPr>
              <a:t>ه.ق</a:t>
            </a:r>
            <a:r>
              <a:rPr lang="fa-IR" sz="1600" b="1" dirty="0">
                <a:solidFill>
                  <a:srgbClr val="000000"/>
                </a:solidFill>
                <a:latin typeface="Tahoma" panose="020B0604030504040204" pitchFamily="34" charset="0"/>
                <a:cs typeface="B Nazanin" panose="00000400000000000000" pitchFamily="2" charset="-78"/>
              </a:rPr>
              <a:t> به دست مغولان افتاد.</a:t>
            </a:r>
          </a:p>
        </p:txBody>
      </p:sp>
      <p:pic>
        <p:nvPicPr>
          <p:cNvPr id="7" name="Picture 6">
            <a:extLst>
              <a:ext uri="{FF2B5EF4-FFF2-40B4-BE49-F238E27FC236}">
                <a16:creationId xmlns:a16="http://schemas.microsoft.com/office/drawing/2014/main" id="{6E444301-08A6-47B0-BD59-B4DA983AD4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981" y="2842739"/>
            <a:ext cx="3504196" cy="3530676"/>
          </a:xfrm>
          <a:prstGeom prst="rect">
            <a:avLst/>
          </a:prstGeom>
        </p:spPr>
      </p:pic>
      <p:sp>
        <p:nvSpPr>
          <p:cNvPr id="3" name="Rectangle 2">
            <a:extLst>
              <a:ext uri="{FF2B5EF4-FFF2-40B4-BE49-F238E27FC236}">
                <a16:creationId xmlns:a16="http://schemas.microsoft.com/office/drawing/2014/main" id="{E804D75F-5E2D-41C6-B196-F2ECD567BD72}"/>
              </a:ext>
            </a:extLst>
          </p:cNvPr>
          <p:cNvSpPr/>
          <p:nvPr/>
        </p:nvSpPr>
        <p:spPr>
          <a:xfrm>
            <a:off x="9169730" y="2237020"/>
            <a:ext cx="2308644" cy="473206"/>
          </a:xfrm>
          <a:prstGeom prst="rect">
            <a:avLst/>
          </a:prstGeom>
        </p:spPr>
        <p:txBody>
          <a:bodyPr wrap="none">
            <a:spAutoFit/>
          </a:bodyPr>
          <a:lstStyle/>
          <a:p>
            <a:pPr algn="just" rtl="1">
              <a:lnSpc>
                <a:spcPct val="150000"/>
              </a:lnSpc>
            </a:pPr>
            <a:r>
              <a:rPr lang="fa-IR" b="1" dirty="0">
                <a:solidFill>
                  <a:srgbClr val="FF0000"/>
                </a:solidFill>
                <a:cs typeface="B Titr" panose="00000700000000000000" pitchFamily="2" charset="-78"/>
              </a:rPr>
              <a:t>اصفهان در دوره </a:t>
            </a:r>
            <a:r>
              <a:rPr lang="fa-IR" b="1" dirty="0" err="1">
                <a:solidFill>
                  <a:srgbClr val="FF0000"/>
                </a:solidFill>
                <a:cs typeface="B Titr" panose="00000700000000000000" pitchFamily="2" charset="-78"/>
              </a:rPr>
              <a:t>سلجوقیان</a:t>
            </a:r>
            <a:endParaRPr lang="fa-IR" b="1" dirty="0">
              <a:solidFill>
                <a:srgbClr val="FF0000"/>
              </a:solidFill>
              <a:cs typeface="B Titr" panose="00000700000000000000" pitchFamily="2" charset="-78"/>
            </a:endParaRPr>
          </a:p>
        </p:txBody>
      </p:sp>
    </p:spTree>
    <p:extLst>
      <p:ext uri="{BB962C8B-B14F-4D97-AF65-F5344CB8AC3E}">
        <p14:creationId xmlns:p14="http://schemas.microsoft.com/office/powerpoint/2010/main" val="6474192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250" fill="hold"/>
                                        <p:tgtEl>
                                          <p:spTgt spid="7"/>
                                        </p:tgtEl>
                                        <p:attrNameLst>
                                          <p:attrName>ppt_x</p:attrName>
                                        </p:attrNameLst>
                                      </p:cBhvr>
                                      <p:tavLst>
                                        <p:tav tm="0">
                                          <p:val>
                                            <p:strVal val="#ppt_x"/>
                                          </p:val>
                                        </p:tav>
                                        <p:tav tm="100000">
                                          <p:val>
                                            <p:strVal val="#ppt_x"/>
                                          </p:val>
                                        </p:tav>
                                      </p:tavLst>
                                    </p:anim>
                                    <p:anim calcmode="lin" valueType="num">
                                      <p:cBhvr additive="base">
                                        <p:cTn id="2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CAC1-C196-4239-A0FC-5EACA67724CB}"/>
              </a:ext>
            </a:extLst>
          </p:cNvPr>
          <p:cNvSpPr>
            <a:spLocks noGrp="1"/>
          </p:cNvSpPr>
          <p:nvPr>
            <p:ph type="title"/>
          </p:nvPr>
        </p:nvSpPr>
        <p:spPr>
          <a:xfrm>
            <a:off x="1163342" y="1032631"/>
            <a:ext cx="8761413" cy="706964"/>
          </a:xfrm>
        </p:spPr>
        <p:txBody>
          <a:bodyPr/>
          <a:lstStyle/>
          <a:p>
            <a:pPr algn="r" rtl="1"/>
            <a:r>
              <a:rPr lang="fa-IR" dirty="0">
                <a:cs typeface="B Titr" panose="00000700000000000000" pitchFamily="2" charset="-78"/>
              </a:rPr>
              <a:t>حکومت شکل گرفته در منطقه</a:t>
            </a:r>
          </a:p>
        </p:txBody>
      </p:sp>
      <p:sp>
        <p:nvSpPr>
          <p:cNvPr id="8" name="Rectangle 7">
            <a:extLst>
              <a:ext uri="{FF2B5EF4-FFF2-40B4-BE49-F238E27FC236}">
                <a16:creationId xmlns:a16="http://schemas.microsoft.com/office/drawing/2014/main" id="{BDD9DD06-96D7-4661-9862-06280634A196}"/>
              </a:ext>
            </a:extLst>
          </p:cNvPr>
          <p:cNvSpPr/>
          <p:nvPr/>
        </p:nvSpPr>
        <p:spPr>
          <a:xfrm>
            <a:off x="4476292" y="2847496"/>
            <a:ext cx="6622344" cy="2973891"/>
          </a:xfrm>
          <a:prstGeom prst="rect">
            <a:avLst/>
          </a:prstGeom>
        </p:spPr>
        <p:txBody>
          <a:bodyPr wrap="square">
            <a:spAutoFit/>
          </a:bodyPr>
          <a:lstStyle/>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سال ۱۰۰۶ </a:t>
            </a:r>
            <a:r>
              <a:rPr lang="fa-IR" sz="1400" b="1" dirty="0" err="1">
                <a:solidFill>
                  <a:srgbClr val="000000"/>
                </a:solidFill>
                <a:latin typeface="Tahoma" panose="020B0604030504040204" pitchFamily="34" charset="0"/>
                <a:cs typeface="B Nazanin" panose="00000400000000000000" pitchFamily="2" charset="-78"/>
              </a:rPr>
              <a:t>ه.ق</a:t>
            </a:r>
            <a:r>
              <a:rPr lang="fa-IR" sz="1400" b="1" dirty="0">
                <a:solidFill>
                  <a:srgbClr val="000000"/>
                </a:solidFill>
                <a:latin typeface="Tahoma" panose="020B0604030504040204" pitchFamily="34" charset="0"/>
                <a:cs typeface="B Nazanin" panose="00000400000000000000" pitchFamily="2" charset="-78"/>
              </a:rPr>
              <a:t>، پایتخت صفویه، توسط شاه عباس صفوی، از قزوین به اصفهان منتقل شد. دلیل این کار علاقه وی به طبیعت، دوری از مرزها، کاهش دادن قدرت </a:t>
            </a:r>
            <a:r>
              <a:rPr lang="fa-IR" sz="1400" b="1" dirty="0" err="1">
                <a:solidFill>
                  <a:srgbClr val="000000"/>
                </a:solidFill>
                <a:latin typeface="Tahoma" panose="020B0604030504040204" pitchFamily="34" charset="0"/>
                <a:cs typeface="B Nazanin" panose="00000400000000000000" pitchFamily="2" charset="-78"/>
              </a:rPr>
              <a:t>قزلباشان</a:t>
            </a:r>
            <a:r>
              <a:rPr lang="fa-IR" sz="1400" b="1" dirty="0">
                <a:solidFill>
                  <a:srgbClr val="000000"/>
                </a:solidFill>
                <a:latin typeface="Tahoma" panose="020B0604030504040204" pitchFamily="34" charset="0"/>
                <a:cs typeface="B Nazanin" panose="00000400000000000000" pitchFamily="2" charset="-78"/>
              </a:rPr>
              <a:t>، بهبود تجارت و ترس شاه عباس از پیشگویی منجمان در مورد در خطر بودن جان او در قزوین ذکر شده است. </a:t>
            </a:r>
            <a:r>
              <a:rPr lang="fa-IR" sz="1400" b="1" dirty="0" err="1">
                <a:solidFill>
                  <a:srgbClr val="000000"/>
                </a:solidFill>
                <a:latin typeface="Tahoma" panose="020B0604030504040204" pitchFamily="34" charset="0"/>
                <a:cs typeface="B Nazanin" panose="00000400000000000000" pitchFamily="2" charset="-78"/>
              </a:rPr>
              <a:t>مسجدها</a:t>
            </a:r>
            <a:r>
              <a:rPr lang="fa-IR" sz="1400" b="1" dirty="0">
                <a:solidFill>
                  <a:srgbClr val="000000"/>
                </a:solidFill>
                <a:latin typeface="Tahoma" panose="020B0604030504040204" pitchFamily="34" charset="0"/>
                <a:cs typeface="B Nazanin" panose="00000400000000000000" pitchFamily="2" charset="-78"/>
              </a:rPr>
              <a:t>، آب انبارها و </a:t>
            </a:r>
            <a:r>
              <a:rPr lang="fa-IR" sz="1400" b="1" dirty="0" err="1">
                <a:solidFill>
                  <a:srgbClr val="000000"/>
                </a:solidFill>
                <a:latin typeface="Tahoma" panose="020B0604030504040204" pitchFamily="34" charset="0"/>
                <a:cs typeface="B Nazanin" panose="00000400000000000000" pitchFamily="2" charset="-78"/>
              </a:rPr>
              <a:t>کاروانسراها</a:t>
            </a:r>
            <a:r>
              <a:rPr lang="fa-IR" sz="1400" b="1" dirty="0">
                <a:solidFill>
                  <a:srgbClr val="000000"/>
                </a:solidFill>
                <a:latin typeface="Tahoma" panose="020B0604030504040204" pitchFamily="34" charset="0"/>
                <a:cs typeface="B Nazanin" panose="00000400000000000000" pitchFamily="2" charset="-78"/>
              </a:rPr>
              <a:t>، پدید آمدن شبکه ‌های کامل ارتباطی و آبیاری به ابتکار شیخ بهایی و تقویت زیربنای کشاورزی با بنیان نهادن شهر بازرگانی نجف آباد در چند کیلومتری غرب اصفهان برای تهیه آذوقه شهر از جمله اتفاقات مهم اصفهان در این دوره بود.</a:t>
            </a:r>
          </a:p>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 این اتفاق ها باعث شد تا اصفهان برتری و اقتدار خود را در میان شهرهای خاورمیانه از دوره شاه عباس اول تا مرگ شاه عباس دوم حفظ کند. افزوده شدن محله های </a:t>
            </a:r>
            <a:r>
              <a:rPr lang="fa-IR" sz="1400" b="1" dirty="0" err="1">
                <a:solidFill>
                  <a:srgbClr val="000000"/>
                </a:solidFill>
                <a:latin typeface="Tahoma" panose="020B0604030504040204" pitchFamily="34" charset="0"/>
                <a:cs typeface="B Nazanin" panose="00000400000000000000" pitchFamily="2" charset="-78"/>
              </a:rPr>
              <a:t>عباس‌آباد</a:t>
            </a:r>
            <a:r>
              <a:rPr lang="fa-IR" sz="1400" b="1" dirty="0">
                <a:solidFill>
                  <a:srgbClr val="000000"/>
                </a:solidFill>
                <a:latin typeface="Tahoma" panose="020B0604030504040204" pitchFamily="34" charset="0"/>
                <a:cs typeface="B Nazanin" panose="00000400000000000000" pitchFamily="2" charset="-78"/>
              </a:rPr>
              <a:t>، جلفا، </a:t>
            </a:r>
            <a:r>
              <a:rPr lang="fa-IR" sz="1400" b="1" dirty="0" err="1">
                <a:solidFill>
                  <a:srgbClr val="000000"/>
                </a:solidFill>
                <a:latin typeface="Tahoma" panose="020B0604030504040204" pitchFamily="34" charset="0"/>
                <a:cs typeface="B Nazanin" panose="00000400000000000000" pitchFamily="2" charset="-78"/>
              </a:rPr>
              <a:t>گبرآباد</a:t>
            </a:r>
            <a:r>
              <a:rPr lang="fa-IR" sz="1400" b="1" dirty="0">
                <a:solidFill>
                  <a:srgbClr val="000000"/>
                </a:solidFill>
                <a:latin typeface="Tahoma" panose="020B0604030504040204" pitchFamily="34" charset="0"/>
                <a:cs typeface="B Nazanin" panose="00000400000000000000" pitchFamily="2" charset="-78"/>
              </a:rPr>
              <a:t> و </a:t>
            </a:r>
            <a:r>
              <a:rPr lang="fa-IR" sz="1400" b="1" dirty="0" err="1">
                <a:solidFill>
                  <a:srgbClr val="000000"/>
                </a:solidFill>
                <a:latin typeface="Tahoma" panose="020B0604030504040204" pitchFamily="34" charset="0"/>
                <a:cs typeface="B Nazanin" panose="00000400000000000000" pitchFamily="2" charset="-78"/>
              </a:rPr>
              <a:t>اسپهان</a:t>
            </a:r>
            <a:r>
              <a:rPr lang="fa-IR" sz="1400" b="1" dirty="0">
                <a:solidFill>
                  <a:srgbClr val="000000"/>
                </a:solidFill>
                <a:latin typeface="Tahoma" panose="020B0604030504040204" pitchFamily="34" charset="0"/>
                <a:cs typeface="B Nazanin" panose="00000400000000000000" pitchFamily="2" charset="-78"/>
              </a:rPr>
              <a:t> و ساخته شدن ۱۳۷ کاخ، ۱۶۲ مسجد، ۴۸ مدرسه، ۲۷۳ حمام و ۱۲ گورستان برتری خاصی به این شهر بخشید.</a:t>
            </a:r>
          </a:p>
        </p:txBody>
      </p:sp>
      <p:pic>
        <p:nvPicPr>
          <p:cNvPr id="10" name="Picture 9">
            <a:extLst>
              <a:ext uri="{FF2B5EF4-FFF2-40B4-BE49-F238E27FC236}">
                <a16:creationId xmlns:a16="http://schemas.microsoft.com/office/drawing/2014/main" id="{A9A30FF2-6328-4F8D-9CBA-F43C8C4D3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626" y="2793533"/>
            <a:ext cx="3416480" cy="2718033"/>
          </a:xfrm>
          <a:prstGeom prst="rect">
            <a:avLst/>
          </a:prstGeom>
        </p:spPr>
      </p:pic>
      <p:sp>
        <p:nvSpPr>
          <p:cNvPr id="11" name="Rectangle 10">
            <a:extLst>
              <a:ext uri="{FF2B5EF4-FFF2-40B4-BE49-F238E27FC236}">
                <a16:creationId xmlns:a16="http://schemas.microsoft.com/office/drawing/2014/main" id="{48B9CD7A-8B2F-4AFB-8217-E90D3483C636}"/>
              </a:ext>
            </a:extLst>
          </p:cNvPr>
          <p:cNvSpPr/>
          <p:nvPr/>
        </p:nvSpPr>
        <p:spPr>
          <a:xfrm>
            <a:off x="1897184" y="5498222"/>
            <a:ext cx="2177199" cy="307777"/>
          </a:xfrm>
          <a:prstGeom prst="rect">
            <a:avLst/>
          </a:prstGeom>
        </p:spPr>
        <p:txBody>
          <a:bodyPr wrap="none">
            <a:spAutoFit/>
          </a:bodyPr>
          <a:lstStyle/>
          <a:p>
            <a:pPr marL="285750" indent="-285750" algn="r" rtl="1">
              <a:buFont typeface="Wingdings" panose="05000000000000000000" pitchFamily="2" charset="2"/>
              <a:buChar char="§"/>
            </a:pPr>
            <a:r>
              <a:rPr lang="fa-IR" sz="1400" b="1" dirty="0" err="1">
                <a:solidFill>
                  <a:srgbClr val="7030A0"/>
                </a:solidFill>
                <a:latin typeface="Tahoma" panose="020B0604030504040204" pitchFamily="34" charset="0"/>
                <a:cs typeface="B Titr" panose="00000700000000000000" pitchFamily="2" charset="-78"/>
              </a:rPr>
              <a:t>ميدان</a:t>
            </a:r>
            <a:r>
              <a:rPr lang="fa-IR" sz="1400" b="1" dirty="0">
                <a:solidFill>
                  <a:srgbClr val="7030A0"/>
                </a:solidFill>
                <a:latin typeface="Tahoma" panose="020B0604030504040204" pitchFamily="34" charset="0"/>
                <a:cs typeface="B Titr" panose="00000700000000000000" pitchFamily="2" charset="-78"/>
              </a:rPr>
              <a:t> </a:t>
            </a:r>
            <a:r>
              <a:rPr lang="fa-IR" sz="1400" b="1" dirty="0" err="1">
                <a:solidFill>
                  <a:srgbClr val="7030A0"/>
                </a:solidFill>
                <a:latin typeface="Tahoma" panose="020B0604030504040204" pitchFamily="34" charset="0"/>
                <a:cs typeface="B Titr" panose="00000700000000000000" pitchFamily="2" charset="-78"/>
              </a:rPr>
              <a:t>عتيق</a:t>
            </a:r>
            <a:r>
              <a:rPr lang="fa-IR" sz="1400" b="1" dirty="0">
                <a:solidFill>
                  <a:srgbClr val="7030A0"/>
                </a:solidFill>
                <a:latin typeface="Tahoma" panose="020B0604030504040204" pitchFamily="34" charset="0"/>
                <a:cs typeface="B Titr" panose="00000700000000000000" pitchFamily="2" charset="-78"/>
              </a:rPr>
              <a:t> در دوره </a:t>
            </a:r>
            <a:r>
              <a:rPr lang="fa-IR" sz="1400" b="1" dirty="0" err="1">
                <a:solidFill>
                  <a:srgbClr val="7030A0"/>
                </a:solidFill>
                <a:latin typeface="Tahoma" panose="020B0604030504040204" pitchFamily="34" charset="0"/>
                <a:cs typeface="B Titr" panose="00000700000000000000" pitchFamily="2" charset="-78"/>
              </a:rPr>
              <a:t>صفوي</a:t>
            </a:r>
            <a:r>
              <a:rPr lang="fa-IR" sz="1400" b="1" dirty="0">
                <a:solidFill>
                  <a:srgbClr val="7030A0"/>
                </a:solidFill>
                <a:latin typeface="Tahoma" panose="020B0604030504040204" pitchFamily="34" charset="0"/>
                <a:cs typeface="B Titr" panose="00000700000000000000" pitchFamily="2" charset="-78"/>
              </a:rPr>
              <a:t> </a:t>
            </a:r>
          </a:p>
        </p:txBody>
      </p:sp>
      <p:sp>
        <p:nvSpPr>
          <p:cNvPr id="3" name="Rectangle 2">
            <a:extLst>
              <a:ext uri="{FF2B5EF4-FFF2-40B4-BE49-F238E27FC236}">
                <a16:creationId xmlns:a16="http://schemas.microsoft.com/office/drawing/2014/main" id="{334F378D-AA8F-4E0E-B8B9-D243993601E0}"/>
              </a:ext>
            </a:extLst>
          </p:cNvPr>
          <p:cNvSpPr/>
          <p:nvPr/>
        </p:nvSpPr>
        <p:spPr>
          <a:xfrm>
            <a:off x="9410285" y="2332491"/>
            <a:ext cx="2012089" cy="473206"/>
          </a:xfrm>
          <a:prstGeom prst="rect">
            <a:avLst/>
          </a:prstGeom>
        </p:spPr>
        <p:txBody>
          <a:bodyPr wrap="none">
            <a:spAutoFit/>
          </a:bodyPr>
          <a:lstStyle/>
          <a:p>
            <a:pPr algn="just" rtl="1">
              <a:lnSpc>
                <a:spcPct val="150000"/>
              </a:lnSpc>
            </a:pPr>
            <a:r>
              <a:rPr lang="fa-IR" dirty="0">
                <a:solidFill>
                  <a:srgbClr val="FF0000"/>
                </a:solidFill>
                <a:cs typeface="B Titr" panose="00000700000000000000" pitchFamily="2" charset="-78"/>
              </a:rPr>
              <a:t>اصفهان در دوره صفویه</a:t>
            </a:r>
          </a:p>
        </p:txBody>
      </p:sp>
    </p:spTree>
    <p:extLst>
      <p:ext uri="{BB962C8B-B14F-4D97-AF65-F5344CB8AC3E}">
        <p14:creationId xmlns:p14="http://schemas.microsoft.com/office/powerpoint/2010/main" val="205097293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8909-C9E2-400F-A393-5CF15BDF67CA}"/>
              </a:ext>
            </a:extLst>
          </p:cNvPr>
          <p:cNvSpPr>
            <a:spLocks noGrp="1"/>
          </p:cNvSpPr>
          <p:nvPr>
            <p:ph type="title"/>
          </p:nvPr>
        </p:nvSpPr>
        <p:spPr/>
        <p:txBody>
          <a:bodyPr/>
          <a:lstStyle/>
          <a:p>
            <a:pPr algn="r" rtl="1"/>
            <a:r>
              <a:rPr lang="fa-IR" dirty="0">
                <a:cs typeface="B Titr" panose="00000700000000000000" pitchFamily="2" charset="-78"/>
              </a:rPr>
              <a:t>حکومت شکل گرفته در منطقه</a:t>
            </a:r>
            <a:endParaRPr lang="fa-IR" dirty="0"/>
          </a:p>
        </p:txBody>
      </p:sp>
      <p:sp>
        <p:nvSpPr>
          <p:cNvPr id="4" name="Content Placeholder 3">
            <a:extLst>
              <a:ext uri="{FF2B5EF4-FFF2-40B4-BE49-F238E27FC236}">
                <a16:creationId xmlns:a16="http://schemas.microsoft.com/office/drawing/2014/main" id="{56D8AF50-C514-4204-AE04-65C2E8D92B36}"/>
              </a:ext>
            </a:extLst>
          </p:cNvPr>
          <p:cNvSpPr>
            <a:spLocks noGrp="1"/>
          </p:cNvSpPr>
          <p:nvPr>
            <p:ph idx="1"/>
          </p:nvPr>
        </p:nvSpPr>
        <p:spPr>
          <a:xfrm>
            <a:off x="4880545" y="3815188"/>
            <a:ext cx="6103371" cy="2004395"/>
          </a:xfrm>
          <a:prstGeom prst="rect">
            <a:avLst/>
          </a:prstGeom>
        </p:spPr>
        <p:txBody>
          <a:bodyPr wrap="square">
            <a:spAutoFit/>
          </a:bodyPr>
          <a:lstStyle/>
          <a:p>
            <a:pPr algn="just" rtl="1">
              <a:lnSpc>
                <a:spcPct val="150000"/>
              </a:lnSpc>
            </a:pPr>
            <a:r>
              <a:rPr lang="fa-IR" sz="1400" b="1" dirty="0">
                <a:solidFill>
                  <a:srgbClr val="000000"/>
                </a:solidFill>
                <a:latin typeface="Tahoma" panose="020B0604030504040204" pitchFamily="34" charset="0"/>
                <a:cs typeface="B Nazanin" panose="00000400000000000000" pitchFamily="2" charset="-78"/>
              </a:rPr>
              <a:t>در زمان سلطنت ناصر </a:t>
            </a:r>
            <a:r>
              <a:rPr lang="fa-IR" sz="1400" b="1" dirty="0" err="1">
                <a:solidFill>
                  <a:srgbClr val="000000"/>
                </a:solidFill>
                <a:latin typeface="Tahoma" panose="020B0604030504040204" pitchFamily="34" charset="0"/>
                <a:cs typeface="B Nazanin" panose="00000400000000000000" pitchFamily="2" charset="-78"/>
              </a:rPr>
              <a:t>الدین</a:t>
            </a:r>
            <a:r>
              <a:rPr lang="fa-IR" sz="1400" b="1" dirty="0">
                <a:solidFill>
                  <a:srgbClr val="000000"/>
                </a:solidFill>
                <a:latin typeface="Tahoma" panose="020B0604030504040204" pitchFamily="34" charset="0"/>
                <a:cs typeface="B Nazanin" panose="00000400000000000000" pitchFamily="2" charset="-78"/>
              </a:rPr>
              <a:t> شاه پسر وی، </a:t>
            </a:r>
            <a:r>
              <a:rPr lang="fa-IR" sz="1400" b="1" dirty="0" err="1">
                <a:solidFill>
                  <a:srgbClr val="000000"/>
                </a:solidFill>
                <a:latin typeface="Tahoma" panose="020B0604030504040204" pitchFamily="34" charset="0"/>
                <a:cs typeface="B Nazanin" panose="00000400000000000000" pitchFamily="2" charset="-78"/>
              </a:rPr>
              <a:t>مسعودمیرزا</a:t>
            </a:r>
            <a:r>
              <a:rPr lang="fa-IR" sz="1400" b="1" dirty="0">
                <a:solidFill>
                  <a:srgbClr val="000000"/>
                </a:solidFill>
                <a:latin typeface="Tahoma" panose="020B0604030504040204" pitchFamily="34" charset="0"/>
                <a:cs typeface="B Nazanin" panose="00000400000000000000" pitchFamily="2" charset="-78"/>
              </a:rPr>
              <a:t> </a:t>
            </a:r>
            <a:r>
              <a:rPr lang="fa-IR" sz="1400" b="1" dirty="0" err="1">
                <a:solidFill>
                  <a:srgbClr val="000000"/>
                </a:solidFill>
                <a:latin typeface="Tahoma" panose="020B0604030504040204" pitchFamily="34" charset="0"/>
                <a:cs typeface="B Nazanin" panose="00000400000000000000" pitchFamily="2" charset="-78"/>
              </a:rPr>
              <a:t>ظل‌السلطان</a:t>
            </a:r>
            <a:r>
              <a:rPr lang="fa-IR" sz="1400" b="1" dirty="0">
                <a:solidFill>
                  <a:srgbClr val="000000"/>
                </a:solidFill>
                <a:latin typeface="Tahoma" panose="020B0604030504040204" pitchFamily="34" charset="0"/>
                <a:cs typeface="B Nazanin" panose="00000400000000000000" pitchFamily="2" charset="-78"/>
              </a:rPr>
              <a:t> حاکم ارس، کردستان، لرستان، یزد و اصفهان شد. او به دلیل علاقه به داشتن نیروی نظامی شخصی، ارتش نظامی را با لباس و اسلحه ارتش اتریش و آموزش از سوی معلمان نظامی آلمانی در اصفهان به راه انداخت. همین امر سبب شد تا ناصرالدین شاه از بیم خودسری های وی، او را از حکومت سایر بلاد عزل کند و تنها اصفهان را به او بسپارد. ظل </a:t>
            </a:r>
            <a:r>
              <a:rPr lang="fa-IR" sz="1400" b="1" dirty="0" err="1">
                <a:solidFill>
                  <a:srgbClr val="000000"/>
                </a:solidFill>
                <a:latin typeface="Tahoma" panose="020B0604030504040204" pitchFamily="34" charset="0"/>
                <a:cs typeface="B Nazanin" panose="00000400000000000000" pitchFamily="2" charset="-78"/>
              </a:rPr>
              <a:t>السلطان</a:t>
            </a:r>
            <a:r>
              <a:rPr lang="fa-IR" sz="1400" b="1" dirty="0">
                <a:solidFill>
                  <a:srgbClr val="000000"/>
                </a:solidFill>
                <a:latin typeface="Tahoma" panose="020B0604030504040204" pitchFamily="34" charset="0"/>
                <a:cs typeface="B Nazanin" panose="00000400000000000000" pitchFamily="2" charset="-78"/>
              </a:rPr>
              <a:t> در مدت سی و چهار سال سلطه بر اصفهان بیش از ۵۰ اثر و بنای تاریخی و باغ ایرانی را ویران کرد.</a:t>
            </a:r>
          </a:p>
        </p:txBody>
      </p:sp>
      <p:pic>
        <p:nvPicPr>
          <p:cNvPr id="6" name="Picture 5">
            <a:extLst>
              <a:ext uri="{FF2B5EF4-FFF2-40B4-BE49-F238E27FC236}">
                <a16:creationId xmlns:a16="http://schemas.microsoft.com/office/drawing/2014/main" id="{5124802D-2DFB-4F8F-A7BB-8E95BB7FA3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65" y="2403538"/>
            <a:ext cx="2994870" cy="3246470"/>
          </a:xfrm>
          <a:prstGeom prst="rect">
            <a:avLst/>
          </a:prstGeom>
        </p:spPr>
      </p:pic>
      <p:sp>
        <p:nvSpPr>
          <p:cNvPr id="7" name="Rectangle 6">
            <a:extLst>
              <a:ext uri="{FF2B5EF4-FFF2-40B4-BE49-F238E27FC236}">
                <a16:creationId xmlns:a16="http://schemas.microsoft.com/office/drawing/2014/main" id="{C4D251C8-0AEB-4BC3-BA34-2498C9759D7B}"/>
              </a:ext>
            </a:extLst>
          </p:cNvPr>
          <p:cNvSpPr/>
          <p:nvPr/>
        </p:nvSpPr>
        <p:spPr>
          <a:xfrm>
            <a:off x="1208084" y="5730443"/>
            <a:ext cx="2332690" cy="307777"/>
          </a:xfrm>
          <a:prstGeom prst="rect">
            <a:avLst/>
          </a:prstGeom>
        </p:spPr>
        <p:txBody>
          <a:bodyPr wrap="none">
            <a:spAutoFit/>
          </a:bodyPr>
          <a:lstStyle/>
          <a:p>
            <a:pPr marL="285750" indent="-285750" algn="r" rtl="1">
              <a:buFont typeface="Wingdings" panose="05000000000000000000" pitchFamily="2" charset="2"/>
              <a:buChar char="§"/>
            </a:pPr>
            <a:r>
              <a:rPr lang="fa-IR" sz="1400" b="1" dirty="0" err="1">
                <a:solidFill>
                  <a:srgbClr val="7030A0"/>
                </a:solidFill>
                <a:latin typeface="Tahoma" panose="020B0604030504040204" pitchFamily="34" charset="0"/>
                <a:cs typeface="B Titr" panose="00000700000000000000" pitchFamily="2" charset="-78"/>
              </a:rPr>
              <a:t>ميدان</a:t>
            </a:r>
            <a:r>
              <a:rPr lang="fa-IR" sz="1400" b="1" dirty="0">
                <a:solidFill>
                  <a:srgbClr val="7030A0"/>
                </a:solidFill>
                <a:latin typeface="Tahoma" panose="020B0604030504040204" pitchFamily="34" charset="0"/>
                <a:cs typeface="B Titr" panose="00000700000000000000" pitchFamily="2" charset="-78"/>
              </a:rPr>
              <a:t> </a:t>
            </a:r>
            <a:r>
              <a:rPr lang="fa-IR" sz="1400" b="1" dirty="0" err="1">
                <a:solidFill>
                  <a:srgbClr val="7030A0"/>
                </a:solidFill>
                <a:latin typeface="Tahoma" panose="020B0604030504040204" pitchFamily="34" charset="0"/>
                <a:cs typeface="B Titr" panose="00000700000000000000" pitchFamily="2" charset="-78"/>
              </a:rPr>
              <a:t>عتيق</a:t>
            </a:r>
            <a:r>
              <a:rPr lang="fa-IR" sz="1400" b="1" dirty="0">
                <a:solidFill>
                  <a:srgbClr val="7030A0"/>
                </a:solidFill>
                <a:latin typeface="Tahoma" panose="020B0604030504040204" pitchFamily="34" charset="0"/>
                <a:cs typeface="B Titr" panose="00000700000000000000" pitchFamily="2" charset="-78"/>
              </a:rPr>
              <a:t> در دوره ي قاجار </a:t>
            </a:r>
          </a:p>
        </p:txBody>
      </p:sp>
      <p:sp>
        <p:nvSpPr>
          <p:cNvPr id="3" name="Rectangle 2">
            <a:extLst>
              <a:ext uri="{FF2B5EF4-FFF2-40B4-BE49-F238E27FC236}">
                <a16:creationId xmlns:a16="http://schemas.microsoft.com/office/drawing/2014/main" id="{11CCF7DE-48D4-47AA-988D-A32F88061D0E}"/>
              </a:ext>
            </a:extLst>
          </p:cNvPr>
          <p:cNvSpPr/>
          <p:nvPr/>
        </p:nvSpPr>
        <p:spPr>
          <a:xfrm>
            <a:off x="9266311" y="2392365"/>
            <a:ext cx="2137124" cy="473206"/>
          </a:xfrm>
          <a:prstGeom prst="rect">
            <a:avLst/>
          </a:prstGeom>
        </p:spPr>
        <p:txBody>
          <a:bodyPr wrap="none">
            <a:spAutoFit/>
          </a:bodyPr>
          <a:lstStyle/>
          <a:p>
            <a:pPr algn="just" rtl="1">
              <a:lnSpc>
                <a:spcPct val="150000"/>
              </a:lnSpc>
            </a:pPr>
            <a:r>
              <a:rPr lang="fa-IR" dirty="0">
                <a:solidFill>
                  <a:srgbClr val="FF0000"/>
                </a:solidFill>
                <a:cs typeface="B Titr" panose="00000700000000000000" pitchFamily="2" charset="-78"/>
              </a:rPr>
              <a:t>اصفهان در دوره قاجاریه</a:t>
            </a:r>
          </a:p>
        </p:txBody>
      </p:sp>
      <p:sp>
        <p:nvSpPr>
          <p:cNvPr id="9" name="Rectangle 8">
            <a:extLst>
              <a:ext uri="{FF2B5EF4-FFF2-40B4-BE49-F238E27FC236}">
                <a16:creationId xmlns:a16="http://schemas.microsoft.com/office/drawing/2014/main" id="{B92ECBDE-EBCC-470B-ABB5-FD0482555451}"/>
              </a:ext>
            </a:extLst>
          </p:cNvPr>
          <p:cNvSpPr/>
          <p:nvPr/>
        </p:nvSpPr>
        <p:spPr>
          <a:xfrm>
            <a:off x="4949505" y="3103455"/>
            <a:ext cx="6027024" cy="711733"/>
          </a:xfrm>
          <a:prstGeom prst="rect">
            <a:avLst/>
          </a:prstGeom>
        </p:spPr>
        <p:txBody>
          <a:bodyPr wrap="square">
            <a:spAutoFit/>
          </a:bodyPr>
          <a:lstStyle/>
          <a:p>
            <a:pPr marL="342900" indent="-342900" algn="just" rtl="1">
              <a:lnSpc>
                <a:spcPct val="150000"/>
              </a:lnSpc>
              <a:spcBef>
                <a:spcPts val="1000"/>
              </a:spcBef>
              <a:buClr>
                <a:schemeClr val="accent1"/>
              </a:buClr>
              <a:buSzPct val="80000"/>
              <a:buFont typeface="Wingdings 3" charset="2"/>
              <a:buChar char=""/>
            </a:pPr>
            <a:r>
              <a:rPr lang="fa-IR" sz="1400" b="1" dirty="0">
                <a:solidFill>
                  <a:srgbClr val="000000"/>
                </a:solidFill>
                <a:latin typeface="Tahoma" panose="020B0604030504040204" pitchFamily="34" charset="0"/>
                <a:cs typeface="B Nazanin" panose="00000400000000000000" pitchFamily="2" charset="-78"/>
              </a:rPr>
              <a:t>اما اقتدار </a:t>
            </a:r>
            <a:r>
              <a:rPr lang="fa-IR" sz="1400" b="1" dirty="0" err="1">
                <a:solidFill>
                  <a:srgbClr val="000000"/>
                </a:solidFill>
                <a:latin typeface="Tahoma" panose="020B0604030504040204" pitchFamily="34" charset="0"/>
                <a:cs typeface="B Nazanin" panose="00000400000000000000" pitchFamily="2" charset="-78"/>
              </a:rPr>
              <a:t>صفویان</a:t>
            </a:r>
            <a:r>
              <a:rPr lang="fa-IR" sz="1400" b="1" dirty="0">
                <a:solidFill>
                  <a:srgbClr val="000000"/>
                </a:solidFill>
                <a:latin typeface="Tahoma" panose="020B0604030504040204" pitchFamily="34" charset="0"/>
                <a:cs typeface="B Nazanin" panose="00000400000000000000" pitchFamily="2" charset="-78"/>
              </a:rPr>
              <a:t> با حمله محمود افغان به این شهر درهم شکست و او توانست پس از 6 ماه محاصره سلسله صفویه را منقرض کند و موجب سقوط اصفهان شود.</a:t>
            </a:r>
          </a:p>
        </p:txBody>
      </p:sp>
    </p:spTree>
    <p:extLst>
      <p:ext uri="{BB962C8B-B14F-4D97-AF65-F5344CB8AC3E}">
        <p14:creationId xmlns:p14="http://schemas.microsoft.com/office/powerpoint/2010/main" val="3578318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ppt_x"/>
                                          </p:val>
                                        </p:tav>
                                        <p:tav tm="100000">
                                          <p:val>
                                            <p:strVal val="#ppt_x"/>
                                          </p:val>
                                        </p:tav>
                                      </p:tavLst>
                                    </p:anim>
                                    <p:anim calcmode="lin" valueType="num">
                                      <p:cBhvr additive="base">
                                        <p:cTn id="5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Facet</Template>
  <TotalTime>1484</TotalTime>
  <Words>3209</Words>
  <Application>Microsoft Office PowerPoint</Application>
  <PresentationFormat>Widescreen</PresentationFormat>
  <Paragraphs>110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Century Gothic</vt:lpstr>
      <vt:lpstr>Wingdings 3</vt:lpstr>
      <vt:lpstr>Arial</vt:lpstr>
      <vt:lpstr>tahoma</vt:lpstr>
      <vt:lpstr>Wingdings</vt:lpstr>
      <vt:lpstr>Calibri</vt:lpstr>
      <vt:lpstr>Ion Boardroom</vt:lpstr>
      <vt:lpstr>معرفی شهر اصفهان</vt:lpstr>
      <vt:lpstr>PowerPoint Presentation</vt:lpstr>
      <vt:lpstr>پیشینه تاریخی</vt:lpstr>
      <vt:lpstr>پیشینه تاریخی</vt:lpstr>
      <vt:lpstr>حکومت شکل گرفته در منطقه</vt:lpstr>
      <vt:lpstr>حکومت شکل گرفته در منطقه</vt:lpstr>
      <vt:lpstr>حکومت شکل گرفته در منطقه</vt:lpstr>
      <vt:lpstr>حکومت شکل گرفته در منطقه</vt:lpstr>
      <vt:lpstr>حکومت شکل گرفته در منطقه</vt:lpstr>
      <vt:lpstr>حکومت شکل گرفته در منطقه</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ساختمان ها و بناهای تاریخی</vt:lpstr>
      <vt:lpstr>برخی از موزه ها و اشیاء تاریخی</vt:lpstr>
      <vt:lpstr>برخی از موزه ها و اشیاء تاریخی</vt:lpstr>
      <vt:lpstr>برخی از موزه ها و اشیاء تاریخی</vt:lpstr>
      <vt:lpstr>برخی از موزه ها و اشیاء تاریخی</vt:lpstr>
      <vt:lpstr>برخی از موزه ها و اشیاء تاریخی</vt:lpstr>
      <vt:lpstr>برخی از موزه ها و اشیاء تاریخی</vt:lpstr>
      <vt:lpstr>برخی از موزه ها و اشیاء تاریخی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استان همدان</dc:title>
  <dc:creator>Esfehanian.HR</dc:creator>
  <cp:lastModifiedBy>محمد مهدی اصفهانیان</cp:lastModifiedBy>
  <cp:revision>239</cp:revision>
  <dcterms:created xsi:type="dcterms:W3CDTF">2015-01-01T19:10:30Z</dcterms:created>
  <dcterms:modified xsi:type="dcterms:W3CDTF">2019-04-05T17:34:33Z</dcterms:modified>
</cp:coreProperties>
</file>