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8" autoAdjust="0"/>
    <p:restoredTop sz="94660"/>
  </p:normalViewPr>
  <p:slideViewPr>
    <p:cSldViewPr>
      <p:cViewPr varScale="1">
        <p:scale>
          <a:sx n="65" d="100"/>
          <a:sy n="65" d="100"/>
        </p:scale>
        <p:origin x="-1324" y="-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D8BD707-D9CF-40AE-B4C6-C98DA3205C09}" type="datetimeFigureOut">
              <a:rPr lang="en-US" smtClean="0"/>
              <a:pPr/>
              <a:t>3/30/2019</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3/30/2019</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pPr/>
              <a:t>3/30/2019</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pPr/>
              <a:t>3/30/2019</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pPr/>
              <a:t>3/30/2019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3/30/2019</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3/30/2019</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3/30/2019</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3/30/2019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3/30/2019</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304800"/>
            <a:ext cx="5715000" cy="1107996"/>
          </a:xfrm>
          <a:prstGeom prst="rect">
            <a:avLst/>
          </a:prstGeom>
          <a:noFill/>
        </p:spPr>
        <p:txBody>
          <a:bodyPr wrap="square" rtlCol="0">
            <a:spAutoFit/>
          </a:bodyPr>
          <a:lstStyle/>
          <a:p>
            <a:pPr algn="ctr"/>
            <a:r>
              <a:rPr lang="prs-AF" sz="6600" dirty="0" smtClean="0">
                <a:solidFill>
                  <a:srgbClr val="00B050"/>
                </a:solidFill>
                <a:latin typeface="Arabic Typesetting" pitchFamily="66" charset="-78"/>
                <a:cs typeface="Arabic Typesetting" pitchFamily="66" charset="-78"/>
              </a:rPr>
              <a:t>به نام خدا</a:t>
            </a:r>
            <a:endParaRPr lang="en-US" sz="6600" dirty="0">
              <a:solidFill>
                <a:srgbClr val="00B050"/>
              </a:solidFill>
              <a:latin typeface="Arabic Typesetting" pitchFamily="66" charset="-78"/>
              <a:cs typeface="Arabic Typesetting" pitchFamily="66" charset="-78"/>
            </a:endParaRPr>
          </a:p>
        </p:txBody>
      </p:sp>
      <p:sp>
        <p:nvSpPr>
          <p:cNvPr id="3" name="TextBox 2"/>
          <p:cNvSpPr txBox="1"/>
          <p:nvPr/>
        </p:nvSpPr>
        <p:spPr>
          <a:xfrm>
            <a:off x="914400" y="3048000"/>
            <a:ext cx="7239000" cy="1107996"/>
          </a:xfrm>
          <a:prstGeom prst="rect">
            <a:avLst/>
          </a:prstGeom>
          <a:noFill/>
        </p:spPr>
        <p:txBody>
          <a:bodyPr wrap="square" rtlCol="0">
            <a:spAutoFit/>
          </a:bodyPr>
          <a:lstStyle/>
          <a:p>
            <a:pPr algn="ctr"/>
            <a:r>
              <a:rPr lang="prs-AF" sz="6600" dirty="0" smtClean="0">
                <a:latin typeface="Arabic Typesetting" pitchFamily="66" charset="-78"/>
                <a:cs typeface="Arabic Typesetting" pitchFamily="66" charset="-78"/>
              </a:rPr>
              <a:t>محمد یاسین احمدی نژاد</a:t>
            </a:r>
            <a:endParaRPr lang="en-US" sz="6600" dirty="0">
              <a:latin typeface="Arabic Typesetting" pitchFamily="66" charset="-78"/>
              <a:cs typeface="Arabic Typesetting" pitchFamily="66" charset="-78"/>
            </a:endParaRPr>
          </a:p>
        </p:txBody>
      </p:sp>
    </p:spTree>
    <p:extLst>
      <p:ext uri="{BB962C8B-B14F-4D97-AF65-F5344CB8AC3E}">
        <p14:creationId xmlns:p14="http://schemas.microsoft.com/office/powerpoint/2010/main" val="81466339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Autofit/>
          </a:bodyPr>
          <a:lstStyle/>
          <a:p>
            <a:pPr algn="r"/>
            <a:r>
              <a:rPr lang="fa-IR" sz="6000" dirty="0" smtClean="0">
                <a:latin typeface="Arabic Typesetting" pitchFamily="66" charset="-78"/>
                <a:cs typeface="Arabic Typesetting" pitchFamily="66" charset="-78"/>
              </a:rPr>
              <a:t>گلیم شریکی پیچ</a:t>
            </a:r>
            <a:endParaRPr lang="en-US" sz="6000" dirty="0">
              <a:latin typeface="Arabic Typesetting" pitchFamily="66" charset="-78"/>
              <a:cs typeface="Arabic Typesetting" pitchFamily="66" charset="-78"/>
            </a:endParaRPr>
          </a:p>
        </p:txBody>
      </p:sp>
      <p:sp>
        <p:nvSpPr>
          <p:cNvPr id="4" name="TextBox 3"/>
          <p:cNvSpPr txBox="1"/>
          <p:nvPr/>
        </p:nvSpPr>
        <p:spPr>
          <a:xfrm>
            <a:off x="-152400" y="1034534"/>
            <a:ext cx="9296400" cy="4524315"/>
          </a:xfrm>
          <a:prstGeom prst="rect">
            <a:avLst/>
          </a:prstGeom>
          <a:noFill/>
        </p:spPr>
        <p:txBody>
          <a:bodyPr wrap="square" rtlCol="0">
            <a:spAutoFit/>
          </a:bodyPr>
          <a:lstStyle/>
          <a:p>
            <a:pPr algn="r"/>
            <a:r>
              <a:rPr lang="fa-IR" sz="4800" dirty="0" smtClean="0">
                <a:latin typeface="Arabic Typesetting" pitchFamily="66" charset="-78"/>
                <a:cs typeface="Arabic Typesetting" pitchFamily="66" charset="-78"/>
              </a:rPr>
              <a:t>زنان عشایر روستایی (سیرجان) و (بافت) با سرپنجه هنر افرین   خود نوعی گلیم می بافند که شهرت جهانی دارد                        در این نوع بافت پود در پرز گلیم مخفی می شود  گره متن یا آبدوزی نیز به مدد بافت می رود و نقش و نگاری از هنر می افریند  عشایر این منطقه موقع بافت این نوع گلیم گل هایی چون کشمیری و گلدانی وموسی خانی و سماوری و درختی و حشمتی خلق می کنند</a:t>
            </a:r>
            <a:endParaRPr lang="en-US" sz="4800" dirty="0">
              <a:latin typeface="Arabic Typesetting" pitchFamily="66" charset="-78"/>
              <a:cs typeface="Arabic Typesetting" pitchFamily="66" charset="-78"/>
            </a:endParaRPr>
          </a:p>
        </p:txBody>
      </p:sp>
      <p:sp>
        <p:nvSpPr>
          <p:cNvPr id="9" name="TextBox 8"/>
          <p:cNvSpPr txBox="1"/>
          <p:nvPr/>
        </p:nvSpPr>
        <p:spPr>
          <a:xfrm>
            <a:off x="0" y="1828800"/>
            <a:ext cx="9144000" cy="1569660"/>
          </a:xfrm>
          <a:prstGeom prst="rect">
            <a:avLst/>
          </a:prstGeom>
          <a:noFill/>
        </p:spPr>
        <p:txBody>
          <a:bodyPr wrap="square" rtlCol="0">
            <a:spAutoFit/>
          </a:bodyPr>
          <a:lstStyle/>
          <a:p>
            <a:pPr algn="r"/>
            <a:r>
              <a:rPr lang="fa-IR" sz="4800" dirty="0" smtClean="0">
                <a:latin typeface="Arabic Typesetting" pitchFamily="66" charset="-78"/>
                <a:cs typeface="Arabic Typesetting" pitchFamily="66" charset="-78"/>
              </a:rPr>
              <a:t>نمونه این بافت هارا تنها در گلزار هنر کرمان زمین باید جست و جو کرد</a:t>
            </a:r>
            <a:endParaRPr lang="en-US" sz="4800" dirty="0">
              <a:latin typeface="Arabic Typesetting" pitchFamily="66" charset="-78"/>
              <a:cs typeface="Arabic Typesetting" pitchFamily="66" charset="-78"/>
            </a:endParaRPr>
          </a:p>
        </p:txBody>
      </p:sp>
      <p:pic>
        <p:nvPicPr>
          <p:cNvPr id="3074" name="Picture 2" descr="C:\Users\Azad\Desktop\اجتماعی\گلیم-شیریکی-پیچ-و-قالیشویی-آن-کارخانه-قالیشویی-ادیب-قالیشویی-تهران-قالیشویی-کرج.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1019461"/>
            <a:ext cx="7696200" cy="577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57959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1" nodeType="clickEffect">
                                  <p:stCondLst>
                                    <p:cond delay="0"/>
                                  </p:stCondLst>
                                  <p:childTnLst>
                                    <p:animEffect transition="out" filter="fade">
                                      <p:cBhvr>
                                        <p:cTn id="18" dur="1000"/>
                                        <p:tgtEl>
                                          <p:spTgt spid="4"/>
                                        </p:tgtEl>
                                      </p:cBhvr>
                                    </p:animEffect>
                                    <p:anim calcmode="lin" valueType="num">
                                      <p:cBhvr>
                                        <p:cTn id="19" dur="1000"/>
                                        <p:tgtEl>
                                          <p:spTgt spid="4"/>
                                        </p:tgtEl>
                                        <p:attrNameLst>
                                          <p:attrName>ppt_x</p:attrName>
                                        </p:attrNameLst>
                                      </p:cBhvr>
                                      <p:tavLst>
                                        <p:tav tm="0">
                                          <p:val>
                                            <p:strVal val="ppt_x"/>
                                          </p:val>
                                        </p:tav>
                                        <p:tav tm="100000">
                                          <p:val>
                                            <p:strVal val="ppt_x"/>
                                          </p:val>
                                        </p:tav>
                                      </p:tavLst>
                                    </p:anim>
                                    <p:anim calcmode="lin" valueType="num">
                                      <p:cBhvr>
                                        <p:cTn id="20" dur="1000"/>
                                        <p:tgtEl>
                                          <p:spTgt spid="4"/>
                                        </p:tgtEl>
                                        <p:attrNameLst>
                                          <p:attrName>ppt_y</p:attrName>
                                        </p:attrNameLst>
                                      </p:cBhvr>
                                      <p:tavLst>
                                        <p:tav tm="0">
                                          <p:val>
                                            <p:strVal val="ppt_y"/>
                                          </p:val>
                                        </p:tav>
                                        <p:tav tm="100000">
                                          <p:val>
                                            <p:strVal val="ppt_y+.1"/>
                                          </p:val>
                                        </p:tav>
                                      </p:tavLst>
                                    </p:anim>
                                    <p:set>
                                      <p:cBhvr>
                                        <p:cTn id="21" dur="1" fill="hold">
                                          <p:stCondLst>
                                            <p:cond delay="999"/>
                                          </p:stCondLst>
                                        </p:cTn>
                                        <p:tgtEl>
                                          <p:spTgt spid="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heel(1)">
                                      <p:cBhvr>
                                        <p:cTn id="26" dur="2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xit" presetSubtype="0" fill="hold" grpId="1" nodeType="clickEffect">
                                  <p:stCondLst>
                                    <p:cond delay="0"/>
                                  </p:stCondLst>
                                  <p:childTnLst>
                                    <p:animEffect transition="out" filter="wipe(down)">
                                      <p:cBhvr>
                                        <p:cTn id="30" dur="180" accel="50000">
                                          <p:stCondLst>
                                            <p:cond delay="1820"/>
                                          </p:stCondLst>
                                        </p:cTn>
                                        <p:tgtEl>
                                          <p:spTgt spid="9"/>
                                        </p:tgtEl>
                                      </p:cBhvr>
                                    </p:animEffect>
                                    <p:anim calcmode="lin" valueType="num">
                                      <p:cBhvr>
                                        <p:cTn id="31" dur="1822" tmFilter="0,0; 0.14,0.31; 0.43,0.73; 0.71,0.91; 1.0,1.0">
                                          <p:stCondLst>
                                            <p:cond delay="0"/>
                                          </p:stCondLst>
                                        </p:cTn>
                                        <p:tgtEl>
                                          <p:spTgt spid="9"/>
                                        </p:tgtEl>
                                        <p:attrNameLst>
                                          <p:attrName>ppt_x</p:attrName>
                                        </p:attrNameLst>
                                      </p:cBhvr>
                                      <p:tavLst>
                                        <p:tav tm="0">
                                          <p:val>
                                            <p:strVal val="ppt_x"/>
                                          </p:val>
                                        </p:tav>
                                        <p:tav tm="100000">
                                          <p:val>
                                            <p:strVal val="#ppt_x+0.25"/>
                                          </p:val>
                                        </p:tav>
                                      </p:tavLst>
                                    </p:anim>
                                    <p:anim calcmode="lin" valueType="num">
                                      <p:cBhvr>
                                        <p:cTn id="32" dur="178">
                                          <p:stCondLst>
                                            <p:cond delay="1822"/>
                                          </p:stCondLst>
                                        </p:cTn>
                                        <p:tgtEl>
                                          <p:spTgt spid="9"/>
                                        </p:tgtEl>
                                        <p:attrNameLst>
                                          <p:attrName>ppt_x</p:attrName>
                                        </p:attrNameLst>
                                      </p:cBhvr>
                                      <p:tavLst>
                                        <p:tav tm="0">
                                          <p:val>
                                            <p:strVal val="ppt_x"/>
                                          </p:val>
                                        </p:tav>
                                        <p:tav tm="100000">
                                          <p:val>
                                            <p:strVal val="ppt_x"/>
                                          </p:val>
                                        </p:tav>
                                      </p:tavLst>
                                    </p:anim>
                                    <p:anim calcmode="lin" valueType="num">
                                      <p:cBhvr>
                                        <p:cTn id="33" dur="664" tmFilter="0.0,0.0;0.25,0.07;0.50,0.2;0.75,0.467;1.0,1.0">
                                          <p:stCondLst>
                                            <p:cond delay="0"/>
                                          </p:stCondLst>
                                        </p:cTn>
                                        <p:tgtEl>
                                          <p:spTgt spid="9"/>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4" dur="664" tmFilter="0, 0; 0.125,0.2665; 0.25,0.4; 0.375,0.465; 0.5,0.5;  0.625,0.535; 0.75,0.6; 0.875,0.7335; 1,1">
                                          <p:stCondLst>
                                            <p:cond delay="664"/>
                                          </p:stCondLst>
                                        </p:cTn>
                                        <p:tgtEl>
                                          <p:spTgt spid="9"/>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5" dur="332" tmFilter="0, 0; 0.125,0.2665; 0.25,0.4; 0.375,0.465; 0.5,0.5;  0.625,0.535; 0.75,0.6; 0.875,0.7335; 1,1">
                                          <p:stCondLst>
                                            <p:cond delay="1324"/>
                                          </p:stCondLst>
                                        </p:cTn>
                                        <p:tgtEl>
                                          <p:spTgt spid="9"/>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6" dur="164" tmFilter="0, 0; 0.125,0.2665; 0.25,0.4; 0.375,0.465; 0.5,0.5;  0.625,0.535; 0.75,0.6; 0.875,0.7335; 1,1">
                                          <p:stCondLst>
                                            <p:cond delay="1656"/>
                                          </p:stCondLst>
                                        </p:cTn>
                                        <p:tgtEl>
                                          <p:spTgt spid="9"/>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7" dur="180" accel="50000">
                                          <p:stCondLst>
                                            <p:cond delay="1820"/>
                                          </p:stCondLst>
                                        </p:cTn>
                                        <p:tgtEl>
                                          <p:spTgt spid="9"/>
                                        </p:tgtEl>
                                        <p:attrNameLst>
                                          <p:attrName>ppt_y</p:attrName>
                                        </p:attrNameLst>
                                      </p:cBhvr>
                                      <p:tavLst>
                                        <p:tav tm="0">
                                          <p:val>
                                            <p:strVal val="ppt_y"/>
                                          </p:val>
                                        </p:tav>
                                        <p:tav tm="100000">
                                          <p:val>
                                            <p:strVal val="ppt_y+ppt_h"/>
                                          </p:val>
                                        </p:tav>
                                      </p:tavLst>
                                    </p:anim>
                                    <p:animScale>
                                      <p:cBhvr>
                                        <p:cTn id="38" dur="26">
                                          <p:stCondLst>
                                            <p:cond delay="620"/>
                                          </p:stCondLst>
                                        </p:cTn>
                                        <p:tgtEl>
                                          <p:spTgt spid="9"/>
                                        </p:tgtEl>
                                      </p:cBhvr>
                                      <p:to x="100000" y="60000"/>
                                    </p:animScale>
                                    <p:animScale>
                                      <p:cBhvr>
                                        <p:cTn id="39" dur="166" decel="50000">
                                          <p:stCondLst>
                                            <p:cond delay="646"/>
                                          </p:stCondLst>
                                        </p:cTn>
                                        <p:tgtEl>
                                          <p:spTgt spid="9"/>
                                        </p:tgtEl>
                                      </p:cBhvr>
                                      <p:to x="100000" y="100000"/>
                                    </p:animScale>
                                    <p:animScale>
                                      <p:cBhvr>
                                        <p:cTn id="40" dur="26">
                                          <p:stCondLst>
                                            <p:cond delay="1312"/>
                                          </p:stCondLst>
                                        </p:cTn>
                                        <p:tgtEl>
                                          <p:spTgt spid="9"/>
                                        </p:tgtEl>
                                      </p:cBhvr>
                                      <p:to x="100000" y="80000"/>
                                    </p:animScale>
                                    <p:animScale>
                                      <p:cBhvr>
                                        <p:cTn id="41" dur="166" decel="50000">
                                          <p:stCondLst>
                                            <p:cond delay="1338"/>
                                          </p:stCondLst>
                                        </p:cTn>
                                        <p:tgtEl>
                                          <p:spTgt spid="9"/>
                                        </p:tgtEl>
                                      </p:cBhvr>
                                      <p:to x="100000" y="100000"/>
                                    </p:animScale>
                                    <p:animScale>
                                      <p:cBhvr>
                                        <p:cTn id="42" dur="26">
                                          <p:stCondLst>
                                            <p:cond delay="1642"/>
                                          </p:stCondLst>
                                        </p:cTn>
                                        <p:tgtEl>
                                          <p:spTgt spid="9"/>
                                        </p:tgtEl>
                                      </p:cBhvr>
                                      <p:to x="100000" y="90000"/>
                                    </p:animScale>
                                    <p:animScale>
                                      <p:cBhvr>
                                        <p:cTn id="43" dur="166" decel="50000">
                                          <p:stCondLst>
                                            <p:cond delay="1668"/>
                                          </p:stCondLst>
                                        </p:cTn>
                                        <p:tgtEl>
                                          <p:spTgt spid="9"/>
                                        </p:tgtEl>
                                      </p:cBhvr>
                                      <p:to x="100000" y="100000"/>
                                    </p:animScale>
                                    <p:animScale>
                                      <p:cBhvr>
                                        <p:cTn id="44" dur="26">
                                          <p:stCondLst>
                                            <p:cond delay="1808"/>
                                          </p:stCondLst>
                                        </p:cTn>
                                        <p:tgtEl>
                                          <p:spTgt spid="9"/>
                                        </p:tgtEl>
                                      </p:cBhvr>
                                      <p:to x="100000" y="95000"/>
                                    </p:animScale>
                                    <p:animScale>
                                      <p:cBhvr>
                                        <p:cTn id="45" dur="166" decel="50000">
                                          <p:stCondLst>
                                            <p:cond delay="1834"/>
                                          </p:stCondLst>
                                        </p:cTn>
                                        <p:tgtEl>
                                          <p:spTgt spid="9"/>
                                        </p:tgtEl>
                                      </p:cBhvr>
                                      <p:to x="100000" y="100000"/>
                                    </p:animScale>
                                    <p:set>
                                      <p:cBhvr>
                                        <p:cTn id="46" dur="1" fill="hold">
                                          <p:stCondLst>
                                            <p:cond delay="1999"/>
                                          </p:stCondLst>
                                        </p:cTn>
                                        <p:tgtEl>
                                          <p:spTgt spid="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nodeType="clickEffect">
                                  <p:stCondLst>
                                    <p:cond delay="0"/>
                                  </p:stCondLst>
                                  <p:childTnLst>
                                    <p:set>
                                      <p:cBhvr>
                                        <p:cTn id="50" dur="1" fill="hold">
                                          <p:stCondLst>
                                            <p:cond delay="0"/>
                                          </p:stCondLst>
                                        </p:cTn>
                                        <p:tgtEl>
                                          <p:spTgt spid="3074"/>
                                        </p:tgtEl>
                                        <p:attrNameLst>
                                          <p:attrName>style.visibility</p:attrName>
                                        </p:attrNameLst>
                                      </p:cBhvr>
                                      <p:to>
                                        <p:strVal val="visible"/>
                                      </p:to>
                                    </p:set>
                                    <p:animEffect transition="in" filter="wheel(1)">
                                      <p:cBhvr>
                                        <p:cTn id="51"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P spid="9" grpId="0"/>
      <p:bldP spid="9"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Autofit/>
          </a:bodyPr>
          <a:lstStyle/>
          <a:p>
            <a:pPr algn="r"/>
            <a:r>
              <a:rPr lang="fa-IR" sz="6000" dirty="0" smtClean="0">
                <a:latin typeface="Arabic Typesetting" pitchFamily="66" charset="-78"/>
                <a:cs typeface="Arabic Typesetting" pitchFamily="66" charset="-78"/>
              </a:rPr>
              <a:t>قوه تو</a:t>
            </a:r>
            <a:endParaRPr lang="en-US" sz="6000" dirty="0">
              <a:latin typeface="Arabic Typesetting" pitchFamily="66" charset="-78"/>
              <a:cs typeface="Arabic Typesetting" pitchFamily="66" charset="-78"/>
            </a:endParaRPr>
          </a:p>
        </p:txBody>
      </p:sp>
      <p:sp>
        <p:nvSpPr>
          <p:cNvPr id="4" name="TextBox 3"/>
          <p:cNvSpPr txBox="1"/>
          <p:nvPr/>
        </p:nvSpPr>
        <p:spPr>
          <a:xfrm>
            <a:off x="0" y="1073445"/>
            <a:ext cx="9144000" cy="3785652"/>
          </a:xfrm>
          <a:prstGeom prst="rect">
            <a:avLst/>
          </a:prstGeom>
          <a:noFill/>
        </p:spPr>
        <p:txBody>
          <a:bodyPr wrap="square" rtlCol="0">
            <a:spAutoFit/>
          </a:bodyPr>
          <a:lstStyle/>
          <a:p>
            <a:pPr algn="r"/>
            <a:r>
              <a:rPr lang="fa-IR" sz="4800" dirty="0" smtClean="0">
                <a:latin typeface="Arabic Typesetting" pitchFamily="66" charset="-78"/>
                <a:cs typeface="Arabic Typesetting" pitchFamily="66" charset="-78"/>
              </a:rPr>
              <a:t>قوه تو نوعی خوراکی خوشمزه و مقوی و به شکل پودر است که در لهجه محلی به ان قوتو می گویند  ان را از اسیاب گیاهان مفید درست می کنند  کرمانی ها از قوتو برای پذیرایی از مهمان  به خصوص مراسم تولد نوزاد استفاده می کنند  </a:t>
            </a:r>
          </a:p>
          <a:p>
            <a:pPr algn="r"/>
            <a:r>
              <a:rPr lang="fa-IR" sz="4800" dirty="0" smtClean="0">
                <a:latin typeface="Arabic Typesetting" pitchFamily="66" charset="-78"/>
                <a:cs typeface="Arabic Typesetting" pitchFamily="66" charset="-78"/>
              </a:rPr>
              <a:t>انواع قوتو شامل</a:t>
            </a:r>
          </a:p>
        </p:txBody>
      </p:sp>
      <p:sp>
        <p:nvSpPr>
          <p:cNvPr id="7" name="TextBox 6"/>
          <p:cNvSpPr txBox="1"/>
          <p:nvPr/>
        </p:nvSpPr>
        <p:spPr>
          <a:xfrm>
            <a:off x="7620000" y="5105400"/>
            <a:ext cx="1447800" cy="830997"/>
          </a:xfrm>
          <a:prstGeom prst="rect">
            <a:avLst/>
          </a:prstGeom>
          <a:noFill/>
        </p:spPr>
        <p:txBody>
          <a:bodyPr wrap="square" rtlCol="0">
            <a:spAutoFit/>
          </a:bodyPr>
          <a:lstStyle/>
          <a:p>
            <a:pPr algn="r"/>
            <a:r>
              <a:rPr lang="fa-IR" sz="4800" dirty="0" smtClean="0">
                <a:latin typeface="Arabic Typesetting" pitchFamily="66" charset="-78"/>
                <a:cs typeface="Arabic Typesetting" pitchFamily="66" charset="-78"/>
              </a:rPr>
              <a:t>قهوه ای</a:t>
            </a:r>
            <a:endParaRPr lang="en-US" sz="4800" dirty="0">
              <a:latin typeface="Arabic Typesetting" pitchFamily="66" charset="-78"/>
              <a:cs typeface="Arabic Typesetting" pitchFamily="66" charset="-78"/>
            </a:endParaRPr>
          </a:p>
        </p:txBody>
      </p:sp>
      <p:sp>
        <p:nvSpPr>
          <p:cNvPr id="8" name="TextBox 7"/>
          <p:cNvSpPr txBox="1"/>
          <p:nvPr/>
        </p:nvSpPr>
        <p:spPr>
          <a:xfrm>
            <a:off x="6019800" y="5105400"/>
            <a:ext cx="1371600" cy="830997"/>
          </a:xfrm>
          <a:prstGeom prst="rect">
            <a:avLst/>
          </a:prstGeom>
          <a:noFill/>
        </p:spPr>
        <p:txBody>
          <a:bodyPr wrap="square" rtlCol="0">
            <a:spAutoFit/>
          </a:bodyPr>
          <a:lstStyle/>
          <a:p>
            <a:pPr algn="r"/>
            <a:r>
              <a:rPr lang="fa-IR" sz="4800" dirty="0" smtClean="0">
                <a:latin typeface="Arabic Typesetting" pitchFamily="66" charset="-78"/>
                <a:cs typeface="Arabic Typesetting" pitchFamily="66" charset="-78"/>
              </a:rPr>
              <a:t>نخودچی </a:t>
            </a:r>
            <a:endParaRPr lang="en-US" sz="4800" dirty="0">
              <a:latin typeface="Arabic Typesetting" pitchFamily="66" charset="-78"/>
              <a:cs typeface="Arabic Typesetting" pitchFamily="66" charset="-78"/>
            </a:endParaRPr>
          </a:p>
        </p:txBody>
      </p:sp>
      <p:sp>
        <p:nvSpPr>
          <p:cNvPr id="9" name="TextBox 8"/>
          <p:cNvSpPr txBox="1"/>
          <p:nvPr/>
        </p:nvSpPr>
        <p:spPr>
          <a:xfrm>
            <a:off x="4114800" y="5119991"/>
            <a:ext cx="1752600" cy="830997"/>
          </a:xfrm>
          <a:prstGeom prst="rect">
            <a:avLst/>
          </a:prstGeom>
          <a:noFill/>
        </p:spPr>
        <p:txBody>
          <a:bodyPr wrap="square" rtlCol="0">
            <a:spAutoFit/>
          </a:bodyPr>
          <a:lstStyle/>
          <a:p>
            <a:pPr algn="r"/>
            <a:r>
              <a:rPr lang="fa-IR" sz="4800" dirty="0" smtClean="0">
                <a:latin typeface="Arabic Typesetting" pitchFamily="66" charset="-78"/>
                <a:cs typeface="Arabic Typesetting" pitchFamily="66" charset="-78"/>
              </a:rPr>
              <a:t>پسته ای</a:t>
            </a:r>
            <a:endParaRPr lang="en-US" sz="4800" dirty="0">
              <a:latin typeface="Arabic Typesetting" pitchFamily="66" charset="-78"/>
              <a:cs typeface="Arabic Typesetting" pitchFamily="66" charset="-78"/>
            </a:endParaRPr>
          </a:p>
        </p:txBody>
      </p:sp>
      <p:sp>
        <p:nvSpPr>
          <p:cNvPr id="10" name="TextBox 9"/>
          <p:cNvSpPr txBox="1"/>
          <p:nvPr/>
        </p:nvSpPr>
        <p:spPr>
          <a:xfrm>
            <a:off x="2743200" y="5119991"/>
            <a:ext cx="1219200" cy="830997"/>
          </a:xfrm>
          <a:prstGeom prst="rect">
            <a:avLst/>
          </a:prstGeom>
          <a:noFill/>
        </p:spPr>
        <p:txBody>
          <a:bodyPr wrap="square" rtlCol="0">
            <a:spAutoFit/>
          </a:bodyPr>
          <a:lstStyle/>
          <a:p>
            <a:pPr algn="r"/>
            <a:r>
              <a:rPr lang="fa-IR" sz="4800" dirty="0" smtClean="0">
                <a:latin typeface="Arabic Typesetting" pitchFamily="66" charset="-78"/>
                <a:cs typeface="Arabic Typesetting" pitchFamily="66" charset="-78"/>
              </a:rPr>
              <a:t>نارگیلی </a:t>
            </a:r>
            <a:endParaRPr lang="en-US" sz="4800" dirty="0">
              <a:latin typeface="Arabic Typesetting" pitchFamily="66" charset="-78"/>
              <a:cs typeface="Arabic Typesetting" pitchFamily="66" charset="-78"/>
            </a:endParaRPr>
          </a:p>
        </p:txBody>
      </p:sp>
      <p:sp>
        <p:nvSpPr>
          <p:cNvPr id="11" name="TextBox 10"/>
          <p:cNvSpPr txBox="1"/>
          <p:nvPr/>
        </p:nvSpPr>
        <p:spPr>
          <a:xfrm>
            <a:off x="838200" y="5119991"/>
            <a:ext cx="1219200" cy="1323439"/>
          </a:xfrm>
          <a:prstGeom prst="rect">
            <a:avLst/>
          </a:prstGeom>
          <a:noFill/>
        </p:spPr>
        <p:txBody>
          <a:bodyPr wrap="square" rtlCol="0">
            <a:spAutoFit/>
          </a:bodyPr>
          <a:lstStyle/>
          <a:p>
            <a:pPr algn="r"/>
            <a:r>
              <a:rPr lang="fa-IR" sz="8000" dirty="0" smtClean="0">
                <a:latin typeface="Arabic Typesetting" pitchFamily="66" charset="-78"/>
                <a:cs typeface="Arabic Typesetting" pitchFamily="66" charset="-78"/>
              </a:rPr>
              <a:t>و ...</a:t>
            </a:r>
            <a:endParaRPr lang="en-US" sz="8000" dirty="0">
              <a:latin typeface="Arabic Typesetting" pitchFamily="66" charset="-78"/>
              <a:cs typeface="Arabic Typesetting" pitchFamily="66" charset="-78"/>
            </a:endParaRPr>
          </a:p>
        </p:txBody>
      </p:sp>
      <p:pic>
        <p:nvPicPr>
          <p:cNvPr id="4099" name="Picture 3" descr="C:\Users\Azad\Desktop\اجتماعی\quvato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732" y="1251169"/>
            <a:ext cx="7848600" cy="5214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883838"/>
      </p:ext>
    </p:extLst>
  </p:cSld>
  <p:clrMapOvr>
    <a:masterClrMapping/>
  </p:clrMapOvr>
  <mc:AlternateContent xmlns:mc="http://schemas.openxmlformats.org/markup-compatibility/2006">
    <mc:Choice xmlns:p14="http://schemas.microsoft.com/office/powerpoint/2010/main" Requires="p14">
      <p:transition spd="slow" p14:dur="2000">
        <p14:prism dir="u"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heel(1)">
                                      <p:cBhvr>
                                        <p:cTn id="28" dur="2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heel(1)">
                                      <p:cBhvr>
                                        <p:cTn id="38" dur="20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nodeType="clickEffect">
                                  <p:stCondLst>
                                    <p:cond delay="0"/>
                                  </p:stCondLst>
                                  <p:childTnLst>
                                    <p:set>
                                      <p:cBhvr>
                                        <p:cTn id="42" dur="1" fill="hold">
                                          <p:stCondLst>
                                            <p:cond delay="0"/>
                                          </p:stCondLst>
                                        </p:cTn>
                                        <p:tgtEl>
                                          <p:spTgt spid="4099"/>
                                        </p:tgtEl>
                                        <p:attrNameLst>
                                          <p:attrName>style.visibility</p:attrName>
                                        </p:attrNameLst>
                                      </p:cBhvr>
                                      <p:to>
                                        <p:strVal val="visible"/>
                                      </p:to>
                                    </p:set>
                                    <p:animEffect transition="in" filter="wheel(1)">
                                      <p:cBhvr>
                                        <p:cTn id="43" dur="2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8"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rmAutofit/>
          </a:bodyPr>
          <a:lstStyle/>
          <a:p>
            <a:pPr algn="r"/>
            <a:r>
              <a:rPr lang="fa-IR" sz="4800" dirty="0" smtClean="0">
                <a:latin typeface="Arabic Typesetting" pitchFamily="66" charset="-78"/>
                <a:cs typeface="Arabic Typesetting" pitchFamily="66" charset="-78"/>
              </a:rPr>
              <a:t>کلمپه </a:t>
            </a:r>
            <a:endParaRPr lang="en-US" sz="4800" dirty="0">
              <a:latin typeface="Arabic Typesetting" pitchFamily="66" charset="-78"/>
              <a:cs typeface="Arabic Typesetting" pitchFamily="66" charset="-78"/>
            </a:endParaRPr>
          </a:p>
        </p:txBody>
      </p:sp>
      <p:sp>
        <p:nvSpPr>
          <p:cNvPr id="6" name="TextBox 5"/>
          <p:cNvSpPr txBox="1"/>
          <p:nvPr/>
        </p:nvSpPr>
        <p:spPr>
          <a:xfrm>
            <a:off x="0" y="1066800"/>
            <a:ext cx="9144000" cy="5262979"/>
          </a:xfrm>
          <a:prstGeom prst="rect">
            <a:avLst/>
          </a:prstGeom>
          <a:noFill/>
        </p:spPr>
        <p:txBody>
          <a:bodyPr wrap="square" rtlCol="0">
            <a:spAutoFit/>
          </a:bodyPr>
          <a:lstStyle/>
          <a:p>
            <a:pPr algn="r"/>
            <a:r>
              <a:rPr lang="fa-IR" sz="4800" dirty="0" smtClean="0">
                <a:latin typeface="Arabic Typesetting" pitchFamily="66" charset="-78"/>
                <a:cs typeface="Arabic Typesetting" pitchFamily="66" charset="-78"/>
              </a:rPr>
              <a:t>از جمله شیرینی های رایج در کرمان کلمپه است که ان را از ترکیب خرما آرد و روغن درست می کنند  در سال های اخیر انواع تازه تری از آنکه با گردو و زعفران درست می شود باب شده است  در برخی موارد نیز از روغن محلی در طبخ ان استفاده می شود که برخی از این نوع را بیشتر می پسندند  مصرف کلمپه علاوه بر اینکه در کرمان رواج زیادی دارد  از این شیرینی به عنوان یک سوغات خوب استقبال می شود  </a:t>
            </a:r>
            <a:endParaRPr lang="en-US" sz="4800" dirty="0">
              <a:latin typeface="Arabic Typesetting" pitchFamily="66" charset="-78"/>
              <a:cs typeface="Arabic Typesetting" pitchFamily="66" charset="-78"/>
            </a:endParaRPr>
          </a:p>
        </p:txBody>
      </p:sp>
      <p:pic>
        <p:nvPicPr>
          <p:cNvPr id="6146" name="Picture 2" descr="C:\Users\Azad\Desktop\اجتماعی\5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19176"/>
            <a:ext cx="5276851" cy="436245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Azad\Desktop\اجتماعی\downl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5471" y="3200401"/>
            <a:ext cx="4774210" cy="3641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718613"/>
      </p:ext>
    </p:extLst>
  </p:cSld>
  <p:clrMapOvr>
    <a:masterClrMapping/>
  </p:clrMapOvr>
  <mc:AlternateContent xmlns:mc="http://schemas.openxmlformats.org/markup-compatibility/2006">
    <mc:Choice xmlns:p14="http://schemas.microsoft.com/office/powerpoint/2010/main"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wheel(1)">
                                      <p:cBhvr>
                                        <p:cTn id="17" dur="2000"/>
                                        <p:tgtEl>
                                          <p:spTgt spid="614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6147"/>
                                        </p:tgtEl>
                                        <p:attrNameLst>
                                          <p:attrName>style.visibility</p:attrName>
                                        </p:attrNameLst>
                                      </p:cBhvr>
                                      <p:to>
                                        <p:strVal val="visible"/>
                                      </p:to>
                                    </p:set>
                                    <p:animEffect transition="in" filter="wheel(1)">
                                      <p:cBhvr>
                                        <p:cTn id="22" dur="2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Autofit/>
          </a:bodyPr>
          <a:lstStyle/>
          <a:p>
            <a:pPr algn="r"/>
            <a:r>
              <a:rPr lang="fa-IR" sz="4800" dirty="0" smtClean="0">
                <a:latin typeface="Arabic Typesetting" pitchFamily="66" charset="-78"/>
                <a:cs typeface="Arabic Typesetting" pitchFamily="66" charset="-78"/>
              </a:rPr>
              <a:t>کماچ سهن</a:t>
            </a:r>
            <a:endParaRPr lang="en-US" sz="4800" dirty="0">
              <a:latin typeface="Arabic Typesetting" pitchFamily="66" charset="-78"/>
              <a:cs typeface="Arabic Typesetting" pitchFamily="66" charset="-78"/>
            </a:endParaRPr>
          </a:p>
        </p:txBody>
      </p:sp>
      <p:pic>
        <p:nvPicPr>
          <p:cNvPr id="7170" name="Picture 2" descr="C:\Users\Azad\Desktop\اجتماعی\3199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085850"/>
            <a:ext cx="7696200" cy="57721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990600"/>
            <a:ext cx="9144000" cy="1569660"/>
          </a:xfrm>
          <a:prstGeom prst="rect">
            <a:avLst/>
          </a:prstGeom>
          <a:noFill/>
        </p:spPr>
        <p:txBody>
          <a:bodyPr wrap="square" rtlCol="0">
            <a:spAutoFit/>
          </a:bodyPr>
          <a:lstStyle/>
          <a:p>
            <a:pPr algn="r"/>
            <a:r>
              <a:rPr lang="fa-IR" sz="4800" dirty="0" smtClean="0">
                <a:latin typeface="Arabic Typesetting" pitchFamily="66" charset="-78"/>
                <a:cs typeface="Arabic Typesetting" pitchFamily="66" charset="-78"/>
              </a:rPr>
              <a:t>این شیرینی از ترکیب جوانه گندم و خرما و روغن درست می شود و سرشار از انرژی و بسیار مقوی است </a:t>
            </a:r>
            <a:endParaRPr lang="en-US" sz="4800" dirty="0">
              <a:latin typeface="Arabic Typesetting" pitchFamily="66" charset="-78"/>
              <a:cs typeface="Arabic Typesetting" pitchFamily="66" charset="-78"/>
            </a:endParaRPr>
          </a:p>
        </p:txBody>
      </p:sp>
    </p:spTree>
    <p:extLst>
      <p:ext uri="{BB962C8B-B14F-4D97-AF65-F5344CB8AC3E}">
        <p14:creationId xmlns:p14="http://schemas.microsoft.com/office/powerpoint/2010/main" val="29059268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5"/>
                                        </p:tgtEl>
                                        <p:attrNameLst>
                                          <p:attrName>ppt_x</p:attrName>
                                        </p:attrNameLst>
                                      </p:cBhvr>
                                      <p:tavLst>
                                        <p:tav tm="0">
                                          <p:val>
                                            <p:strVal val="ppt_x"/>
                                          </p:val>
                                        </p:tav>
                                        <p:tav tm="100000">
                                          <p:val>
                                            <p:strVal val="ppt_x"/>
                                          </p:val>
                                        </p:tav>
                                      </p:tavLst>
                                    </p:anim>
                                    <p:anim calcmode="lin" valueType="num">
                                      <p:cBhvr additive="base">
                                        <p:cTn id="17" dur="500"/>
                                        <p:tgtEl>
                                          <p:spTgt spid="5"/>
                                        </p:tgtEl>
                                        <p:attrNameLst>
                                          <p:attrName>ppt_y</p:attrName>
                                        </p:attrNameLst>
                                      </p:cBhvr>
                                      <p:tavLst>
                                        <p:tav tm="0">
                                          <p:val>
                                            <p:strVal val="ppt_y"/>
                                          </p:val>
                                        </p:tav>
                                        <p:tav tm="100000">
                                          <p:val>
                                            <p:strVal val="1+ppt_h/2"/>
                                          </p:val>
                                        </p:tav>
                                      </p:tavLst>
                                    </p:anim>
                                    <p:set>
                                      <p:cBhvr>
                                        <p:cTn id="18" dur="1" fill="hold">
                                          <p:stCondLst>
                                            <p:cond delay="499"/>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7170"/>
                                        </p:tgtEl>
                                        <p:attrNameLst>
                                          <p:attrName>style.visibility</p:attrName>
                                        </p:attrNameLst>
                                      </p:cBhvr>
                                      <p:to>
                                        <p:strVal val="visible"/>
                                      </p:to>
                                    </p:set>
                                    <p:animEffect transition="in" filter="wheel(1)">
                                      <p:cBhvr>
                                        <p:cTn id="23"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5"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28599"/>
            <a:ext cx="8458200" cy="6447919"/>
          </a:xfrm>
          <a:prstGeom prst="rect">
            <a:avLst/>
          </a:prstGeom>
          <a:noFill/>
        </p:spPr>
        <p:txBody>
          <a:bodyPr wrap="square" rtlCol="0">
            <a:spAutoFit/>
          </a:bodyPr>
          <a:lstStyle/>
          <a:p>
            <a:pPr algn="ctr"/>
            <a:r>
              <a:rPr lang="fa-IR" sz="41300" b="1" i="1" dirty="0" smtClean="0">
                <a:solidFill>
                  <a:srgbClr val="00B050"/>
                </a:solidFill>
                <a:effectLst>
                  <a:outerShdw blurRad="38100" dist="38100" dir="2700000" algn="tl">
                    <a:srgbClr val="000000">
                      <a:alpha val="43137"/>
                    </a:srgbClr>
                  </a:outerShdw>
                </a:effectLst>
                <a:latin typeface="Arabic Typesetting" pitchFamily="66" charset="-78"/>
                <a:cs typeface="Arabic Typesetting" pitchFamily="66" charset="-78"/>
              </a:rPr>
              <a:t>پایان</a:t>
            </a:r>
            <a:endParaRPr lang="en-US" sz="41300" b="1" i="1" dirty="0">
              <a:solidFill>
                <a:srgbClr val="00B050"/>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Tree>
    <p:extLst>
      <p:ext uri="{BB962C8B-B14F-4D97-AF65-F5344CB8AC3E}">
        <p14:creationId xmlns:p14="http://schemas.microsoft.com/office/powerpoint/2010/main" val="3231774226"/>
      </p:ext>
    </p:extLst>
  </p:cSld>
  <p:clrMapOvr>
    <a:masterClrMapping/>
  </p:clrMapOvr>
  <mc:AlternateContent xmlns:mc="http://schemas.openxmlformats.org/markup-compatibility/2006">
    <mc:Choice xmlns:p14="http://schemas.microsoft.com/office/powerpoint/2010/main" Requires="p14">
      <p:transition spd="slow" p14:dur="1600">
        <p14:prism dir="d"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533400"/>
            <a:ext cx="7162800" cy="1015663"/>
          </a:xfrm>
          <a:prstGeom prst="rect">
            <a:avLst/>
          </a:prstGeom>
          <a:noFill/>
        </p:spPr>
        <p:txBody>
          <a:bodyPr wrap="square" rtlCol="0">
            <a:spAutoFit/>
          </a:bodyPr>
          <a:lstStyle/>
          <a:p>
            <a:pPr algn="ctr"/>
            <a:r>
              <a:rPr lang="prs-AF" sz="6000" dirty="0" smtClean="0">
                <a:solidFill>
                  <a:schemeClr val="accent3">
                    <a:lumMod val="50000"/>
                  </a:schemeClr>
                </a:solidFill>
              </a:rPr>
              <a:t> </a:t>
            </a:r>
            <a:r>
              <a:rPr lang="prs-AF" sz="6000" dirty="0" smtClean="0">
                <a:solidFill>
                  <a:schemeClr val="accent3">
                    <a:lumMod val="50000"/>
                  </a:schemeClr>
                </a:solidFill>
                <a:latin typeface="Arabic Typesetting" pitchFamily="66" charset="-78"/>
                <a:cs typeface="Arabic Typesetting" pitchFamily="66" charset="-78"/>
              </a:rPr>
              <a:t>درس اجتماعی</a:t>
            </a:r>
            <a:endParaRPr lang="en-US" sz="6000" dirty="0">
              <a:solidFill>
                <a:schemeClr val="accent3">
                  <a:lumMod val="50000"/>
                </a:schemeClr>
              </a:solidFill>
            </a:endParaRPr>
          </a:p>
        </p:txBody>
      </p:sp>
      <p:sp>
        <p:nvSpPr>
          <p:cNvPr id="6" name="TextBox 5"/>
          <p:cNvSpPr txBox="1"/>
          <p:nvPr/>
        </p:nvSpPr>
        <p:spPr>
          <a:xfrm>
            <a:off x="0" y="2209800"/>
            <a:ext cx="9144000" cy="3770263"/>
          </a:xfrm>
          <a:prstGeom prst="rect">
            <a:avLst/>
          </a:prstGeom>
          <a:noFill/>
        </p:spPr>
        <p:txBody>
          <a:bodyPr wrap="square" rtlCol="0">
            <a:spAutoFit/>
          </a:bodyPr>
          <a:lstStyle/>
          <a:p>
            <a:pPr algn="ctr"/>
            <a:r>
              <a:rPr lang="prs-AF" sz="23900" dirty="0" smtClean="0">
                <a:solidFill>
                  <a:srgbClr val="FFCC00"/>
                </a:solidFill>
                <a:latin typeface="Arabic Typesetting" pitchFamily="66" charset="-78"/>
                <a:cs typeface="Arabic Typesetting" pitchFamily="66" charset="-78"/>
              </a:rPr>
              <a:t>استان کرمان</a:t>
            </a:r>
            <a:endParaRPr lang="en-US" sz="23900" dirty="0">
              <a:solidFill>
                <a:srgbClr val="FFCC00"/>
              </a:solidFill>
              <a:latin typeface="Arabic Typesetting" pitchFamily="66" charset="-78"/>
              <a:cs typeface="Arabic Typesetting" pitchFamily="66" charset="-78"/>
            </a:endParaRPr>
          </a:p>
        </p:txBody>
      </p:sp>
    </p:spTree>
    <p:extLst>
      <p:ext uri="{BB962C8B-B14F-4D97-AF65-F5344CB8AC3E}">
        <p14:creationId xmlns:p14="http://schemas.microsoft.com/office/powerpoint/2010/main" val="410875567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prs-AF" sz="4800" dirty="0" smtClean="0">
                <a:latin typeface="Arabic Typesetting" pitchFamily="66" charset="-78"/>
                <a:cs typeface="Arabic Typesetting" pitchFamily="66" charset="-78"/>
              </a:rPr>
              <a:t>آداب  و رسوم مردم کرمان</a:t>
            </a:r>
            <a:endParaRPr lang="en-US" sz="4800" dirty="0">
              <a:latin typeface="Arabic Typesetting" pitchFamily="66" charset="-78"/>
              <a:cs typeface="Arabic Typesetting" pitchFamily="66" charset="-78"/>
            </a:endParaRPr>
          </a:p>
        </p:txBody>
      </p:sp>
      <p:sp>
        <p:nvSpPr>
          <p:cNvPr id="4" name="TextBox 3"/>
          <p:cNvSpPr txBox="1"/>
          <p:nvPr/>
        </p:nvSpPr>
        <p:spPr>
          <a:xfrm>
            <a:off x="533400" y="2438400"/>
            <a:ext cx="8458200" cy="1446550"/>
          </a:xfrm>
          <a:prstGeom prst="rect">
            <a:avLst/>
          </a:prstGeom>
          <a:noFill/>
        </p:spPr>
        <p:txBody>
          <a:bodyPr wrap="square" rtlCol="0">
            <a:spAutoFit/>
          </a:bodyPr>
          <a:lstStyle/>
          <a:p>
            <a:pPr algn="r"/>
            <a:r>
              <a:rPr lang="prs-AF" sz="4400" dirty="0" smtClean="0">
                <a:latin typeface="Arabic Typesetting" pitchFamily="66" charset="-78"/>
                <a:cs typeface="Arabic Typesetting" pitchFamily="66" charset="-78"/>
              </a:rPr>
              <a:t>منظور از اداب و رسوم مردم هر منطقه دانستنی های توده مردم است مانند </a:t>
            </a:r>
            <a:endParaRPr lang="en-US" sz="4400" dirty="0">
              <a:latin typeface="Arabic Typesetting" pitchFamily="66" charset="-78"/>
              <a:cs typeface="Arabic Typesetting" pitchFamily="66" charset="-78"/>
            </a:endParaRPr>
          </a:p>
        </p:txBody>
      </p:sp>
      <p:sp>
        <p:nvSpPr>
          <p:cNvPr id="5" name="TextBox 4"/>
          <p:cNvSpPr txBox="1"/>
          <p:nvPr/>
        </p:nvSpPr>
        <p:spPr>
          <a:xfrm>
            <a:off x="7086600" y="4038599"/>
            <a:ext cx="1905000" cy="1015663"/>
          </a:xfrm>
          <a:prstGeom prst="rect">
            <a:avLst/>
          </a:prstGeom>
          <a:noFill/>
        </p:spPr>
        <p:txBody>
          <a:bodyPr wrap="square" rtlCol="0">
            <a:spAutoFit/>
          </a:bodyPr>
          <a:lstStyle/>
          <a:p>
            <a:pPr algn="r"/>
            <a:r>
              <a:rPr lang="prs-AF" sz="6000" dirty="0" smtClean="0">
                <a:latin typeface="Arabic Typesetting" pitchFamily="66" charset="-78"/>
                <a:cs typeface="Arabic Typesetting" pitchFamily="66" charset="-78"/>
              </a:rPr>
              <a:t>افسانه ها</a:t>
            </a:r>
            <a:endParaRPr lang="en-US" sz="6000" dirty="0">
              <a:latin typeface="Arabic Typesetting" pitchFamily="66" charset="-78"/>
              <a:cs typeface="Arabic Typesetting" pitchFamily="66" charset="-78"/>
            </a:endParaRPr>
          </a:p>
        </p:txBody>
      </p:sp>
      <p:sp>
        <p:nvSpPr>
          <p:cNvPr id="6" name="TextBox 5"/>
          <p:cNvSpPr txBox="1"/>
          <p:nvPr/>
        </p:nvSpPr>
        <p:spPr>
          <a:xfrm>
            <a:off x="5411820" y="4038599"/>
            <a:ext cx="1524000" cy="1015663"/>
          </a:xfrm>
          <a:prstGeom prst="rect">
            <a:avLst/>
          </a:prstGeom>
          <a:noFill/>
        </p:spPr>
        <p:txBody>
          <a:bodyPr wrap="square" rtlCol="0">
            <a:spAutoFit/>
          </a:bodyPr>
          <a:lstStyle/>
          <a:p>
            <a:pPr algn="r"/>
            <a:r>
              <a:rPr lang="prs-AF" sz="6000" dirty="0" smtClean="0">
                <a:latin typeface="Arabic Typesetting" pitchFamily="66" charset="-78"/>
                <a:cs typeface="Arabic Typesetting" pitchFamily="66" charset="-78"/>
              </a:rPr>
              <a:t>قصه ها</a:t>
            </a:r>
            <a:endParaRPr lang="en-US" sz="6000" dirty="0">
              <a:latin typeface="Arabic Typesetting" pitchFamily="66" charset="-78"/>
              <a:cs typeface="Arabic Typesetting" pitchFamily="66" charset="-78"/>
            </a:endParaRPr>
          </a:p>
        </p:txBody>
      </p:sp>
      <p:sp>
        <p:nvSpPr>
          <p:cNvPr id="7" name="TextBox 6"/>
          <p:cNvSpPr txBox="1"/>
          <p:nvPr/>
        </p:nvSpPr>
        <p:spPr>
          <a:xfrm>
            <a:off x="2764276" y="4038598"/>
            <a:ext cx="2590800" cy="1015663"/>
          </a:xfrm>
          <a:prstGeom prst="rect">
            <a:avLst/>
          </a:prstGeom>
          <a:noFill/>
        </p:spPr>
        <p:txBody>
          <a:bodyPr wrap="square" rtlCol="0">
            <a:spAutoFit/>
          </a:bodyPr>
          <a:lstStyle/>
          <a:p>
            <a:pPr algn="r"/>
            <a:r>
              <a:rPr lang="prs-AF" sz="6000" dirty="0" smtClean="0">
                <a:latin typeface="Arabic Typesetting" pitchFamily="66" charset="-78"/>
                <a:cs typeface="Arabic Typesetting" pitchFamily="66" charset="-78"/>
              </a:rPr>
              <a:t>ضرب المثل ها</a:t>
            </a:r>
            <a:endParaRPr lang="en-US" sz="6000" dirty="0">
              <a:latin typeface="Arabic Typesetting" pitchFamily="66" charset="-78"/>
              <a:cs typeface="Arabic Typesetting" pitchFamily="66" charset="-78"/>
            </a:endParaRPr>
          </a:p>
        </p:txBody>
      </p:sp>
      <p:sp>
        <p:nvSpPr>
          <p:cNvPr id="8" name="TextBox 7"/>
          <p:cNvSpPr txBox="1"/>
          <p:nvPr/>
        </p:nvSpPr>
        <p:spPr>
          <a:xfrm>
            <a:off x="152400" y="4087739"/>
            <a:ext cx="1981200" cy="1015663"/>
          </a:xfrm>
          <a:prstGeom prst="rect">
            <a:avLst/>
          </a:prstGeom>
          <a:noFill/>
        </p:spPr>
        <p:txBody>
          <a:bodyPr wrap="square" rtlCol="0">
            <a:spAutoFit/>
          </a:bodyPr>
          <a:lstStyle/>
          <a:p>
            <a:pPr algn="r"/>
            <a:r>
              <a:rPr lang="prs-AF" sz="6000" dirty="0" smtClean="0">
                <a:latin typeface="Arabic Typesetting" pitchFamily="66" charset="-78"/>
                <a:cs typeface="Arabic Typesetting" pitchFamily="66" charset="-78"/>
              </a:rPr>
              <a:t>معما ها</a:t>
            </a:r>
            <a:endParaRPr lang="en-US" sz="6000" dirty="0">
              <a:latin typeface="Arabic Typesetting" pitchFamily="66" charset="-78"/>
              <a:cs typeface="Arabic Typesetting" pitchFamily="66" charset="-78"/>
            </a:endParaRPr>
          </a:p>
        </p:txBody>
      </p:sp>
      <p:sp>
        <p:nvSpPr>
          <p:cNvPr id="9" name="TextBox 8"/>
          <p:cNvSpPr txBox="1"/>
          <p:nvPr/>
        </p:nvSpPr>
        <p:spPr>
          <a:xfrm>
            <a:off x="7315200" y="5111508"/>
            <a:ext cx="1828800" cy="1015663"/>
          </a:xfrm>
          <a:prstGeom prst="rect">
            <a:avLst/>
          </a:prstGeom>
          <a:noFill/>
        </p:spPr>
        <p:txBody>
          <a:bodyPr wrap="square" rtlCol="0">
            <a:spAutoFit/>
          </a:bodyPr>
          <a:lstStyle/>
          <a:p>
            <a:pPr algn="r"/>
            <a:r>
              <a:rPr lang="prs-AF" sz="6000" dirty="0" smtClean="0">
                <a:latin typeface="Arabic Typesetting" pitchFamily="66" charset="-78"/>
                <a:cs typeface="Arabic Typesetting" pitchFamily="66" charset="-78"/>
              </a:rPr>
              <a:t>دعا ها</a:t>
            </a:r>
            <a:endParaRPr lang="en-US" sz="6000" dirty="0">
              <a:latin typeface="Arabic Typesetting" pitchFamily="66" charset="-78"/>
              <a:cs typeface="Arabic Typesetting" pitchFamily="66" charset="-78"/>
            </a:endParaRPr>
          </a:p>
        </p:txBody>
      </p:sp>
      <p:sp>
        <p:nvSpPr>
          <p:cNvPr id="10" name="TextBox 9"/>
          <p:cNvSpPr txBox="1"/>
          <p:nvPr/>
        </p:nvSpPr>
        <p:spPr>
          <a:xfrm>
            <a:off x="5513959" y="4698831"/>
            <a:ext cx="1713689" cy="1015663"/>
          </a:xfrm>
          <a:prstGeom prst="rect">
            <a:avLst/>
          </a:prstGeom>
          <a:noFill/>
        </p:spPr>
        <p:txBody>
          <a:bodyPr wrap="square" rtlCol="0">
            <a:spAutoFit/>
          </a:bodyPr>
          <a:lstStyle/>
          <a:p>
            <a:pPr algn="r"/>
            <a:r>
              <a:rPr lang="prs-AF" sz="6000" dirty="0" smtClean="0">
                <a:latin typeface="Arabic Typesetting" pitchFamily="66" charset="-78"/>
                <a:cs typeface="Arabic Typesetting" pitchFamily="66" charset="-78"/>
              </a:rPr>
              <a:t>نفرین ها</a:t>
            </a:r>
            <a:endParaRPr lang="en-US" sz="6000" dirty="0">
              <a:latin typeface="Arabic Typesetting" pitchFamily="66" charset="-78"/>
              <a:cs typeface="Arabic Typesetting" pitchFamily="66" charset="-78"/>
            </a:endParaRPr>
          </a:p>
        </p:txBody>
      </p:sp>
      <p:sp>
        <p:nvSpPr>
          <p:cNvPr id="11" name="TextBox 10"/>
          <p:cNvSpPr txBox="1"/>
          <p:nvPr/>
        </p:nvSpPr>
        <p:spPr>
          <a:xfrm>
            <a:off x="3429000" y="4720408"/>
            <a:ext cx="1621276" cy="1015663"/>
          </a:xfrm>
          <a:prstGeom prst="rect">
            <a:avLst/>
          </a:prstGeom>
          <a:noFill/>
        </p:spPr>
        <p:txBody>
          <a:bodyPr wrap="square" rtlCol="0">
            <a:spAutoFit/>
          </a:bodyPr>
          <a:lstStyle/>
          <a:p>
            <a:pPr algn="r"/>
            <a:r>
              <a:rPr lang="prs-AF" sz="6000" dirty="0" smtClean="0">
                <a:latin typeface="Arabic Typesetting" pitchFamily="66" charset="-78"/>
                <a:cs typeface="Arabic Typesetting" pitchFamily="66" charset="-78"/>
              </a:rPr>
              <a:t>قسم ها</a:t>
            </a:r>
            <a:endParaRPr lang="en-US" sz="6000" dirty="0">
              <a:latin typeface="Arabic Typesetting" pitchFamily="66" charset="-78"/>
              <a:cs typeface="Arabic Typesetting" pitchFamily="66" charset="-78"/>
            </a:endParaRPr>
          </a:p>
        </p:txBody>
      </p:sp>
      <p:sp>
        <p:nvSpPr>
          <p:cNvPr id="13" name="TextBox 12"/>
          <p:cNvSpPr txBox="1"/>
          <p:nvPr/>
        </p:nvSpPr>
        <p:spPr>
          <a:xfrm>
            <a:off x="2667000" y="5206663"/>
            <a:ext cx="4419600" cy="1569660"/>
          </a:xfrm>
          <a:prstGeom prst="rect">
            <a:avLst/>
          </a:prstGeom>
          <a:noFill/>
        </p:spPr>
        <p:txBody>
          <a:bodyPr wrap="square" rtlCol="0">
            <a:spAutoFit/>
          </a:bodyPr>
          <a:lstStyle/>
          <a:p>
            <a:pPr algn="ctr"/>
            <a:r>
              <a:rPr lang="prs-AF" sz="9600" dirty="0" smtClean="0">
                <a:latin typeface="Arabic Typesetting" pitchFamily="66" charset="-78"/>
                <a:cs typeface="Arabic Typesetting" pitchFamily="66" charset="-78"/>
              </a:rPr>
              <a:t>و...</a:t>
            </a:r>
            <a:endParaRPr lang="en-US" sz="9600" dirty="0">
              <a:latin typeface="Arabic Typesetting" pitchFamily="66" charset="-78"/>
              <a:cs typeface="Arabic Typesetting" pitchFamily="66" charset="-78"/>
            </a:endParaRPr>
          </a:p>
        </p:txBody>
      </p:sp>
    </p:spTree>
    <p:extLst>
      <p:ext uri="{BB962C8B-B14F-4D97-AF65-F5344CB8AC3E}">
        <p14:creationId xmlns:p14="http://schemas.microsoft.com/office/powerpoint/2010/main" val="210799281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2000"/>
                                        <p:tgtEl>
                                          <p:spTgt spid="9"/>
                                        </p:tgtEl>
                                      </p:cBhvr>
                                    </p:animEffect>
                                    <p:anim calcmode="lin" valueType="num">
                                      <p:cBhvr>
                                        <p:cTn id="21" dur="2000" fill="hold"/>
                                        <p:tgtEl>
                                          <p:spTgt spid="9"/>
                                        </p:tgtEl>
                                        <p:attrNameLst>
                                          <p:attrName>ppt_w</p:attrName>
                                        </p:attrNameLst>
                                      </p:cBhvr>
                                      <p:tavLst>
                                        <p:tav tm="0" fmla="#ppt_w*sin(2.5*pi*$)">
                                          <p:val>
                                            <p:fltVal val="0"/>
                                          </p:val>
                                        </p:tav>
                                        <p:tav tm="100000">
                                          <p:val>
                                            <p:fltVal val="1"/>
                                          </p:val>
                                        </p:tav>
                                      </p:tavLst>
                                    </p:anim>
                                    <p:anim calcmode="lin" valueType="num">
                                      <p:cBhvr>
                                        <p:cTn id="22"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6" presetClass="exit" presetSubtype="0" fill="hold" grpId="1" nodeType="clickEffect">
                                  <p:stCondLst>
                                    <p:cond delay="0"/>
                                  </p:stCondLst>
                                  <p:childTnLst>
                                    <p:animEffect transition="out" filter="wipe(down)">
                                      <p:cBhvr>
                                        <p:cTn id="26" dur="180" accel="50000">
                                          <p:stCondLst>
                                            <p:cond delay="1820"/>
                                          </p:stCondLst>
                                        </p:cTn>
                                        <p:tgtEl>
                                          <p:spTgt spid="9"/>
                                        </p:tgtEl>
                                      </p:cBhvr>
                                    </p:animEffect>
                                    <p:anim calcmode="lin" valueType="num">
                                      <p:cBhvr>
                                        <p:cTn id="27" dur="1822" tmFilter="0,0; 0.14,0.31; 0.43,0.73; 0.71,0.91; 1.0,1.0">
                                          <p:stCondLst>
                                            <p:cond delay="0"/>
                                          </p:stCondLst>
                                        </p:cTn>
                                        <p:tgtEl>
                                          <p:spTgt spid="9"/>
                                        </p:tgtEl>
                                        <p:attrNameLst>
                                          <p:attrName>ppt_x</p:attrName>
                                        </p:attrNameLst>
                                      </p:cBhvr>
                                      <p:tavLst>
                                        <p:tav tm="0">
                                          <p:val>
                                            <p:strVal val="ppt_x"/>
                                          </p:val>
                                        </p:tav>
                                        <p:tav tm="100000">
                                          <p:val>
                                            <p:strVal val="#ppt_x+0.25"/>
                                          </p:val>
                                        </p:tav>
                                      </p:tavLst>
                                    </p:anim>
                                    <p:anim calcmode="lin" valueType="num">
                                      <p:cBhvr>
                                        <p:cTn id="28" dur="178">
                                          <p:stCondLst>
                                            <p:cond delay="1822"/>
                                          </p:stCondLst>
                                        </p:cTn>
                                        <p:tgtEl>
                                          <p:spTgt spid="9"/>
                                        </p:tgtEl>
                                        <p:attrNameLst>
                                          <p:attrName>ppt_x</p:attrName>
                                        </p:attrNameLst>
                                      </p:cBhvr>
                                      <p:tavLst>
                                        <p:tav tm="0">
                                          <p:val>
                                            <p:strVal val="ppt_x"/>
                                          </p:val>
                                        </p:tav>
                                        <p:tav tm="100000">
                                          <p:val>
                                            <p:strVal val="ppt_x"/>
                                          </p:val>
                                        </p:tav>
                                      </p:tavLst>
                                    </p:anim>
                                    <p:anim calcmode="lin" valueType="num">
                                      <p:cBhvr>
                                        <p:cTn id="29" dur="664" tmFilter="0.0,0.0;0.25,0.07;0.50,0.2;0.75,0.467;1.0,1.0">
                                          <p:stCondLst>
                                            <p:cond delay="0"/>
                                          </p:stCondLst>
                                        </p:cTn>
                                        <p:tgtEl>
                                          <p:spTgt spid="9"/>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0" dur="664" tmFilter="0, 0; 0.125,0.2665; 0.25,0.4; 0.375,0.465; 0.5,0.5;  0.625,0.535; 0.75,0.6; 0.875,0.7335; 1,1">
                                          <p:stCondLst>
                                            <p:cond delay="664"/>
                                          </p:stCondLst>
                                        </p:cTn>
                                        <p:tgtEl>
                                          <p:spTgt spid="9"/>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1" dur="332" tmFilter="0, 0; 0.125,0.2665; 0.25,0.4; 0.375,0.465; 0.5,0.5;  0.625,0.535; 0.75,0.6; 0.875,0.7335; 1,1">
                                          <p:stCondLst>
                                            <p:cond delay="1324"/>
                                          </p:stCondLst>
                                        </p:cTn>
                                        <p:tgtEl>
                                          <p:spTgt spid="9"/>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2" dur="164" tmFilter="0, 0; 0.125,0.2665; 0.25,0.4; 0.375,0.465; 0.5,0.5;  0.625,0.535; 0.75,0.6; 0.875,0.7335; 1,1">
                                          <p:stCondLst>
                                            <p:cond delay="1656"/>
                                          </p:stCondLst>
                                        </p:cTn>
                                        <p:tgtEl>
                                          <p:spTgt spid="9"/>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3" dur="180" accel="50000">
                                          <p:stCondLst>
                                            <p:cond delay="1820"/>
                                          </p:stCondLst>
                                        </p:cTn>
                                        <p:tgtEl>
                                          <p:spTgt spid="9"/>
                                        </p:tgtEl>
                                        <p:attrNameLst>
                                          <p:attrName>ppt_y</p:attrName>
                                        </p:attrNameLst>
                                      </p:cBhvr>
                                      <p:tavLst>
                                        <p:tav tm="0">
                                          <p:val>
                                            <p:strVal val="ppt_y"/>
                                          </p:val>
                                        </p:tav>
                                        <p:tav tm="100000">
                                          <p:val>
                                            <p:strVal val="ppt_y+ppt_h"/>
                                          </p:val>
                                        </p:tav>
                                      </p:tavLst>
                                    </p:anim>
                                    <p:animScale>
                                      <p:cBhvr>
                                        <p:cTn id="34" dur="26">
                                          <p:stCondLst>
                                            <p:cond delay="620"/>
                                          </p:stCondLst>
                                        </p:cTn>
                                        <p:tgtEl>
                                          <p:spTgt spid="9"/>
                                        </p:tgtEl>
                                      </p:cBhvr>
                                      <p:to x="100000" y="60000"/>
                                    </p:animScale>
                                    <p:animScale>
                                      <p:cBhvr>
                                        <p:cTn id="35" dur="166" decel="50000">
                                          <p:stCondLst>
                                            <p:cond delay="646"/>
                                          </p:stCondLst>
                                        </p:cTn>
                                        <p:tgtEl>
                                          <p:spTgt spid="9"/>
                                        </p:tgtEl>
                                      </p:cBhvr>
                                      <p:to x="100000" y="100000"/>
                                    </p:animScale>
                                    <p:animScale>
                                      <p:cBhvr>
                                        <p:cTn id="36" dur="26">
                                          <p:stCondLst>
                                            <p:cond delay="1312"/>
                                          </p:stCondLst>
                                        </p:cTn>
                                        <p:tgtEl>
                                          <p:spTgt spid="9"/>
                                        </p:tgtEl>
                                      </p:cBhvr>
                                      <p:to x="100000" y="80000"/>
                                    </p:animScale>
                                    <p:animScale>
                                      <p:cBhvr>
                                        <p:cTn id="37" dur="166" decel="50000">
                                          <p:stCondLst>
                                            <p:cond delay="1338"/>
                                          </p:stCondLst>
                                        </p:cTn>
                                        <p:tgtEl>
                                          <p:spTgt spid="9"/>
                                        </p:tgtEl>
                                      </p:cBhvr>
                                      <p:to x="100000" y="100000"/>
                                    </p:animScale>
                                    <p:animScale>
                                      <p:cBhvr>
                                        <p:cTn id="38" dur="26">
                                          <p:stCondLst>
                                            <p:cond delay="1642"/>
                                          </p:stCondLst>
                                        </p:cTn>
                                        <p:tgtEl>
                                          <p:spTgt spid="9"/>
                                        </p:tgtEl>
                                      </p:cBhvr>
                                      <p:to x="100000" y="90000"/>
                                    </p:animScale>
                                    <p:animScale>
                                      <p:cBhvr>
                                        <p:cTn id="39" dur="166" decel="50000">
                                          <p:stCondLst>
                                            <p:cond delay="1668"/>
                                          </p:stCondLst>
                                        </p:cTn>
                                        <p:tgtEl>
                                          <p:spTgt spid="9"/>
                                        </p:tgtEl>
                                      </p:cBhvr>
                                      <p:to x="100000" y="100000"/>
                                    </p:animScale>
                                    <p:animScale>
                                      <p:cBhvr>
                                        <p:cTn id="40" dur="26">
                                          <p:stCondLst>
                                            <p:cond delay="1808"/>
                                          </p:stCondLst>
                                        </p:cTn>
                                        <p:tgtEl>
                                          <p:spTgt spid="9"/>
                                        </p:tgtEl>
                                      </p:cBhvr>
                                      <p:to x="100000" y="95000"/>
                                    </p:animScale>
                                    <p:animScale>
                                      <p:cBhvr>
                                        <p:cTn id="41" dur="166" decel="50000">
                                          <p:stCondLst>
                                            <p:cond delay="1834"/>
                                          </p:stCondLst>
                                        </p:cTn>
                                        <p:tgtEl>
                                          <p:spTgt spid="9"/>
                                        </p:tgtEl>
                                      </p:cBhvr>
                                      <p:to x="100000" y="100000"/>
                                    </p:animScale>
                                    <p:set>
                                      <p:cBhvr>
                                        <p:cTn id="42" dur="1" fill="hold">
                                          <p:stCondLst>
                                            <p:cond delay="1999"/>
                                          </p:stCondLst>
                                        </p:cTn>
                                        <p:tgtEl>
                                          <p:spTgt spid="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heel(1)">
                                      <p:cBhvr>
                                        <p:cTn id="47" dur="20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xit" presetSubtype="1" fill="hold" grpId="1" nodeType="clickEffect">
                                  <p:stCondLst>
                                    <p:cond delay="0"/>
                                  </p:stCondLst>
                                  <p:childTnLst>
                                    <p:animEffect transition="out" filter="wheel(1)">
                                      <p:cBhvr>
                                        <p:cTn id="51" dur="2000"/>
                                        <p:tgtEl>
                                          <p:spTgt spid="10"/>
                                        </p:tgtEl>
                                      </p:cBhvr>
                                    </p:animEffect>
                                    <p:set>
                                      <p:cBhvr>
                                        <p:cTn id="52" dur="1" fill="hold">
                                          <p:stCondLst>
                                            <p:cond delay="1999"/>
                                          </p:stCondLst>
                                        </p:cTn>
                                        <p:tgtEl>
                                          <p:spTgt spid="10"/>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animEffect transition="in" filter="fade">
                                      <p:cBhvr>
                                        <p:cTn id="59" dur="500"/>
                                        <p:tgtEl>
                                          <p:spTgt spid="11"/>
                                        </p:tgtEl>
                                      </p:cBhvr>
                                    </p:animEffect>
                                  </p:childTnLst>
                                </p:cTn>
                              </p:par>
                            </p:childTnLst>
                          </p:cTn>
                        </p:par>
                      </p:childTnLst>
                    </p:cTn>
                  </p:par>
                  <p:par>
                    <p:cTn id="60" fill="hold">
                      <p:stCondLst>
                        <p:cond delay="indefinite"/>
                      </p:stCondLst>
                      <p:childTnLst>
                        <p:par>
                          <p:cTn id="61" fill="hold">
                            <p:stCondLst>
                              <p:cond delay="0"/>
                            </p:stCondLst>
                            <p:childTnLst>
                              <p:par>
                                <p:cTn id="62" presetID="45" presetClass="exit" presetSubtype="0" fill="hold" grpId="1" nodeType="clickEffect">
                                  <p:stCondLst>
                                    <p:cond delay="0"/>
                                  </p:stCondLst>
                                  <p:childTnLst>
                                    <p:animEffect transition="out" filter="fade">
                                      <p:cBhvr>
                                        <p:cTn id="63" dur="2000"/>
                                        <p:tgtEl>
                                          <p:spTgt spid="11"/>
                                        </p:tgtEl>
                                      </p:cBhvr>
                                    </p:animEffect>
                                    <p:anim calcmode="lin" valueType="num">
                                      <p:cBhvr>
                                        <p:cTn id="64" dur="2000"/>
                                        <p:tgtEl>
                                          <p:spTgt spid="1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5" dur="2000"/>
                                        <p:tgtEl>
                                          <p:spTgt spid="11"/>
                                        </p:tgtEl>
                                        <p:attrNameLst>
                                          <p:attrName>ppt_h</p:attrName>
                                        </p:attrNameLst>
                                      </p:cBhvr>
                                      <p:tavLst>
                                        <p:tav tm="0">
                                          <p:val>
                                            <p:strVal val="ppt_h"/>
                                          </p:val>
                                        </p:tav>
                                        <p:tav tm="100000">
                                          <p:val>
                                            <p:strVal val="ppt_h"/>
                                          </p:val>
                                        </p:tav>
                                      </p:tavLst>
                                    </p:anim>
                                    <p:set>
                                      <p:cBhvr>
                                        <p:cTn id="66" dur="1" fill="hold">
                                          <p:stCondLst>
                                            <p:cond delay="1999"/>
                                          </p:stCondLst>
                                        </p:cTn>
                                        <p:tgtEl>
                                          <p:spTgt spid="11"/>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additive="base">
                                        <p:cTn id="71" dur="500" fill="hold"/>
                                        <p:tgtEl>
                                          <p:spTgt spid="8"/>
                                        </p:tgtEl>
                                        <p:attrNameLst>
                                          <p:attrName>ppt_x</p:attrName>
                                        </p:attrNameLst>
                                      </p:cBhvr>
                                      <p:tavLst>
                                        <p:tav tm="0">
                                          <p:val>
                                            <p:strVal val="#ppt_x"/>
                                          </p:val>
                                        </p:tav>
                                        <p:tav tm="100000">
                                          <p:val>
                                            <p:strVal val="#ppt_x"/>
                                          </p:val>
                                        </p:tav>
                                      </p:tavLst>
                                    </p:anim>
                                    <p:anim calcmode="lin" valueType="num">
                                      <p:cBhvr additive="base">
                                        <p:cTn id="7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4" presetClass="exit" presetSubtype="10" fill="hold" grpId="1" nodeType="clickEffect">
                                  <p:stCondLst>
                                    <p:cond delay="0"/>
                                  </p:stCondLst>
                                  <p:childTnLst>
                                    <p:animEffect transition="out" filter="randombar(horizontal)">
                                      <p:cBhvr>
                                        <p:cTn id="76" dur="500"/>
                                        <p:tgtEl>
                                          <p:spTgt spid="8"/>
                                        </p:tgtEl>
                                      </p:cBhvr>
                                    </p:animEffect>
                                    <p:set>
                                      <p:cBhvr>
                                        <p:cTn id="77" dur="1" fill="hold">
                                          <p:stCondLst>
                                            <p:cond delay="499"/>
                                          </p:stCondLst>
                                        </p:cTn>
                                        <p:tgtEl>
                                          <p:spTgt spid="8"/>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21" presetClass="entr" presetSubtype="1" fill="hold" grpId="0" nodeType="click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heel(1)">
                                      <p:cBhvr>
                                        <p:cTn id="82" dur="2000"/>
                                        <p:tgtEl>
                                          <p:spTgt spid="5"/>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xit" presetSubtype="0" fill="hold" grpId="1" nodeType="clickEffect">
                                  <p:stCondLst>
                                    <p:cond delay="0"/>
                                  </p:stCondLst>
                                  <p:childTnLst>
                                    <p:anim calcmode="lin" valueType="num">
                                      <p:cBhvr>
                                        <p:cTn id="86" dur="1000"/>
                                        <p:tgtEl>
                                          <p:spTgt spid="5"/>
                                        </p:tgtEl>
                                        <p:attrNameLst>
                                          <p:attrName>ppt_w</p:attrName>
                                        </p:attrNameLst>
                                      </p:cBhvr>
                                      <p:tavLst>
                                        <p:tav tm="0">
                                          <p:val>
                                            <p:strVal val="ppt_w"/>
                                          </p:val>
                                        </p:tav>
                                        <p:tav tm="100000">
                                          <p:val>
                                            <p:fltVal val="0"/>
                                          </p:val>
                                        </p:tav>
                                      </p:tavLst>
                                    </p:anim>
                                    <p:anim calcmode="lin" valueType="num">
                                      <p:cBhvr>
                                        <p:cTn id="87" dur="1000"/>
                                        <p:tgtEl>
                                          <p:spTgt spid="5"/>
                                        </p:tgtEl>
                                        <p:attrNameLst>
                                          <p:attrName>ppt_h</p:attrName>
                                        </p:attrNameLst>
                                      </p:cBhvr>
                                      <p:tavLst>
                                        <p:tav tm="0">
                                          <p:val>
                                            <p:strVal val="ppt_h"/>
                                          </p:val>
                                        </p:tav>
                                        <p:tav tm="100000">
                                          <p:val>
                                            <p:fltVal val="0"/>
                                          </p:val>
                                        </p:tav>
                                      </p:tavLst>
                                    </p:anim>
                                    <p:anim calcmode="lin" valueType="num">
                                      <p:cBhvr>
                                        <p:cTn id="88" dur="1000"/>
                                        <p:tgtEl>
                                          <p:spTgt spid="5"/>
                                        </p:tgtEl>
                                        <p:attrNameLst>
                                          <p:attrName>style.rotation</p:attrName>
                                        </p:attrNameLst>
                                      </p:cBhvr>
                                      <p:tavLst>
                                        <p:tav tm="0">
                                          <p:val>
                                            <p:fltVal val="0"/>
                                          </p:val>
                                        </p:tav>
                                        <p:tav tm="100000">
                                          <p:val>
                                            <p:fltVal val="90"/>
                                          </p:val>
                                        </p:tav>
                                      </p:tavLst>
                                    </p:anim>
                                    <p:animEffect transition="out" filter="fade">
                                      <p:cBhvr>
                                        <p:cTn id="89" dur="1000"/>
                                        <p:tgtEl>
                                          <p:spTgt spid="5"/>
                                        </p:tgtEl>
                                      </p:cBhvr>
                                    </p:animEffect>
                                    <p:set>
                                      <p:cBhvr>
                                        <p:cTn id="90" dur="1" fill="hold">
                                          <p:stCondLst>
                                            <p:cond delay="999"/>
                                          </p:stCondLst>
                                        </p:cTn>
                                        <p:tgtEl>
                                          <p:spTgt spid="5"/>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21" presetClass="entr" presetSubtype="1" fill="hold" grpId="0" nodeType="click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wheel(1)">
                                      <p:cBhvr>
                                        <p:cTn id="95" dur="2000"/>
                                        <p:tgtEl>
                                          <p:spTgt spid="6"/>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xit" presetSubtype="4" fill="hold" grpId="1" nodeType="clickEffect">
                                  <p:stCondLst>
                                    <p:cond delay="0"/>
                                  </p:stCondLst>
                                  <p:childTnLst>
                                    <p:animEffect transition="out" filter="wipe(down)">
                                      <p:cBhvr>
                                        <p:cTn id="99" dur="500"/>
                                        <p:tgtEl>
                                          <p:spTgt spid="6"/>
                                        </p:tgtEl>
                                      </p:cBhvr>
                                    </p:animEffect>
                                    <p:set>
                                      <p:cBhvr>
                                        <p:cTn id="100" dur="1" fill="hold">
                                          <p:stCondLst>
                                            <p:cond delay="499"/>
                                          </p:stCondLst>
                                        </p:cTn>
                                        <p:tgtEl>
                                          <p:spTgt spid="6"/>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31" presetClass="entr" presetSubtype="0" fill="hold" grpId="0" nodeType="clickEffect">
                                  <p:stCondLst>
                                    <p:cond delay="0"/>
                                  </p:stCondLst>
                                  <p:childTnLst>
                                    <p:set>
                                      <p:cBhvr>
                                        <p:cTn id="104" dur="1" fill="hold">
                                          <p:stCondLst>
                                            <p:cond delay="0"/>
                                          </p:stCondLst>
                                        </p:cTn>
                                        <p:tgtEl>
                                          <p:spTgt spid="7"/>
                                        </p:tgtEl>
                                        <p:attrNameLst>
                                          <p:attrName>style.visibility</p:attrName>
                                        </p:attrNameLst>
                                      </p:cBhvr>
                                      <p:to>
                                        <p:strVal val="visible"/>
                                      </p:to>
                                    </p:set>
                                    <p:anim calcmode="lin" valueType="num">
                                      <p:cBhvr>
                                        <p:cTn id="105" dur="1000" fill="hold"/>
                                        <p:tgtEl>
                                          <p:spTgt spid="7"/>
                                        </p:tgtEl>
                                        <p:attrNameLst>
                                          <p:attrName>ppt_w</p:attrName>
                                        </p:attrNameLst>
                                      </p:cBhvr>
                                      <p:tavLst>
                                        <p:tav tm="0">
                                          <p:val>
                                            <p:fltVal val="0"/>
                                          </p:val>
                                        </p:tav>
                                        <p:tav tm="100000">
                                          <p:val>
                                            <p:strVal val="#ppt_w"/>
                                          </p:val>
                                        </p:tav>
                                      </p:tavLst>
                                    </p:anim>
                                    <p:anim calcmode="lin" valueType="num">
                                      <p:cBhvr>
                                        <p:cTn id="106" dur="1000" fill="hold"/>
                                        <p:tgtEl>
                                          <p:spTgt spid="7"/>
                                        </p:tgtEl>
                                        <p:attrNameLst>
                                          <p:attrName>ppt_h</p:attrName>
                                        </p:attrNameLst>
                                      </p:cBhvr>
                                      <p:tavLst>
                                        <p:tav tm="0">
                                          <p:val>
                                            <p:fltVal val="0"/>
                                          </p:val>
                                        </p:tav>
                                        <p:tav tm="100000">
                                          <p:val>
                                            <p:strVal val="#ppt_h"/>
                                          </p:val>
                                        </p:tav>
                                      </p:tavLst>
                                    </p:anim>
                                    <p:anim calcmode="lin" valueType="num">
                                      <p:cBhvr>
                                        <p:cTn id="107" dur="1000" fill="hold"/>
                                        <p:tgtEl>
                                          <p:spTgt spid="7"/>
                                        </p:tgtEl>
                                        <p:attrNameLst>
                                          <p:attrName>style.rotation</p:attrName>
                                        </p:attrNameLst>
                                      </p:cBhvr>
                                      <p:tavLst>
                                        <p:tav tm="0">
                                          <p:val>
                                            <p:fltVal val="90"/>
                                          </p:val>
                                        </p:tav>
                                        <p:tav tm="100000">
                                          <p:val>
                                            <p:fltVal val="0"/>
                                          </p:val>
                                        </p:tav>
                                      </p:tavLst>
                                    </p:anim>
                                    <p:animEffect transition="in" filter="fade">
                                      <p:cBhvr>
                                        <p:cTn id="108" dur="1000"/>
                                        <p:tgtEl>
                                          <p:spTgt spid="7"/>
                                        </p:tgtEl>
                                      </p:cBhvr>
                                    </p:animEffect>
                                  </p:childTnLst>
                                </p:cTn>
                              </p:par>
                            </p:childTnLst>
                          </p:cTn>
                        </p:par>
                      </p:childTnLst>
                    </p:cTn>
                  </p:par>
                  <p:par>
                    <p:cTn id="109" fill="hold">
                      <p:stCondLst>
                        <p:cond delay="indefinite"/>
                      </p:stCondLst>
                      <p:childTnLst>
                        <p:par>
                          <p:cTn id="110" fill="hold">
                            <p:stCondLst>
                              <p:cond delay="0"/>
                            </p:stCondLst>
                            <p:childTnLst>
                              <p:par>
                                <p:cTn id="111" presetID="31" presetClass="exit" presetSubtype="0" fill="hold" grpId="1" nodeType="clickEffect">
                                  <p:stCondLst>
                                    <p:cond delay="0"/>
                                  </p:stCondLst>
                                  <p:childTnLst>
                                    <p:anim calcmode="lin" valueType="num">
                                      <p:cBhvr>
                                        <p:cTn id="112" dur="1000"/>
                                        <p:tgtEl>
                                          <p:spTgt spid="7"/>
                                        </p:tgtEl>
                                        <p:attrNameLst>
                                          <p:attrName>ppt_w</p:attrName>
                                        </p:attrNameLst>
                                      </p:cBhvr>
                                      <p:tavLst>
                                        <p:tav tm="0">
                                          <p:val>
                                            <p:strVal val="ppt_w"/>
                                          </p:val>
                                        </p:tav>
                                        <p:tav tm="100000">
                                          <p:val>
                                            <p:fltVal val="0"/>
                                          </p:val>
                                        </p:tav>
                                      </p:tavLst>
                                    </p:anim>
                                    <p:anim calcmode="lin" valueType="num">
                                      <p:cBhvr>
                                        <p:cTn id="113" dur="1000"/>
                                        <p:tgtEl>
                                          <p:spTgt spid="7"/>
                                        </p:tgtEl>
                                        <p:attrNameLst>
                                          <p:attrName>ppt_h</p:attrName>
                                        </p:attrNameLst>
                                      </p:cBhvr>
                                      <p:tavLst>
                                        <p:tav tm="0">
                                          <p:val>
                                            <p:strVal val="ppt_h"/>
                                          </p:val>
                                        </p:tav>
                                        <p:tav tm="100000">
                                          <p:val>
                                            <p:fltVal val="0"/>
                                          </p:val>
                                        </p:tav>
                                      </p:tavLst>
                                    </p:anim>
                                    <p:anim calcmode="lin" valueType="num">
                                      <p:cBhvr>
                                        <p:cTn id="114" dur="1000"/>
                                        <p:tgtEl>
                                          <p:spTgt spid="7"/>
                                        </p:tgtEl>
                                        <p:attrNameLst>
                                          <p:attrName>style.rotation</p:attrName>
                                        </p:attrNameLst>
                                      </p:cBhvr>
                                      <p:tavLst>
                                        <p:tav tm="0">
                                          <p:val>
                                            <p:fltVal val="0"/>
                                          </p:val>
                                        </p:tav>
                                        <p:tav tm="100000">
                                          <p:val>
                                            <p:fltVal val="90"/>
                                          </p:val>
                                        </p:tav>
                                      </p:tavLst>
                                    </p:anim>
                                    <p:animEffect transition="out" filter="fade">
                                      <p:cBhvr>
                                        <p:cTn id="115" dur="1000"/>
                                        <p:tgtEl>
                                          <p:spTgt spid="7"/>
                                        </p:tgtEl>
                                      </p:cBhvr>
                                    </p:animEffect>
                                    <p:set>
                                      <p:cBhvr>
                                        <p:cTn id="116" dur="1" fill="hold">
                                          <p:stCondLst>
                                            <p:cond delay="999"/>
                                          </p:stCondLst>
                                        </p:cTn>
                                        <p:tgtEl>
                                          <p:spTgt spid="7"/>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6" presetClass="entr" presetSubtype="16" fill="hold" grpId="0" nodeType="clickEffect">
                                  <p:stCondLst>
                                    <p:cond delay="0"/>
                                  </p:stCondLst>
                                  <p:childTnLst>
                                    <p:set>
                                      <p:cBhvr>
                                        <p:cTn id="120" dur="1" fill="hold">
                                          <p:stCondLst>
                                            <p:cond delay="0"/>
                                          </p:stCondLst>
                                        </p:cTn>
                                        <p:tgtEl>
                                          <p:spTgt spid="13"/>
                                        </p:tgtEl>
                                        <p:attrNameLst>
                                          <p:attrName>style.visibility</p:attrName>
                                        </p:attrNameLst>
                                      </p:cBhvr>
                                      <p:to>
                                        <p:strVal val="visible"/>
                                      </p:to>
                                    </p:set>
                                    <p:animEffect transition="in" filter="circle(in)">
                                      <p:cBhvr>
                                        <p:cTn id="121" dur="2000"/>
                                        <p:tgtEl>
                                          <p:spTgt spid="13"/>
                                        </p:tgtEl>
                                      </p:cBhvr>
                                    </p:animEffect>
                                  </p:childTnLst>
                                </p:cTn>
                              </p:par>
                            </p:childTnLst>
                          </p:cTn>
                        </p:par>
                      </p:childTnLst>
                    </p:cTn>
                  </p:par>
                  <p:par>
                    <p:cTn id="122" fill="hold">
                      <p:stCondLst>
                        <p:cond delay="indefinite"/>
                      </p:stCondLst>
                      <p:childTnLst>
                        <p:par>
                          <p:cTn id="123" fill="hold">
                            <p:stCondLst>
                              <p:cond delay="0"/>
                            </p:stCondLst>
                            <p:childTnLst>
                              <p:par>
                                <p:cTn id="124" presetID="26" presetClass="exit" presetSubtype="0" fill="hold" grpId="1" nodeType="clickEffect">
                                  <p:stCondLst>
                                    <p:cond delay="0"/>
                                  </p:stCondLst>
                                  <p:childTnLst>
                                    <p:animEffect transition="out" filter="wipe(down)">
                                      <p:cBhvr>
                                        <p:cTn id="125" dur="180" accel="50000">
                                          <p:stCondLst>
                                            <p:cond delay="1820"/>
                                          </p:stCondLst>
                                        </p:cTn>
                                        <p:tgtEl>
                                          <p:spTgt spid="13"/>
                                        </p:tgtEl>
                                      </p:cBhvr>
                                    </p:animEffect>
                                    <p:anim calcmode="lin" valueType="num">
                                      <p:cBhvr>
                                        <p:cTn id="126" dur="1822" tmFilter="0,0; 0.14,0.31; 0.43,0.73; 0.71,0.91; 1.0,1.0">
                                          <p:stCondLst>
                                            <p:cond delay="0"/>
                                          </p:stCondLst>
                                        </p:cTn>
                                        <p:tgtEl>
                                          <p:spTgt spid="13"/>
                                        </p:tgtEl>
                                        <p:attrNameLst>
                                          <p:attrName>ppt_x</p:attrName>
                                        </p:attrNameLst>
                                      </p:cBhvr>
                                      <p:tavLst>
                                        <p:tav tm="0">
                                          <p:val>
                                            <p:strVal val="ppt_x"/>
                                          </p:val>
                                        </p:tav>
                                        <p:tav tm="100000">
                                          <p:val>
                                            <p:strVal val="#ppt_x+0.25"/>
                                          </p:val>
                                        </p:tav>
                                      </p:tavLst>
                                    </p:anim>
                                    <p:anim calcmode="lin" valueType="num">
                                      <p:cBhvr>
                                        <p:cTn id="127" dur="178">
                                          <p:stCondLst>
                                            <p:cond delay="1822"/>
                                          </p:stCondLst>
                                        </p:cTn>
                                        <p:tgtEl>
                                          <p:spTgt spid="13"/>
                                        </p:tgtEl>
                                        <p:attrNameLst>
                                          <p:attrName>ppt_x</p:attrName>
                                        </p:attrNameLst>
                                      </p:cBhvr>
                                      <p:tavLst>
                                        <p:tav tm="0">
                                          <p:val>
                                            <p:strVal val="ppt_x"/>
                                          </p:val>
                                        </p:tav>
                                        <p:tav tm="100000">
                                          <p:val>
                                            <p:strVal val="ppt_x"/>
                                          </p:val>
                                        </p:tav>
                                      </p:tavLst>
                                    </p:anim>
                                    <p:anim calcmode="lin" valueType="num">
                                      <p:cBhvr>
                                        <p:cTn id="128" dur="664" tmFilter="0.0,0.0;0.25,0.07;0.50,0.2;0.75,0.467;1.0,1.0">
                                          <p:stCondLst>
                                            <p:cond delay="0"/>
                                          </p:stCondLst>
                                        </p:cTn>
                                        <p:tgtEl>
                                          <p:spTgt spid="13"/>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29" dur="664" tmFilter="0, 0; 0.125,0.2665; 0.25,0.4; 0.375,0.465; 0.5,0.5;  0.625,0.535; 0.75,0.6; 0.875,0.7335; 1,1">
                                          <p:stCondLst>
                                            <p:cond delay="664"/>
                                          </p:stCondLst>
                                        </p:cTn>
                                        <p:tgtEl>
                                          <p:spTgt spid="13"/>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30" dur="332" tmFilter="0, 0; 0.125,0.2665; 0.25,0.4; 0.375,0.465; 0.5,0.5;  0.625,0.535; 0.75,0.6; 0.875,0.7335; 1,1">
                                          <p:stCondLst>
                                            <p:cond delay="1324"/>
                                          </p:stCondLst>
                                        </p:cTn>
                                        <p:tgtEl>
                                          <p:spTgt spid="13"/>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31" dur="164" tmFilter="0, 0; 0.125,0.2665; 0.25,0.4; 0.375,0.465; 0.5,0.5;  0.625,0.535; 0.75,0.6; 0.875,0.7335; 1,1">
                                          <p:stCondLst>
                                            <p:cond delay="1656"/>
                                          </p:stCondLst>
                                        </p:cTn>
                                        <p:tgtEl>
                                          <p:spTgt spid="13"/>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2" dur="180" accel="50000">
                                          <p:stCondLst>
                                            <p:cond delay="1820"/>
                                          </p:stCondLst>
                                        </p:cTn>
                                        <p:tgtEl>
                                          <p:spTgt spid="13"/>
                                        </p:tgtEl>
                                        <p:attrNameLst>
                                          <p:attrName>ppt_y</p:attrName>
                                        </p:attrNameLst>
                                      </p:cBhvr>
                                      <p:tavLst>
                                        <p:tav tm="0">
                                          <p:val>
                                            <p:strVal val="ppt_y"/>
                                          </p:val>
                                        </p:tav>
                                        <p:tav tm="100000">
                                          <p:val>
                                            <p:strVal val="ppt_y+ppt_h"/>
                                          </p:val>
                                        </p:tav>
                                      </p:tavLst>
                                    </p:anim>
                                    <p:animScale>
                                      <p:cBhvr>
                                        <p:cTn id="133" dur="26">
                                          <p:stCondLst>
                                            <p:cond delay="620"/>
                                          </p:stCondLst>
                                        </p:cTn>
                                        <p:tgtEl>
                                          <p:spTgt spid="13"/>
                                        </p:tgtEl>
                                      </p:cBhvr>
                                      <p:to x="100000" y="60000"/>
                                    </p:animScale>
                                    <p:animScale>
                                      <p:cBhvr>
                                        <p:cTn id="134" dur="166" decel="50000">
                                          <p:stCondLst>
                                            <p:cond delay="646"/>
                                          </p:stCondLst>
                                        </p:cTn>
                                        <p:tgtEl>
                                          <p:spTgt spid="13"/>
                                        </p:tgtEl>
                                      </p:cBhvr>
                                      <p:to x="100000" y="100000"/>
                                    </p:animScale>
                                    <p:animScale>
                                      <p:cBhvr>
                                        <p:cTn id="135" dur="26">
                                          <p:stCondLst>
                                            <p:cond delay="1312"/>
                                          </p:stCondLst>
                                        </p:cTn>
                                        <p:tgtEl>
                                          <p:spTgt spid="13"/>
                                        </p:tgtEl>
                                      </p:cBhvr>
                                      <p:to x="100000" y="80000"/>
                                    </p:animScale>
                                    <p:animScale>
                                      <p:cBhvr>
                                        <p:cTn id="136" dur="166" decel="50000">
                                          <p:stCondLst>
                                            <p:cond delay="1338"/>
                                          </p:stCondLst>
                                        </p:cTn>
                                        <p:tgtEl>
                                          <p:spTgt spid="13"/>
                                        </p:tgtEl>
                                      </p:cBhvr>
                                      <p:to x="100000" y="100000"/>
                                    </p:animScale>
                                    <p:animScale>
                                      <p:cBhvr>
                                        <p:cTn id="137" dur="26">
                                          <p:stCondLst>
                                            <p:cond delay="1642"/>
                                          </p:stCondLst>
                                        </p:cTn>
                                        <p:tgtEl>
                                          <p:spTgt spid="13"/>
                                        </p:tgtEl>
                                      </p:cBhvr>
                                      <p:to x="100000" y="90000"/>
                                    </p:animScale>
                                    <p:animScale>
                                      <p:cBhvr>
                                        <p:cTn id="138" dur="166" decel="50000">
                                          <p:stCondLst>
                                            <p:cond delay="1668"/>
                                          </p:stCondLst>
                                        </p:cTn>
                                        <p:tgtEl>
                                          <p:spTgt spid="13"/>
                                        </p:tgtEl>
                                      </p:cBhvr>
                                      <p:to x="100000" y="100000"/>
                                    </p:animScale>
                                    <p:animScale>
                                      <p:cBhvr>
                                        <p:cTn id="139" dur="26">
                                          <p:stCondLst>
                                            <p:cond delay="1808"/>
                                          </p:stCondLst>
                                        </p:cTn>
                                        <p:tgtEl>
                                          <p:spTgt spid="13"/>
                                        </p:tgtEl>
                                      </p:cBhvr>
                                      <p:to x="100000" y="95000"/>
                                    </p:animScale>
                                    <p:animScale>
                                      <p:cBhvr>
                                        <p:cTn id="140" dur="166" decel="50000">
                                          <p:stCondLst>
                                            <p:cond delay="1834"/>
                                          </p:stCondLst>
                                        </p:cTn>
                                        <p:tgtEl>
                                          <p:spTgt spid="13"/>
                                        </p:tgtEl>
                                      </p:cBhvr>
                                      <p:to x="100000" y="100000"/>
                                    </p:animScale>
                                    <p:set>
                                      <p:cBhvr>
                                        <p:cTn id="141"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5" grpId="1"/>
      <p:bldP spid="6" grpId="0"/>
      <p:bldP spid="6" grpId="1"/>
      <p:bldP spid="7" grpId="0"/>
      <p:bldP spid="7" grpId="1"/>
      <p:bldP spid="8" grpId="0"/>
      <p:bldP spid="8" grpId="1"/>
      <p:bldP spid="9" grpId="0"/>
      <p:bldP spid="9" grpId="1"/>
      <p:bldP spid="10" grpId="0"/>
      <p:bldP spid="10" grpId="1"/>
      <p:bldP spid="11" grpId="0"/>
      <p:bldP spid="11" grpId="1"/>
      <p:bldP spid="13" grpId="0"/>
      <p:bldP spid="13"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066800"/>
            <a:ext cx="8839200" cy="3785652"/>
          </a:xfrm>
          <a:prstGeom prst="rect">
            <a:avLst/>
          </a:prstGeom>
          <a:noFill/>
        </p:spPr>
        <p:txBody>
          <a:bodyPr wrap="square" rtlCol="0">
            <a:spAutoFit/>
          </a:bodyPr>
          <a:lstStyle/>
          <a:p>
            <a:pPr algn="r"/>
            <a:r>
              <a:rPr lang="prs-AF" sz="6000" dirty="0" smtClean="0">
                <a:latin typeface="Arabic Typesetting" pitchFamily="66" charset="-78"/>
                <a:cs typeface="Arabic Typesetting" pitchFamily="66" charset="-78"/>
              </a:rPr>
              <a:t>فرهنگ مردم هرمنطقه طی سالیان متعدد با لهجه و طرز تفکر و محیط زندگی مردم امیخته شده و موجب تفاوت هایی میان مردم مناطق مختلف شده است</a:t>
            </a:r>
            <a:endParaRPr lang="en-US" sz="6000" dirty="0">
              <a:latin typeface="Arabic Typesetting" pitchFamily="66" charset="-78"/>
              <a:cs typeface="Arabic Typesetting" pitchFamily="66" charset="-78"/>
            </a:endParaRPr>
          </a:p>
        </p:txBody>
      </p:sp>
      <p:sp>
        <p:nvSpPr>
          <p:cNvPr id="5" name="TextBox 4"/>
          <p:cNvSpPr txBox="1"/>
          <p:nvPr/>
        </p:nvSpPr>
        <p:spPr>
          <a:xfrm>
            <a:off x="68094" y="2667000"/>
            <a:ext cx="9067800" cy="1938992"/>
          </a:xfrm>
          <a:prstGeom prst="rect">
            <a:avLst/>
          </a:prstGeom>
          <a:noFill/>
        </p:spPr>
        <p:txBody>
          <a:bodyPr wrap="square" rtlCol="0">
            <a:spAutoFit/>
          </a:bodyPr>
          <a:lstStyle/>
          <a:p>
            <a:pPr algn="r"/>
            <a:r>
              <a:rPr lang="prs-AF" sz="6000" dirty="0" smtClean="0">
                <a:latin typeface="Arabic Typesetting" pitchFamily="66" charset="-78"/>
                <a:cs typeface="Arabic Typesetting" pitchFamily="66" charset="-78"/>
              </a:rPr>
              <a:t>نوع </a:t>
            </a:r>
            <a:r>
              <a:rPr lang="fa-IR" sz="6000" dirty="0" smtClean="0">
                <a:latin typeface="Arabic Typesetting" pitchFamily="66" charset="-78"/>
                <a:cs typeface="Arabic Typesetting" pitchFamily="66" charset="-78"/>
              </a:rPr>
              <a:t>پ</a:t>
            </a:r>
            <a:r>
              <a:rPr lang="prs-AF" sz="6000" dirty="0" smtClean="0">
                <a:latin typeface="Arabic Typesetting" pitchFamily="66" charset="-78"/>
                <a:cs typeface="Arabic Typesetting" pitchFamily="66" charset="-78"/>
              </a:rPr>
              <a:t>وشش</a:t>
            </a:r>
            <a:r>
              <a:rPr lang="fa-IR" sz="6000" dirty="0" smtClean="0">
                <a:latin typeface="Arabic Typesetting" pitchFamily="66" charset="-78"/>
                <a:cs typeface="Arabic Typesetting" pitchFamily="66" charset="-78"/>
              </a:rPr>
              <a:t> و لباس مختلف مردم کرمان نیز تحت تاثیر اداب و سنن و شرایط اقلیمی متفاوت است</a:t>
            </a:r>
            <a:endParaRPr lang="en-US" sz="6000" dirty="0">
              <a:latin typeface="Arabic Typesetting" pitchFamily="66" charset="-78"/>
              <a:cs typeface="Arabic Typesetting" pitchFamily="66" charset="-78"/>
            </a:endParaRPr>
          </a:p>
        </p:txBody>
      </p:sp>
    </p:spTree>
    <p:extLst>
      <p:ext uri="{BB962C8B-B14F-4D97-AF65-F5344CB8AC3E}">
        <p14:creationId xmlns:p14="http://schemas.microsoft.com/office/powerpoint/2010/main" val="388659731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4"/>
                                        </p:tgtEl>
                                        <p:attrNameLst>
                                          <p:attrName>ppt_x</p:attrName>
                                        </p:attrNameLst>
                                      </p:cBhvr>
                                      <p:tavLst>
                                        <p:tav tm="0">
                                          <p:val>
                                            <p:strVal val="ppt_x"/>
                                          </p:val>
                                        </p:tav>
                                        <p:tav tm="100000">
                                          <p:val>
                                            <p:strVal val="ppt_x"/>
                                          </p:val>
                                        </p:tav>
                                      </p:tavLst>
                                    </p:anim>
                                    <p:anim calcmode="lin" valueType="num">
                                      <p:cBhvr additive="base">
                                        <p:cTn id="12" dur="500"/>
                                        <p:tgtEl>
                                          <p:spTgt spid="4"/>
                                        </p:tgtEl>
                                        <p:attrNameLst>
                                          <p:attrName>ppt_y</p:attrName>
                                        </p:attrNameLst>
                                      </p:cBhvr>
                                      <p:tavLst>
                                        <p:tav tm="0">
                                          <p:val>
                                            <p:strVal val="ppt_y"/>
                                          </p:val>
                                        </p:tav>
                                        <p:tav tm="100000">
                                          <p:val>
                                            <p:strVal val="1+ppt_h/2"/>
                                          </p:val>
                                        </p:tav>
                                      </p:tavLst>
                                    </p:anim>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213" y="1066800"/>
            <a:ext cx="9144000" cy="3785652"/>
          </a:xfrm>
          <a:prstGeom prst="rect">
            <a:avLst/>
          </a:prstGeom>
          <a:noFill/>
        </p:spPr>
        <p:txBody>
          <a:bodyPr wrap="square" rtlCol="0">
            <a:spAutoFit/>
          </a:bodyPr>
          <a:lstStyle/>
          <a:p>
            <a:pPr algn="r"/>
            <a:r>
              <a:rPr lang="fa-IR" sz="6000" dirty="0" smtClean="0">
                <a:latin typeface="Arabic Typesetting" pitchFamily="66" charset="-78"/>
                <a:cs typeface="Arabic Typesetting" pitchFamily="66" charset="-78"/>
              </a:rPr>
              <a:t>از جمله مشخصه های مردم کرمان پای بندی انها به اداب و رسوم و سنت های ملی و مذهبی است تا انجا که برخی از رسوم نظیر جشن سده تنها در کرمان هنوز با شکوه برگزار می شود </a:t>
            </a:r>
            <a:endParaRPr lang="en-US" sz="6000" dirty="0">
              <a:latin typeface="Arabic Typesetting" pitchFamily="66" charset="-78"/>
              <a:cs typeface="Arabic Typesetting" pitchFamily="66" charset="-78"/>
            </a:endParaRPr>
          </a:p>
        </p:txBody>
      </p:sp>
      <p:sp>
        <p:nvSpPr>
          <p:cNvPr id="5" name="TextBox 4"/>
          <p:cNvSpPr txBox="1"/>
          <p:nvPr/>
        </p:nvSpPr>
        <p:spPr>
          <a:xfrm>
            <a:off x="-76200" y="1143000"/>
            <a:ext cx="9144000" cy="3785652"/>
          </a:xfrm>
          <a:prstGeom prst="rect">
            <a:avLst/>
          </a:prstGeom>
          <a:noFill/>
        </p:spPr>
        <p:txBody>
          <a:bodyPr wrap="square" rtlCol="0">
            <a:spAutoFit/>
          </a:bodyPr>
          <a:lstStyle/>
          <a:p>
            <a:pPr algn="r"/>
            <a:r>
              <a:rPr lang="fa-IR" sz="6000" dirty="0" smtClean="0">
                <a:latin typeface="Arabic Typesetting" pitchFamily="66" charset="-78"/>
                <a:cs typeface="Arabic Typesetting" pitchFamily="66" charset="-78"/>
              </a:rPr>
              <a:t>همچنین مراسمی چون عید نوروز و سنت های وابسته نظیر چهارشنبه سوری و سیزده بدر و خانه تکانی و تهیه نان و... و سایر خوراکی ها به گونه ای با شکوه برگزار می شود   </a:t>
            </a:r>
            <a:endParaRPr lang="en-US" sz="6000" dirty="0">
              <a:latin typeface="Arabic Typesetting" pitchFamily="66" charset="-78"/>
              <a:cs typeface="Arabic Typesetting" pitchFamily="66" charset="-78"/>
            </a:endParaRPr>
          </a:p>
        </p:txBody>
      </p:sp>
    </p:spTree>
    <p:extLst>
      <p:ext uri="{BB962C8B-B14F-4D97-AF65-F5344CB8AC3E}">
        <p14:creationId xmlns:p14="http://schemas.microsoft.com/office/powerpoint/2010/main" val="10717377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1000"/>
                                        <p:tgtEl>
                                          <p:spTgt spid="4"/>
                                        </p:tgtEl>
                                      </p:cBhvr>
                                    </p:animEffect>
                                    <p:anim calcmode="lin" valueType="num">
                                      <p:cBhvr>
                                        <p:cTn id="14" dur="1000"/>
                                        <p:tgtEl>
                                          <p:spTgt spid="4"/>
                                        </p:tgtEl>
                                        <p:attrNameLst>
                                          <p:attrName>ppt_x</p:attrName>
                                        </p:attrNameLst>
                                      </p:cBhvr>
                                      <p:tavLst>
                                        <p:tav tm="0">
                                          <p:val>
                                            <p:strVal val="ppt_x"/>
                                          </p:val>
                                        </p:tav>
                                        <p:tav tm="100000">
                                          <p:val>
                                            <p:strVal val="ppt_x"/>
                                          </p:val>
                                        </p:tav>
                                      </p:tavLst>
                                    </p:anim>
                                    <p:anim calcmode="lin" valueType="num">
                                      <p:cBhvr>
                                        <p:cTn id="15" dur="1000"/>
                                        <p:tgtEl>
                                          <p:spTgt spid="4"/>
                                        </p:tgtEl>
                                        <p:attrNameLst>
                                          <p:attrName>ppt_y</p:attrName>
                                        </p:attrNameLst>
                                      </p:cBhvr>
                                      <p:tavLst>
                                        <p:tav tm="0">
                                          <p:val>
                                            <p:strVal val="ppt_y"/>
                                          </p:val>
                                        </p:tav>
                                        <p:tav tm="100000">
                                          <p:val>
                                            <p:strVal val="ppt_y+.1"/>
                                          </p:val>
                                        </p:tav>
                                      </p:tavLst>
                                    </p:anim>
                                    <p:set>
                                      <p:cBhvr>
                                        <p:cTn id="16" dur="1" fill="hold">
                                          <p:stCondLst>
                                            <p:cond delay="9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686800" cy="838200"/>
          </a:xfrm>
        </p:spPr>
        <p:txBody>
          <a:bodyPr>
            <a:noAutofit/>
          </a:bodyPr>
          <a:lstStyle/>
          <a:p>
            <a:pPr algn="r"/>
            <a:r>
              <a:rPr lang="fa-IR" sz="6000" dirty="0" smtClean="0">
                <a:latin typeface="Arabic Typesetting" pitchFamily="66" charset="-78"/>
                <a:cs typeface="Arabic Typesetting" pitchFamily="66" charset="-78"/>
              </a:rPr>
              <a:t>زبان و گویش مردم کرمان</a:t>
            </a:r>
            <a:endParaRPr lang="en-US" sz="6000" dirty="0">
              <a:latin typeface="Arabic Typesetting" pitchFamily="66" charset="-78"/>
              <a:cs typeface="Arabic Typesetting" pitchFamily="66" charset="-78"/>
            </a:endParaRPr>
          </a:p>
        </p:txBody>
      </p:sp>
      <p:sp>
        <p:nvSpPr>
          <p:cNvPr id="5" name="TextBox 4"/>
          <p:cNvSpPr txBox="1"/>
          <p:nvPr/>
        </p:nvSpPr>
        <p:spPr>
          <a:xfrm>
            <a:off x="0" y="1295400"/>
            <a:ext cx="9144000" cy="2308324"/>
          </a:xfrm>
          <a:prstGeom prst="rect">
            <a:avLst/>
          </a:prstGeom>
          <a:noFill/>
        </p:spPr>
        <p:txBody>
          <a:bodyPr wrap="square" rtlCol="0">
            <a:spAutoFit/>
          </a:bodyPr>
          <a:lstStyle/>
          <a:p>
            <a:pPr algn="r"/>
            <a:r>
              <a:rPr lang="fa-IR" sz="4800" dirty="0" smtClean="0">
                <a:latin typeface="Arabic Typesetting" pitchFamily="66" charset="-78"/>
                <a:cs typeface="Arabic Typesetting" pitchFamily="66" charset="-78"/>
              </a:rPr>
              <a:t>مردم مناطق مختلف ایران با گویش های مختلفی سخن می گویند  این گویش ها معمولا حتما طولانی دارند و مردم هر منطقه به خاطر ارتباط کلامی با یکدیگر به راحتی و با علاقه ان را به کار می برند </a:t>
            </a:r>
            <a:endParaRPr lang="en-US" sz="4800" dirty="0">
              <a:latin typeface="Arabic Typesetting" pitchFamily="66" charset="-78"/>
              <a:cs typeface="Arabic Typesetting" pitchFamily="66" charset="-78"/>
            </a:endParaRPr>
          </a:p>
        </p:txBody>
      </p:sp>
      <p:sp>
        <p:nvSpPr>
          <p:cNvPr id="7" name="TextBox 6"/>
          <p:cNvSpPr txBox="1"/>
          <p:nvPr/>
        </p:nvSpPr>
        <p:spPr>
          <a:xfrm>
            <a:off x="0" y="1066800"/>
            <a:ext cx="9144000" cy="4524315"/>
          </a:xfrm>
          <a:prstGeom prst="rect">
            <a:avLst/>
          </a:prstGeom>
          <a:noFill/>
        </p:spPr>
        <p:txBody>
          <a:bodyPr wrap="square" rtlCol="0">
            <a:spAutoFit/>
          </a:bodyPr>
          <a:lstStyle/>
          <a:p>
            <a:pPr algn="r"/>
            <a:r>
              <a:rPr lang="fa-IR" sz="4800" dirty="0" smtClean="0">
                <a:latin typeface="Arabic Typesetting" pitchFamily="66" charset="-78"/>
                <a:cs typeface="Arabic Typesetting" pitchFamily="66" charset="-78"/>
              </a:rPr>
              <a:t>ایران از دیرباز به دلیل وسعت قلمرو غنای فرهنگی و حضور اقوام مختلف دارای گویشی بسیار است   در استان اخیرا با توجه به نقش رسانه ها در ترویج پهناور کرمان نیز این گوناگونی گویش به نحوی چشم گیر مشاهده می شود البته در چند دهه زبان رسمی به مرور گویش ها رو به فراموشی می رود  با این وجود هنوز تفاوت های گویشی میان شهرهای مختلف به چشم می خورد</a:t>
            </a:r>
            <a:endParaRPr lang="en-US" sz="4800" dirty="0">
              <a:latin typeface="Arabic Typesetting" pitchFamily="66" charset="-78"/>
              <a:cs typeface="Arabic Typesetting" pitchFamily="66" charset="-78"/>
            </a:endParaRPr>
          </a:p>
        </p:txBody>
      </p:sp>
    </p:spTree>
    <p:extLst>
      <p:ext uri="{BB962C8B-B14F-4D97-AF65-F5344CB8AC3E}">
        <p14:creationId xmlns:p14="http://schemas.microsoft.com/office/powerpoint/2010/main" val="224554853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xit" presetSubtype="1" fill="hold" grpId="1" nodeType="clickEffect">
                                  <p:stCondLst>
                                    <p:cond delay="0"/>
                                  </p:stCondLst>
                                  <p:childTnLst>
                                    <p:animEffect transition="out" filter="wheel(1)">
                                      <p:cBhvr>
                                        <p:cTn id="16" dur="2000"/>
                                        <p:tgtEl>
                                          <p:spTgt spid="7"/>
                                        </p:tgtEl>
                                      </p:cBhvr>
                                    </p:animEffect>
                                    <p:set>
                                      <p:cBhvr>
                                        <p:cTn id="17" dur="1" fill="hold">
                                          <p:stCondLst>
                                            <p:cond delay="19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7"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a:noAutofit/>
          </a:bodyPr>
          <a:lstStyle/>
          <a:p>
            <a:pPr algn="r"/>
            <a:r>
              <a:rPr lang="fa-IR" sz="6600" dirty="0" smtClean="0">
                <a:latin typeface="Arabic Typesetting" pitchFamily="66" charset="-78"/>
                <a:cs typeface="Arabic Typesetting" pitchFamily="66" charset="-78"/>
              </a:rPr>
              <a:t>نژاد مردم استان کرمان</a:t>
            </a:r>
            <a:endParaRPr lang="en-US" sz="6600" dirty="0">
              <a:latin typeface="Arabic Typesetting" pitchFamily="66" charset="-78"/>
              <a:cs typeface="Arabic Typesetting" pitchFamily="66" charset="-78"/>
            </a:endParaRPr>
          </a:p>
        </p:txBody>
      </p:sp>
      <p:sp>
        <p:nvSpPr>
          <p:cNvPr id="5" name="TextBox 4"/>
          <p:cNvSpPr txBox="1"/>
          <p:nvPr/>
        </p:nvSpPr>
        <p:spPr>
          <a:xfrm>
            <a:off x="0" y="1076687"/>
            <a:ext cx="9144000" cy="3785652"/>
          </a:xfrm>
          <a:prstGeom prst="rect">
            <a:avLst/>
          </a:prstGeom>
          <a:noFill/>
        </p:spPr>
        <p:txBody>
          <a:bodyPr wrap="square" rtlCol="0">
            <a:spAutoFit/>
          </a:bodyPr>
          <a:lstStyle/>
          <a:p>
            <a:pPr algn="r"/>
            <a:r>
              <a:rPr lang="fa-IR" sz="4800" dirty="0" smtClean="0">
                <a:latin typeface="Arabic Typesetting" pitchFamily="66" charset="-78"/>
                <a:cs typeface="Arabic Typesetting" pitchFamily="66" charset="-78"/>
              </a:rPr>
              <a:t>فرهنگ زرتشتی </a:t>
            </a:r>
          </a:p>
          <a:p>
            <a:pPr algn="r"/>
            <a:r>
              <a:rPr lang="fa-IR" sz="4800" dirty="0" smtClean="0">
                <a:latin typeface="Arabic Typesetting" pitchFamily="66" charset="-78"/>
                <a:cs typeface="Arabic Typesetting" pitchFamily="66" charset="-78"/>
              </a:rPr>
              <a:t>یکی از از اقلیم های مورد احترام کرمانی ها مردم زرتشتی ساکن در این دیارند  وجود همین اقلیت دینی در کرمان باعث ماندگاری سنت ها و ایین های زرتشتی در این منطقه شده است  آیین هایی مثل جشن سده و جشن مهرگان و ...</a:t>
            </a:r>
            <a:endParaRPr lang="en-US" sz="4800" dirty="0">
              <a:latin typeface="Arabic Typesetting" pitchFamily="66" charset="-78"/>
              <a:cs typeface="Arabic Typesetting" pitchFamily="66" charset="-78"/>
            </a:endParaRPr>
          </a:p>
        </p:txBody>
      </p:sp>
      <p:pic>
        <p:nvPicPr>
          <p:cNvPr id="1026" name="Picture 2" descr="C:\Users\Azad\Desktop\اجتماعی\5afd4c46-019b-4591-a3a0-d561d16144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076687"/>
            <a:ext cx="6324600" cy="57194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22963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xit" presetSubtype="4" fill="hold" grpId="1" nodeType="clickEffect">
                                  <p:stCondLst>
                                    <p:cond delay="0"/>
                                  </p:stCondLst>
                                  <p:childTnLst>
                                    <p:anim calcmode="lin" valueType="num">
                                      <p:cBhvr additive="base">
                                        <p:cTn id="19" dur="500"/>
                                        <p:tgtEl>
                                          <p:spTgt spid="5"/>
                                        </p:tgtEl>
                                        <p:attrNameLst>
                                          <p:attrName>ppt_x</p:attrName>
                                        </p:attrNameLst>
                                      </p:cBhvr>
                                      <p:tavLst>
                                        <p:tav tm="0">
                                          <p:val>
                                            <p:strVal val="ppt_x"/>
                                          </p:val>
                                        </p:tav>
                                        <p:tav tm="100000">
                                          <p:val>
                                            <p:strVal val="ppt_x"/>
                                          </p:val>
                                        </p:tav>
                                      </p:tavLst>
                                    </p:anim>
                                    <p:anim calcmode="lin" valueType="num">
                                      <p:cBhvr additive="base">
                                        <p:cTn id="20" dur="500"/>
                                        <p:tgtEl>
                                          <p:spTgt spid="5"/>
                                        </p:tgtEl>
                                        <p:attrNameLst>
                                          <p:attrName>ppt_y</p:attrName>
                                        </p:attrNameLst>
                                      </p:cBhvr>
                                      <p:tavLst>
                                        <p:tav tm="0">
                                          <p:val>
                                            <p:strVal val="ppt_y"/>
                                          </p:val>
                                        </p:tav>
                                        <p:tav tm="100000">
                                          <p:val>
                                            <p:strVal val="1+ppt_h/2"/>
                                          </p:val>
                                        </p:tav>
                                      </p:tavLst>
                                    </p:anim>
                                    <p:set>
                                      <p:cBhvr>
                                        <p:cTn id="21" dur="1" fill="hold">
                                          <p:stCondLst>
                                            <p:cond delay="499"/>
                                          </p:stCondLst>
                                        </p:cTn>
                                        <p:tgtEl>
                                          <p:spTgt spid="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wheel(1)">
                                      <p:cBhvr>
                                        <p:cTn id="26"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5"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Autofit/>
          </a:bodyPr>
          <a:lstStyle/>
          <a:p>
            <a:pPr algn="r"/>
            <a:r>
              <a:rPr lang="fa-IR" sz="6600" dirty="0" smtClean="0">
                <a:latin typeface="Arabic Typesetting" pitchFamily="66" charset="-78"/>
                <a:cs typeface="Arabic Typesetting" pitchFamily="66" charset="-78"/>
              </a:rPr>
              <a:t>سوغات و صنایع دستی</a:t>
            </a:r>
            <a:endParaRPr lang="en-US" sz="6600" dirty="0">
              <a:latin typeface="Arabic Typesetting" pitchFamily="66" charset="-78"/>
              <a:cs typeface="Arabic Typesetting" pitchFamily="66" charset="-78"/>
            </a:endParaRPr>
          </a:p>
        </p:txBody>
      </p:sp>
      <p:sp>
        <p:nvSpPr>
          <p:cNvPr id="3" name="TextBox 2"/>
          <p:cNvSpPr txBox="1"/>
          <p:nvPr/>
        </p:nvSpPr>
        <p:spPr>
          <a:xfrm>
            <a:off x="0" y="1752600"/>
            <a:ext cx="9144000" cy="3046988"/>
          </a:xfrm>
          <a:prstGeom prst="rect">
            <a:avLst/>
          </a:prstGeom>
          <a:noFill/>
        </p:spPr>
        <p:txBody>
          <a:bodyPr wrap="square" rtlCol="0">
            <a:spAutoFit/>
          </a:bodyPr>
          <a:lstStyle/>
          <a:p>
            <a:pPr algn="r"/>
            <a:r>
              <a:rPr lang="fa-IR" sz="4800" dirty="0" smtClean="0">
                <a:latin typeface="Arabic Typesetting" pitchFamily="66" charset="-78"/>
                <a:cs typeface="Arabic Typesetting" pitchFamily="66" charset="-78"/>
              </a:rPr>
              <a:t>صنایع دستی هنر سنتی و نماد همبستگی اقوام مختلف ایرانی است و ریشه در فرهنگ و تاریخ کشورمان دارند  در واقع صنایع دستی هر منطقه معرف فرهنگ همان منطقه به سایر نقاط کشور و جهان است</a:t>
            </a:r>
            <a:endParaRPr lang="en-US" sz="4800" dirty="0">
              <a:latin typeface="Arabic Typesetting" pitchFamily="66" charset="-78"/>
              <a:cs typeface="Arabic Typesetting" pitchFamily="66" charset="-78"/>
            </a:endParaRPr>
          </a:p>
        </p:txBody>
      </p:sp>
      <p:pic>
        <p:nvPicPr>
          <p:cNvPr id="5122" name="Picture 2" descr="C:\Users\Azad\Desktop\اجتماعی\سوغات-کرمان.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300" y="1371600"/>
            <a:ext cx="6629400" cy="5268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74514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122"/>
                                        </p:tgtEl>
                                        <p:attrNameLst>
                                          <p:attrName>style.visibility</p:attrName>
                                        </p:attrNameLst>
                                      </p:cBhvr>
                                      <p:to>
                                        <p:strVal val="visible"/>
                                      </p:to>
                                    </p:set>
                                    <p:animEffect transition="in" filter="wheel(1)">
                                      <p:cBhvr>
                                        <p:cTn id="22"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Autofit/>
          </a:bodyPr>
          <a:lstStyle/>
          <a:p>
            <a:pPr algn="r"/>
            <a:r>
              <a:rPr lang="fa-IR" sz="6000" dirty="0" smtClean="0">
                <a:latin typeface="Arabic Typesetting" pitchFamily="66" charset="-78"/>
                <a:cs typeface="Arabic Typesetting" pitchFamily="66" charset="-78"/>
              </a:rPr>
              <a:t>قالی بافی</a:t>
            </a:r>
            <a:endParaRPr lang="en-US" sz="6000" dirty="0">
              <a:latin typeface="Arabic Typesetting" pitchFamily="66" charset="-78"/>
              <a:cs typeface="Arabic Typesetting" pitchFamily="66" charset="-78"/>
            </a:endParaRPr>
          </a:p>
        </p:txBody>
      </p:sp>
      <p:sp>
        <p:nvSpPr>
          <p:cNvPr id="5" name="TextBox 4"/>
          <p:cNvSpPr txBox="1"/>
          <p:nvPr/>
        </p:nvSpPr>
        <p:spPr>
          <a:xfrm>
            <a:off x="29183" y="1066960"/>
            <a:ext cx="9144000" cy="2308324"/>
          </a:xfrm>
          <a:prstGeom prst="rect">
            <a:avLst/>
          </a:prstGeom>
          <a:noFill/>
        </p:spPr>
        <p:txBody>
          <a:bodyPr wrap="square" rtlCol="0">
            <a:spAutoFit/>
          </a:bodyPr>
          <a:lstStyle/>
          <a:p>
            <a:pPr algn="r"/>
            <a:r>
              <a:rPr lang="fa-IR" sz="4800" dirty="0" smtClean="0">
                <a:latin typeface="Arabic Typesetting" pitchFamily="66" charset="-78"/>
                <a:cs typeface="Arabic Typesetting" pitchFamily="66" charset="-78"/>
              </a:rPr>
              <a:t>کرمان پشم بسیار مرغوبی برای قالی بافی دارد و قالی کرمان از قدیم به عنوان نفیس ترین و ظریف ترین قالی ایران و دنیا شهرت دارد  شهرت قالی کرمان به دلیل تلفیق جذاب طرح و رنگ است </a:t>
            </a:r>
            <a:endParaRPr lang="en-US" sz="4800" dirty="0">
              <a:latin typeface="Arabic Typesetting" pitchFamily="66" charset="-78"/>
              <a:cs typeface="Arabic Typesetting" pitchFamily="66" charset="-78"/>
            </a:endParaRPr>
          </a:p>
        </p:txBody>
      </p:sp>
      <p:pic>
        <p:nvPicPr>
          <p:cNvPr id="2050" name="Picture 2" descr="C:\Users\Azad\Desktop\اجتماعی\n83152821-727487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86070"/>
            <a:ext cx="5042138" cy="337193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zad\Desktop\اجتماعی\photo_2018-02-25_10-42-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7450" y="1217634"/>
            <a:ext cx="4146550" cy="5640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35712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1" nodeType="clickEffect">
                                  <p:stCondLst>
                                    <p:cond delay="0"/>
                                  </p:stCondLst>
                                  <p:childTnLst>
                                    <p:animEffect transition="out" filter="wipe(down)">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circle(in)">
                                      <p:cBhvr>
                                        <p:cTn id="22" dur="2000"/>
                                        <p:tgtEl>
                                          <p:spTgt spid="205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2051"/>
                                        </p:tgtEl>
                                        <p:attrNameLst>
                                          <p:attrName>style.visibility</p:attrName>
                                        </p:attrNameLst>
                                      </p:cBhvr>
                                      <p:to>
                                        <p:strVal val="visible"/>
                                      </p:to>
                                    </p:set>
                                    <p:animEffect transition="in" filter="wheel(1)">
                                      <p:cBhvr>
                                        <p:cTn id="27"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5" grpId="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176</TotalTime>
  <Words>672</Words>
  <Application>Microsoft Office PowerPoint</Application>
  <PresentationFormat>On-screen Show (4:3)</PresentationFormat>
  <Paragraphs>44</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Trek</vt:lpstr>
      <vt:lpstr>PowerPoint Presentation</vt:lpstr>
      <vt:lpstr>PowerPoint Presentation</vt:lpstr>
      <vt:lpstr>آداب  و رسوم مردم کرمان</vt:lpstr>
      <vt:lpstr>PowerPoint Presentation</vt:lpstr>
      <vt:lpstr>PowerPoint Presentation</vt:lpstr>
      <vt:lpstr>زبان و گویش مردم کرمان</vt:lpstr>
      <vt:lpstr>نژاد مردم استان کرمان</vt:lpstr>
      <vt:lpstr>سوغات و صنایع دستی</vt:lpstr>
      <vt:lpstr>قالی بافی</vt:lpstr>
      <vt:lpstr>گلیم شریکی پیچ</vt:lpstr>
      <vt:lpstr>قوه تو</vt:lpstr>
      <vt:lpstr>کلمپه </vt:lpstr>
      <vt:lpstr>کماچ سهن</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Azad</dc:creator>
  <cp:lastModifiedBy>Azad</cp:lastModifiedBy>
  <cp:revision>14</cp:revision>
  <dcterms:created xsi:type="dcterms:W3CDTF">2006-08-16T00:00:00Z</dcterms:created>
  <dcterms:modified xsi:type="dcterms:W3CDTF">2019-03-30T12:27:15Z</dcterms:modified>
</cp:coreProperties>
</file>