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4091" r:id="rId1"/>
  </p:sldMasterIdLst>
  <p:sldIdLst>
    <p:sldId id="256" r:id="rId2"/>
    <p:sldId id="277" r:id="rId3"/>
    <p:sldId id="281" r:id="rId4"/>
    <p:sldId id="278" r:id="rId5"/>
    <p:sldId id="282" r:id="rId6"/>
    <p:sldId id="280" r:id="rId7"/>
    <p:sldId id="264" r:id="rId8"/>
    <p:sldId id="283" r:id="rId9"/>
    <p:sldId id="284" r:id="rId10"/>
    <p:sldId id="285" r:id="rId11"/>
    <p:sldId id="286" r:id="rId12"/>
    <p:sldId id="287" r:id="rId13"/>
    <p:sldId id="288" r:id="rId14"/>
    <p:sldId id="289" r:id="rId15"/>
    <p:sldId id="290" r:id="rId16"/>
    <p:sldId id="291" r:id="rId17"/>
    <p:sldId id="276" r:id="rId18"/>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tahoma" panose="020B0604030504040204" pitchFamily="34" charset="0"/>
      <p:regular r:id="rId23"/>
      <p:bold r:id="rId24"/>
    </p:embeddedFont>
    <p:embeddedFont>
      <p:font typeface="tahoma" panose="020B0604030504040204" pitchFamily="34" charset="0"/>
      <p:regular r:id="rId23"/>
      <p:bold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fehanian.HR" initials="E" lastIdx="1" clrIdx="0">
    <p:extLst>
      <p:ext uri="{19B8F6BF-5375-455C-9EA6-DF929625EA0E}">
        <p15:presenceInfo xmlns:p15="http://schemas.microsoft.com/office/powerpoint/2012/main" userId="Esfehanian.H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08"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85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18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46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27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0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4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69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60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59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01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03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39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2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88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4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749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65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4/5/2019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79370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aneshnameh.roshd.ir/mavara/mavara-index.php?page=%D8%A7%DB%8C%D8%B1%D8%A7%D9%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3575" y="702365"/>
            <a:ext cx="8001000" cy="707886"/>
          </a:xfrm>
        </p:spPr>
        <p:txBody>
          <a:bodyPr>
            <a:noAutofit/>
          </a:bodyPr>
          <a:lstStyle/>
          <a:p>
            <a:pPr algn="ctr" rtl="1">
              <a:lnSpc>
                <a:spcPct val="150000"/>
              </a:lnSpc>
            </a:pPr>
            <a:r>
              <a:rPr lang="fa-IR" sz="4400" dirty="0">
                <a:solidFill>
                  <a:schemeClr val="accent2">
                    <a:lumMod val="60000"/>
                    <a:lumOff val="40000"/>
                  </a:schemeClr>
                </a:solidFill>
                <a:effectLst>
                  <a:outerShdw blurRad="38100" dist="38100" dir="2700000" algn="tl">
                    <a:srgbClr val="000000">
                      <a:alpha val="43137"/>
                    </a:srgbClr>
                  </a:outerShdw>
                </a:effectLst>
                <a:cs typeface="B Titr" panose="00000700000000000000" pitchFamily="2" charset="-78"/>
              </a:rPr>
              <a:t>معرفی شهر اصفهان</a:t>
            </a:r>
            <a:endParaRPr lang="en-US" sz="44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sp>
        <p:nvSpPr>
          <p:cNvPr id="3" name="Subtitle 2"/>
          <p:cNvSpPr>
            <a:spLocks noGrp="1"/>
          </p:cNvSpPr>
          <p:nvPr>
            <p:ph type="subTitle" idx="1"/>
          </p:nvPr>
        </p:nvSpPr>
        <p:spPr>
          <a:xfrm>
            <a:off x="3123675" y="5236701"/>
            <a:ext cx="6400800" cy="1018588"/>
          </a:xfrm>
        </p:spPr>
        <p:txBody>
          <a:bodyPr>
            <a:normAutofit/>
          </a:bodyPr>
          <a:lstStyle/>
          <a:p>
            <a:pPr algn="ctr"/>
            <a:r>
              <a:rPr lang="fa-IR" sz="2400" dirty="0">
                <a:effectLst>
                  <a:outerShdw blurRad="38100" dist="38100" dir="2700000" algn="tl">
                    <a:srgbClr val="000000">
                      <a:alpha val="43137"/>
                    </a:srgbClr>
                  </a:outerShdw>
                </a:effectLst>
                <a:cs typeface="B Titr" panose="00000700000000000000" pitchFamily="2" charset="-78"/>
              </a:rPr>
              <a:t>تهیه کننده: محمد مهدی اصفهانیان</a:t>
            </a:r>
          </a:p>
        </p:txBody>
      </p:sp>
      <p:sp>
        <p:nvSpPr>
          <p:cNvPr id="4" name="Rectangle 3">
            <a:extLst>
              <a:ext uri="{FF2B5EF4-FFF2-40B4-BE49-F238E27FC236}">
                <a16:creationId xmlns:a16="http://schemas.microsoft.com/office/drawing/2014/main" id="{2AE72D9E-704F-47FF-A5F6-7943B758EE9D}"/>
              </a:ext>
            </a:extLst>
          </p:cNvPr>
          <p:cNvSpPr/>
          <p:nvPr/>
        </p:nvSpPr>
        <p:spPr>
          <a:xfrm>
            <a:off x="4977392" y="1424545"/>
            <a:ext cx="2693366" cy="584775"/>
          </a:xfrm>
          <a:prstGeom prst="rect">
            <a:avLst/>
          </a:prstGeom>
        </p:spPr>
        <p:txBody>
          <a:bodyPr wrap="none">
            <a:spAutoFit/>
          </a:bodyPr>
          <a:lstStyle/>
          <a:p>
            <a:r>
              <a:rPr lang="fa-IR" sz="3200" b="1" dirty="0">
                <a:solidFill>
                  <a:schemeClr val="bg1">
                    <a:lumMod val="75000"/>
                  </a:schemeClr>
                </a:solidFill>
                <a:effectLst>
                  <a:outerShdw blurRad="38100" dist="38100" dir="2700000" algn="tl">
                    <a:srgbClr val="000000">
                      <a:alpha val="43137"/>
                    </a:srgbClr>
                  </a:outerShdw>
                </a:effectLst>
                <a:cs typeface="B Titr" panose="00000700000000000000" pitchFamily="2" charset="-78"/>
              </a:rPr>
              <a:t>از لحاظ اجتماعی</a:t>
            </a:r>
            <a:endParaRPr lang="fa-IR" sz="3200" b="1" dirty="0"/>
          </a:p>
        </p:txBody>
      </p:sp>
      <p:sp>
        <p:nvSpPr>
          <p:cNvPr id="5" name="Rectangle 4">
            <a:extLst>
              <a:ext uri="{FF2B5EF4-FFF2-40B4-BE49-F238E27FC236}">
                <a16:creationId xmlns:a16="http://schemas.microsoft.com/office/drawing/2014/main" id="{D3BB363D-AA5A-4F11-ADA9-396CA80824AA}"/>
              </a:ext>
            </a:extLst>
          </p:cNvPr>
          <p:cNvSpPr/>
          <p:nvPr/>
        </p:nvSpPr>
        <p:spPr>
          <a:xfrm>
            <a:off x="5670691" y="5662105"/>
            <a:ext cx="1306768" cy="400110"/>
          </a:xfrm>
          <a:prstGeom prst="rect">
            <a:avLst/>
          </a:prstGeom>
        </p:spPr>
        <p:txBody>
          <a:bodyPr wrap="none">
            <a:spAutoFit/>
          </a:bodyPr>
          <a:lstStyle/>
          <a:p>
            <a:pPr algn="ctr" rtl="1"/>
            <a:r>
              <a:rPr lang="fa-IR" sz="2000" cap="all" dirty="0">
                <a:solidFill>
                  <a:schemeClr val="accent1"/>
                </a:solidFill>
                <a:effectLst>
                  <a:outerShdw blurRad="38100" dist="38100" dir="2700000" algn="tl">
                    <a:srgbClr val="000000">
                      <a:alpha val="43137"/>
                    </a:srgbClr>
                  </a:outerShdw>
                </a:effectLst>
                <a:cs typeface="B Titr" panose="00000700000000000000" pitchFamily="2" charset="-78"/>
              </a:rPr>
              <a:t>نوروز 1398</a:t>
            </a:r>
            <a:endParaRPr lang="en-US" sz="2000" cap="all" dirty="0">
              <a:solidFill>
                <a:schemeClr val="accent1"/>
              </a:solidFill>
              <a:effectLst>
                <a:outerShdw blurRad="38100" dist="38100" dir="2700000" algn="tl">
                  <a:srgbClr val="000000">
                    <a:alpha val="43137"/>
                  </a:srgbClr>
                </a:outerShdw>
              </a:effectLst>
              <a:cs typeface="B Titr" panose="00000700000000000000" pitchFamily="2" charset="-78"/>
            </a:endParaRPr>
          </a:p>
        </p:txBody>
      </p:sp>
      <p:pic>
        <p:nvPicPr>
          <p:cNvPr id="6" name="Picture 5">
            <a:extLst>
              <a:ext uri="{FF2B5EF4-FFF2-40B4-BE49-F238E27FC236}">
                <a16:creationId xmlns:a16="http://schemas.microsoft.com/office/drawing/2014/main" id="{F30E435F-7F11-4638-8694-C956380D89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7648" y="2023614"/>
            <a:ext cx="7632854" cy="3072650"/>
          </a:xfrm>
          <a:prstGeom prst="rect">
            <a:avLst/>
          </a:prstGeom>
        </p:spPr>
      </p:pic>
    </p:spTree>
    <p:extLst>
      <p:ext uri="{BB962C8B-B14F-4D97-AF65-F5344CB8AC3E}">
        <p14:creationId xmlns:p14="http://schemas.microsoft.com/office/powerpoint/2010/main" val="262852296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500" fill="hold"/>
                                        <p:tgtEl>
                                          <p:spTgt spid="6"/>
                                        </p:tgtEl>
                                        <p:attrNameLst>
                                          <p:attrName>ppt_w</p:attrName>
                                        </p:attrNameLst>
                                      </p:cBhvr>
                                      <p:tavLst>
                                        <p:tav tm="0">
                                          <p:val>
                                            <p:fltVal val="0"/>
                                          </p:val>
                                        </p:tav>
                                        <p:tav tm="100000">
                                          <p:val>
                                            <p:strVal val="#ppt_w"/>
                                          </p:val>
                                        </p:tav>
                                      </p:tavLst>
                                    </p:anim>
                                    <p:anim calcmode="lin" valueType="num">
                                      <p:cBhvr>
                                        <p:cTn id="18" dur="1500" fill="hold"/>
                                        <p:tgtEl>
                                          <p:spTgt spid="6"/>
                                        </p:tgtEl>
                                        <p:attrNameLst>
                                          <p:attrName>ppt_h</p:attrName>
                                        </p:attrNameLst>
                                      </p:cBhvr>
                                      <p:tavLst>
                                        <p:tav tm="0">
                                          <p:val>
                                            <p:fltVal val="0"/>
                                          </p:val>
                                        </p:tav>
                                        <p:tav tm="100000">
                                          <p:val>
                                            <p:strVal val="#ppt_h"/>
                                          </p:val>
                                        </p:tav>
                                      </p:tavLst>
                                    </p:anim>
                                    <p:animEffect transition="in" filter="fade">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1)">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D35A-9CEA-43B7-B0ED-BA9CC6FE0ECB}"/>
              </a:ext>
            </a:extLst>
          </p:cNvPr>
          <p:cNvSpPr>
            <a:spLocks noGrp="1"/>
          </p:cNvSpPr>
          <p:nvPr>
            <p:ph type="title"/>
          </p:nvPr>
        </p:nvSpPr>
        <p:spPr/>
        <p:txBody>
          <a:bodyPr/>
          <a:lstStyle/>
          <a:p>
            <a:pPr algn="r"/>
            <a:r>
              <a:rPr lang="fa-IR" dirty="0">
                <a:cs typeface="B Titr" panose="00000700000000000000" pitchFamily="2" charset="-78"/>
              </a:rPr>
              <a:t>سوغات</a:t>
            </a:r>
            <a:endParaRPr lang="fa-IR" dirty="0"/>
          </a:p>
        </p:txBody>
      </p:sp>
      <p:sp>
        <p:nvSpPr>
          <p:cNvPr id="3" name="Content Placeholder 2">
            <a:extLst>
              <a:ext uri="{FF2B5EF4-FFF2-40B4-BE49-F238E27FC236}">
                <a16:creationId xmlns:a16="http://schemas.microsoft.com/office/drawing/2014/main" id="{175684E4-6C94-4974-949F-9AC02095755D}"/>
              </a:ext>
            </a:extLst>
          </p:cNvPr>
          <p:cNvSpPr>
            <a:spLocks noGrp="1"/>
          </p:cNvSpPr>
          <p:nvPr>
            <p:ph idx="1"/>
          </p:nvPr>
        </p:nvSpPr>
        <p:spPr>
          <a:xfrm>
            <a:off x="3255704" y="2597121"/>
            <a:ext cx="8131811" cy="1894757"/>
          </a:xfrm>
        </p:spPr>
        <p:txBody>
          <a:bodyPr>
            <a:normAutofit fontScale="92500" lnSpcReduction="10000"/>
          </a:bodyPr>
          <a:lstStyle/>
          <a:p>
            <a:pPr marL="0" indent="0" algn="r" rtl="1" fontAlgn="base">
              <a:lnSpc>
                <a:spcPct val="150000"/>
              </a:lnSpc>
              <a:buNone/>
            </a:pPr>
            <a:r>
              <a:rPr lang="fa-IR" sz="1400" b="1" dirty="0">
                <a:cs typeface="B Nazanin" panose="00000400000000000000" pitchFamily="2" charset="-78"/>
              </a:rPr>
              <a:t>گز اصفهان، قدمتی طولانی و چند صد ساله دارد. </a:t>
            </a:r>
            <a:r>
              <a:rPr lang="fa-IR" sz="1400" b="1" dirty="0" err="1">
                <a:cs typeface="B Nazanin" panose="00000400000000000000" pitchFamily="2" charset="-78"/>
              </a:rPr>
              <a:t>قرن‌ها</a:t>
            </a:r>
            <a:r>
              <a:rPr lang="fa-IR" sz="1400" b="1" dirty="0">
                <a:cs typeface="B Nazanin" panose="00000400000000000000" pitchFamily="2" charset="-78"/>
              </a:rPr>
              <a:t> پیش، پادشاهان ایرانی، گز را به دیگر پادشاهان دنیا پیشکش </a:t>
            </a:r>
            <a:r>
              <a:rPr lang="fa-IR" sz="1400" b="1" dirty="0" err="1">
                <a:cs typeface="B Nazanin" panose="00000400000000000000" pitchFamily="2" charset="-78"/>
              </a:rPr>
              <a:t>می‌کردند</a:t>
            </a:r>
            <a:r>
              <a:rPr lang="fa-IR" sz="1400" b="1" dirty="0">
                <a:cs typeface="B Nazanin" panose="00000400000000000000" pitchFamily="2" charset="-78"/>
              </a:rPr>
              <a:t>. در واقع قدمت گز به ۴۵۰ سال پیش و به زمان سلطنت </a:t>
            </a:r>
            <a:r>
              <a:rPr lang="fa-IR" sz="1400" b="1" dirty="0" err="1">
                <a:cs typeface="B Nazanin" panose="00000400000000000000" pitchFamily="2" charset="-78"/>
              </a:rPr>
              <a:t>صفویان</a:t>
            </a:r>
            <a:r>
              <a:rPr lang="fa-IR" sz="1400" b="1" dirty="0">
                <a:cs typeface="B Nazanin" panose="00000400000000000000" pitchFamily="2" charset="-78"/>
              </a:rPr>
              <a:t> </a:t>
            </a:r>
            <a:r>
              <a:rPr lang="fa-IR" sz="1400" b="1" dirty="0" err="1">
                <a:cs typeface="B Nazanin" panose="00000400000000000000" pitchFamily="2" charset="-78"/>
              </a:rPr>
              <a:t>برمی‌گردد</a:t>
            </a:r>
            <a:r>
              <a:rPr lang="fa-IR" sz="1400" b="1" dirty="0">
                <a:cs typeface="B Nazanin" panose="00000400000000000000" pitchFamily="2" charset="-78"/>
              </a:rPr>
              <a:t> و </a:t>
            </a:r>
            <a:r>
              <a:rPr lang="fa-IR" sz="1400" b="1" dirty="0" err="1">
                <a:cs typeface="B Nazanin" panose="00000400000000000000" pitchFamily="2" charset="-78"/>
              </a:rPr>
              <a:t>مهم‌ترین</a:t>
            </a:r>
            <a:r>
              <a:rPr lang="fa-IR" sz="1400" b="1" dirty="0">
                <a:cs typeface="B Nazanin" panose="00000400000000000000" pitchFamily="2" charset="-78"/>
              </a:rPr>
              <a:t> سوغات اصفهان است. این شیرینی لذیذ، از </a:t>
            </a:r>
            <a:r>
              <a:rPr lang="fa-IR" sz="1400" b="1" dirty="0" err="1">
                <a:cs typeface="B Nazanin" panose="00000400000000000000" pitchFamily="2" charset="-78"/>
              </a:rPr>
              <a:t>ماده‌ای</a:t>
            </a:r>
            <a:r>
              <a:rPr lang="fa-IR" sz="1400" b="1" dirty="0">
                <a:cs typeface="B Nazanin" panose="00000400000000000000" pitchFamily="2" charset="-78"/>
              </a:rPr>
              <a:t> به نام گز انگبین تهیه </a:t>
            </a:r>
            <a:r>
              <a:rPr lang="fa-IR" sz="1400" b="1" dirty="0" err="1">
                <a:cs typeface="B Nazanin" panose="00000400000000000000" pitchFamily="2" charset="-78"/>
              </a:rPr>
              <a:t>می‌شود</a:t>
            </a:r>
            <a:r>
              <a:rPr lang="fa-IR" sz="1400" b="1" dirty="0">
                <a:cs typeface="B Nazanin" panose="00000400000000000000" pitchFamily="2" charset="-78"/>
              </a:rPr>
              <a:t>. گز انگبین </a:t>
            </a:r>
            <a:r>
              <a:rPr lang="fa-IR" sz="1400" b="1" dirty="0" err="1">
                <a:cs typeface="B Nazanin" panose="00000400000000000000" pitchFamily="2" charset="-78"/>
              </a:rPr>
              <a:t>ریشه‌ی</a:t>
            </a:r>
            <a:r>
              <a:rPr lang="fa-IR" sz="1400" b="1" dirty="0">
                <a:cs typeface="B Nazanin" panose="00000400000000000000" pitchFamily="2" charset="-78"/>
              </a:rPr>
              <a:t> گیاهی به نام بته یا درخت گز است. ارتفاع این درخت کوهستانی حداکثر به دو متر </a:t>
            </a:r>
            <a:r>
              <a:rPr lang="fa-IR" sz="1400" b="1" dirty="0" err="1">
                <a:cs typeface="B Nazanin" panose="00000400000000000000" pitchFamily="2" charset="-78"/>
              </a:rPr>
              <a:t>می‌رسد</a:t>
            </a:r>
            <a:r>
              <a:rPr lang="fa-IR" sz="1400" b="1" dirty="0">
                <a:cs typeface="B Nazanin" panose="00000400000000000000" pitchFamily="2" charset="-78"/>
              </a:rPr>
              <a:t> و بیشتر در مناطق خوش آب و هوای بختیاری و خوانسار در </a:t>
            </a:r>
            <a:r>
              <a:rPr lang="fa-IR" sz="1400" b="1" dirty="0" err="1">
                <a:cs typeface="B Nazanin" panose="00000400000000000000" pitchFamily="2" charset="-78"/>
              </a:rPr>
              <a:t>دامنه‌ی</a:t>
            </a:r>
            <a:r>
              <a:rPr lang="fa-IR" sz="1400" b="1" dirty="0">
                <a:cs typeface="B Nazanin" panose="00000400000000000000" pitchFamily="2" charset="-78"/>
              </a:rPr>
              <a:t> </a:t>
            </a:r>
            <a:r>
              <a:rPr lang="fa-IR" sz="1400" b="1" dirty="0" err="1">
                <a:cs typeface="B Nazanin" panose="00000400000000000000" pitchFamily="2" charset="-78"/>
              </a:rPr>
              <a:t>کوه‌ها</a:t>
            </a:r>
            <a:r>
              <a:rPr lang="fa-IR" sz="1400" b="1" dirty="0">
                <a:cs typeface="B Nazanin" panose="00000400000000000000" pitchFamily="2" charset="-78"/>
              </a:rPr>
              <a:t> به عمل </a:t>
            </a:r>
            <a:r>
              <a:rPr lang="fa-IR" sz="1400" b="1" dirty="0" err="1">
                <a:cs typeface="B Nazanin" panose="00000400000000000000" pitchFamily="2" charset="-78"/>
              </a:rPr>
              <a:t>می‌آید</a:t>
            </a:r>
            <a:r>
              <a:rPr lang="fa-IR" sz="1400" b="1" dirty="0">
                <a:cs typeface="B Nazanin" panose="00000400000000000000" pitchFamily="2" charset="-78"/>
              </a:rPr>
              <a:t>. از این رو اصل این شیرینی خوشمزه در شهرکرد تهیه </a:t>
            </a:r>
            <a:r>
              <a:rPr lang="fa-IR" sz="1400" b="1" dirty="0" err="1">
                <a:cs typeface="B Nazanin" panose="00000400000000000000" pitchFamily="2" charset="-78"/>
              </a:rPr>
              <a:t>می‌شود</a:t>
            </a:r>
            <a:r>
              <a:rPr lang="fa-IR" sz="1400" b="1" dirty="0">
                <a:cs typeface="B Nazanin" panose="00000400000000000000" pitchFamily="2" charset="-78"/>
              </a:rPr>
              <a:t>. گز را به </a:t>
            </a:r>
            <a:r>
              <a:rPr lang="fa-IR" sz="1400" b="1" dirty="0" err="1">
                <a:cs typeface="B Nazanin" panose="00000400000000000000" pitchFamily="2" charset="-78"/>
              </a:rPr>
              <a:t>شکل‌های</a:t>
            </a:r>
            <a:r>
              <a:rPr lang="fa-IR" sz="1400" b="1" dirty="0">
                <a:cs typeface="B Nazanin" panose="00000400000000000000" pitchFamily="2" charset="-78"/>
              </a:rPr>
              <a:t> مختلفی بسته بندی و تولید </a:t>
            </a:r>
            <a:r>
              <a:rPr lang="fa-IR" sz="1400" b="1" dirty="0" err="1">
                <a:cs typeface="B Nazanin" panose="00000400000000000000" pitchFamily="2" charset="-78"/>
              </a:rPr>
              <a:t>می‌کنند</a:t>
            </a:r>
            <a:r>
              <a:rPr lang="fa-IR" sz="1400" b="1" dirty="0">
                <a:cs typeface="B Nazanin" panose="00000400000000000000" pitchFamily="2" charset="-78"/>
              </a:rPr>
              <a:t> که این انوع مختلف عبارت است از:</a:t>
            </a:r>
          </a:p>
          <a:p>
            <a:pPr marL="0" indent="0" algn="r" rtl="1" fontAlgn="base">
              <a:lnSpc>
                <a:spcPct val="150000"/>
              </a:lnSpc>
              <a:buNone/>
            </a:pPr>
            <a:r>
              <a:rPr lang="fa-IR" sz="1400" b="1" dirty="0">
                <a:cs typeface="B Nazanin" panose="00000400000000000000" pitchFamily="2" charset="-78"/>
              </a:rPr>
              <a:t>گز </a:t>
            </a:r>
            <a:r>
              <a:rPr lang="fa-IR" sz="1400" b="1" dirty="0" err="1">
                <a:cs typeface="B Nazanin" panose="00000400000000000000" pitchFamily="2" charset="-78"/>
              </a:rPr>
              <a:t>لقمه‌ای</a:t>
            </a:r>
            <a:r>
              <a:rPr lang="fa-IR" sz="1400" b="1" dirty="0">
                <a:cs typeface="B Nazanin" panose="00000400000000000000" pitchFamily="2" charset="-78"/>
              </a:rPr>
              <a:t>، گز </a:t>
            </a:r>
            <a:r>
              <a:rPr lang="fa-IR" sz="1400" b="1" dirty="0" err="1">
                <a:cs typeface="B Nazanin" panose="00000400000000000000" pitchFamily="2" charset="-78"/>
              </a:rPr>
              <a:t>آردی</a:t>
            </a:r>
            <a:r>
              <a:rPr lang="fa-IR" sz="1400" b="1" dirty="0">
                <a:cs typeface="B Nazanin" panose="00000400000000000000" pitchFamily="2" charset="-78"/>
              </a:rPr>
              <a:t>، گز </a:t>
            </a:r>
            <a:r>
              <a:rPr lang="fa-IR" sz="1400" b="1" dirty="0" err="1">
                <a:cs typeface="B Nazanin" panose="00000400000000000000" pitchFamily="2" charset="-78"/>
              </a:rPr>
              <a:t>سکه‌ای</a:t>
            </a:r>
            <a:r>
              <a:rPr lang="fa-IR" sz="1400" b="1" dirty="0">
                <a:cs typeface="B Nazanin" panose="00000400000000000000" pitchFamily="2" charset="-78"/>
              </a:rPr>
              <a:t>، گز </a:t>
            </a:r>
            <a:r>
              <a:rPr lang="fa-IR" sz="1400" b="1" dirty="0" err="1">
                <a:cs typeface="B Nazanin" panose="00000400000000000000" pitchFamily="2" charset="-78"/>
              </a:rPr>
              <a:t>برشی</a:t>
            </a:r>
            <a:r>
              <a:rPr lang="fa-IR" sz="1400" b="1" dirty="0">
                <a:cs typeface="B Nazanin" panose="00000400000000000000" pitchFamily="2" charset="-78"/>
              </a:rPr>
              <a:t> و گز انگشت پیچ</a:t>
            </a:r>
          </a:p>
          <a:p>
            <a:pPr algn="r" rtl="1" fontAlgn="base"/>
            <a:endParaRPr lang="fa-IR" sz="1400" b="1" dirty="0">
              <a:cs typeface="B Nazanin" panose="00000400000000000000" pitchFamily="2" charset="-78"/>
            </a:endParaRPr>
          </a:p>
          <a:p>
            <a:pPr algn="r" rtl="1" fontAlgn="base"/>
            <a:endParaRPr lang="fa-IR" sz="1400" b="1" dirty="0">
              <a:cs typeface="B Nazanin" panose="00000400000000000000" pitchFamily="2" charset="-78"/>
            </a:endParaRPr>
          </a:p>
        </p:txBody>
      </p:sp>
      <p:pic>
        <p:nvPicPr>
          <p:cNvPr id="7" name="Picture 6">
            <a:extLst>
              <a:ext uri="{FF2B5EF4-FFF2-40B4-BE49-F238E27FC236}">
                <a16:creationId xmlns:a16="http://schemas.microsoft.com/office/drawing/2014/main" id="{5B91F27F-A4BF-48B4-9CA4-5F2BED17D8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241" y="2414988"/>
            <a:ext cx="2806217" cy="1842790"/>
          </a:xfrm>
          <a:prstGeom prst="rect">
            <a:avLst/>
          </a:prstGeom>
        </p:spPr>
      </p:pic>
      <p:grpSp>
        <p:nvGrpSpPr>
          <p:cNvPr id="14" name="Group 13">
            <a:extLst>
              <a:ext uri="{FF2B5EF4-FFF2-40B4-BE49-F238E27FC236}">
                <a16:creationId xmlns:a16="http://schemas.microsoft.com/office/drawing/2014/main" id="{7E6F888F-30FB-4846-844D-12EDADA8D8F0}"/>
              </a:ext>
            </a:extLst>
          </p:cNvPr>
          <p:cNvGrpSpPr/>
          <p:nvPr/>
        </p:nvGrpSpPr>
        <p:grpSpPr>
          <a:xfrm>
            <a:off x="4118486" y="4555159"/>
            <a:ext cx="7269029" cy="2115964"/>
            <a:chOff x="4142536" y="3882812"/>
            <a:chExt cx="7269029" cy="2115964"/>
          </a:xfrm>
        </p:grpSpPr>
        <p:sp>
          <p:nvSpPr>
            <p:cNvPr id="10" name="Rectangle 9">
              <a:extLst>
                <a:ext uri="{FF2B5EF4-FFF2-40B4-BE49-F238E27FC236}">
                  <a16:creationId xmlns:a16="http://schemas.microsoft.com/office/drawing/2014/main" id="{5E80F829-8A41-4479-B23B-40B9D6DD04AC}"/>
                </a:ext>
              </a:extLst>
            </p:cNvPr>
            <p:cNvSpPr/>
            <p:nvPr/>
          </p:nvSpPr>
          <p:spPr>
            <a:xfrm>
              <a:off x="4142536" y="5287043"/>
              <a:ext cx="7269029" cy="711733"/>
            </a:xfrm>
            <a:prstGeom prst="rect">
              <a:avLst/>
            </a:prstGeom>
          </p:spPr>
          <p:txBody>
            <a:bodyPr wrap="square">
              <a:spAutoFit/>
            </a:bodyPr>
            <a:lstStyle/>
            <a:p>
              <a:pPr algn="just" rtl="1">
                <a:lnSpc>
                  <a:spcPct val="150000"/>
                </a:lnSpc>
              </a:pPr>
              <a:r>
                <a:rPr lang="fa-IR" sz="1400" b="1" dirty="0" err="1">
                  <a:solidFill>
                    <a:schemeClr val="tx1">
                      <a:lumMod val="75000"/>
                      <a:lumOff val="25000"/>
                    </a:schemeClr>
                  </a:solidFill>
                  <a:cs typeface="B Nazanin" panose="00000400000000000000" pitchFamily="2" charset="-78"/>
                </a:rPr>
                <a:t>پولکی</a:t>
              </a:r>
              <a:r>
                <a:rPr lang="fa-IR" sz="1400" b="1" dirty="0">
                  <a:solidFill>
                    <a:schemeClr val="tx1">
                      <a:lumMod val="75000"/>
                      <a:lumOff val="25000"/>
                    </a:schemeClr>
                  </a:solidFill>
                  <a:cs typeface="B Nazanin" panose="00000400000000000000" pitchFamily="2" charset="-78"/>
                </a:rPr>
                <a:t> با </a:t>
              </a:r>
              <a:r>
                <a:rPr lang="fa-IR" sz="1400" b="1" dirty="0" err="1">
                  <a:solidFill>
                    <a:schemeClr val="tx1">
                      <a:lumMod val="75000"/>
                      <a:lumOff val="25000"/>
                    </a:schemeClr>
                  </a:solidFill>
                  <a:cs typeface="B Nazanin" panose="00000400000000000000" pitchFamily="2" charset="-78"/>
                </a:rPr>
                <a:t>طعم‌های</a:t>
              </a:r>
              <a:r>
                <a:rPr lang="fa-IR" sz="1400" b="1" dirty="0">
                  <a:solidFill>
                    <a:schemeClr val="tx1">
                      <a:lumMod val="75000"/>
                      <a:lumOff val="25000"/>
                    </a:schemeClr>
                  </a:solidFill>
                  <a:cs typeface="B Nazanin" panose="00000400000000000000" pitchFamily="2" charset="-78"/>
                </a:rPr>
                <a:t> گوناگون تهیه </a:t>
              </a:r>
              <a:r>
                <a:rPr lang="fa-IR" sz="1400" b="1" dirty="0" err="1">
                  <a:solidFill>
                    <a:schemeClr val="tx1">
                      <a:lumMod val="75000"/>
                      <a:lumOff val="25000"/>
                    </a:schemeClr>
                  </a:solidFill>
                  <a:cs typeface="B Nazanin" panose="00000400000000000000" pitchFamily="2" charset="-78"/>
                </a:rPr>
                <a:t>می‌شود</a:t>
              </a:r>
              <a:r>
                <a:rPr lang="fa-IR" sz="1400" b="1" dirty="0">
                  <a:solidFill>
                    <a:schemeClr val="tx1">
                      <a:lumMod val="75000"/>
                      <a:lumOff val="25000"/>
                    </a:schemeClr>
                  </a:solidFill>
                  <a:cs typeface="B Nazanin" panose="00000400000000000000" pitchFamily="2" charset="-78"/>
                </a:rPr>
                <a:t> از جمله زعفرانی، پسته ای، </a:t>
              </a:r>
              <a:r>
                <a:rPr lang="fa-IR" sz="1400" b="1" dirty="0" err="1">
                  <a:solidFill>
                    <a:schemeClr val="tx1">
                      <a:lumMod val="75000"/>
                      <a:lumOff val="25000"/>
                    </a:schemeClr>
                  </a:solidFill>
                  <a:cs typeface="B Nazanin" panose="00000400000000000000" pitchFamily="2" charset="-78"/>
                </a:rPr>
                <a:t>نارگیلی</a:t>
              </a:r>
              <a:r>
                <a:rPr lang="fa-IR" sz="1400" b="1" dirty="0">
                  <a:solidFill>
                    <a:schemeClr val="tx1">
                      <a:lumMod val="75000"/>
                      <a:lumOff val="25000"/>
                    </a:schemeClr>
                  </a:solidFill>
                  <a:cs typeface="B Nazanin" panose="00000400000000000000" pitchFamily="2" charset="-78"/>
                </a:rPr>
                <a:t>، </a:t>
              </a:r>
              <a:r>
                <a:rPr lang="fa-IR" sz="1400" b="1" dirty="0" err="1">
                  <a:solidFill>
                    <a:schemeClr val="tx1">
                      <a:lumMod val="75000"/>
                      <a:lumOff val="25000"/>
                    </a:schemeClr>
                  </a:solidFill>
                  <a:cs typeface="B Nazanin" panose="00000400000000000000" pitchFamily="2" charset="-78"/>
                </a:rPr>
                <a:t>کنجدی</a:t>
              </a:r>
              <a:r>
                <a:rPr lang="fa-IR" sz="1400" b="1" dirty="0">
                  <a:solidFill>
                    <a:schemeClr val="tx1">
                      <a:lumMod val="75000"/>
                      <a:lumOff val="25000"/>
                    </a:schemeClr>
                  </a:solidFill>
                  <a:cs typeface="B Nazanin" panose="00000400000000000000" pitchFamily="2" charset="-78"/>
                </a:rPr>
                <a:t>، کاکائویی، </a:t>
              </a:r>
              <a:r>
                <a:rPr lang="fa-IR" sz="1400" b="1" dirty="0" err="1">
                  <a:solidFill>
                    <a:schemeClr val="tx1">
                      <a:lumMod val="75000"/>
                      <a:lumOff val="25000"/>
                    </a:schemeClr>
                  </a:solidFill>
                  <a:cs typeface="B Nazanin" panose="00000400000000000000" pitchFamily="2" charset="-78"/>
                </a:rPr>
                <a:t>لیموعمانی</a:t>
              </a:r>
              <a:r>
                <a:rPr lang="fa-IR" sz="1400" b="1" dirty="0">
                  <a:solidFill>
                    <a:schemeClr val="tx1">
                      <a:lumMod val="75000"/>
                      <a:lumOff val="25000"/>
                    </a:schemeClr>
                  </a:solidFill>
                  <a:cs typeface="B Nazanin" panose="00000400000000000000" pitchFamily="2" charset="-78"/>
                </a:rPr>
                <a:t>، </a:t>
              </a:r>
              <a:r>
                <a:rPr lang="fa-IR" sz="1400" b="1" dirty="0" err="1">
                  <a:solidFill>
                    <a:schemeClr val="tx1">
                      <a:lumMod val="75000"/>
                      <a:lumOff val="25000"/>
                    </a:schemeClr>
                  </a:solidFill>
                  <a:cs typeface="B Nazanin" panose="00000400000000000000" pitchFamily="2" charset="-78"/>
                </a:rPr>
                <a:t>نعنایی</a:t>
              </a:r>
              <a:r>
                <a:rPr lang="fa-IR" sz="1400" b="1" dirty="0">
                  <a:solidFill>
                    <a:schemeClr val="tx1">
                      <a:lumMod val="75000"/>
                      <a:lumOff val="25000"/>
                    </a:schemeClr>
                  </a:solidFill>
                  <a:cs typeface="B Nazanin" panose="00000400000000000000" pitchFamily="2" charset="-78"/>
                </a:rPr>
                <a:t>، عسلی و زنجبیلی.</a:t>
              </a:r>
            </a:p>
          </p:txBody>
        </p:sp>
        <p:sp>
          <p:nvSpPr>
            <p:cNvPr id="11" name="Rectangle 10">
              <a:extLst>
                <a:ext uri="{FF2B5EF4-FFF2-40B4-BE49-F238E27FC236}">
                  <a16:creationId xmlns:a16="http://schemas.microsoft.com/office/drawing/2014/main" id="{F55B4E83-8E30-4335-B7C2-2BBE1E543307}"/>
                </a:ext>
              </a:extLst>
            </p:cNvPr>
            <p:cNvSpPr/>
            <p:nvPr/>
          </p:nvSpPr>
          <p:spPr>
            <a:xfrm>
              <a:off x="4142536" y="3882812"/>
              <a:ext cx="7269029" cy="1404231"/>
            </a:xfrm>
            <a:prstGeom prst="rect">
              <a:avLst/>
            </a:prstGeom>
          </p:spPr>
          <p:txBody>
            <a:bodyPr wrap="square">
              <a:spAutoFit/>
            </a:bodyPr>
            <a:lstStyle/>
            <a:p>
              <a:pPr algn="just" rtl="1" fontAlgn="base">
                <a:lnSpc>
                  <a:spcPct val="150000"/>
                </a:lnSpc>
              </a:pPr>
              <a:r>
                <a:rPr lang="fa-IR" sz="1400" b="1" dirty="0">
                  <a:solidFill>
                    <a:schemeClr val="tx1">
                      <a:lumMod val="75000"/>
                      <a:lumOff val="25000"/>
                    </a:schemeClr>
                  </a:solidFill>
                  <a:cs typeface="B Nazanin" panose="00000400000000000000" pitchFamily="2" charset="-78"/>
                </a:rPr>
                <a:t> </a:t>
              </a:r>
              <a:r>
                <a:rPr lang="fa-IR" sz="1600" b="1" dirty="0" err="1">
                  <a:solidFill>
                    <a:srgbClr val="FF0000"/>
                  </a:solidFill>
                  <a:cs typeface="B Titr" panose="00000700000000000000" pitchFamily="2" charset="-78"/>
                </a:rPr>
                <a:t>پولکی</a:t>
              </a:r>
              <a:endParaRPr lang="fa-IR" sz="1400" b="1" dirty="0">
                <a:solidFill>
                  <a:schemeClr val="tx1">
                    <a:lumMod val="75000"/>
                    <a:lumOff val="25000"/>
                  </a:schemeClr>
                </a:solidFill>
                <a:cs typeface="B Nazanin" panose="00000400000000000000" pitchFamily="2" charset="-78"/>
              </a:endParaRPr>
            </a:p>
            <a:p>
              <a:pPr algn="just" rtl="1" fontAlgn="base">
                <a:lnSpc>
                  <a:spcPct val="150000"/>
                </a:lnSpc>
              </a:pPr>
              <a:r>
                <a:rPr lang="fa-IR" sz="1400" b="1" dirty="0">
                  <a:solidFill>
                    <a:schemeClr val="tx1">
                      <a:lumMod val="75000"/>
                      <a:lumOff val="25000"/>
                    </a:schemeClr>
                  </a:solidFill>
                  <a:cs typeface="B Nazanin" panose="00000400000000000000" pitchFamily="2" charset="-78"/>
                </a:rPr>
                <a:t>بعد از گز، یکی از </a:t>
              </a:r>
              <a:r>
                <a:rPr lang="fa-IR" sz="1400" b="1" dirty="0" err="1">
                  <a:solidFill>
                    <a:schemeClr val="tx1">
                      <a:lumMod val="75000"/>
                      <a:lumOff val="25000"/>
                    </a:schemeClr>
                  </a:solidFill>
                  <a:cs typeface="B Nazanin" panose="00000400000000000000" pitchFamily="2" charset="-78"/>
                </a:rPr>
                <a:t>معروف‌ترین</a:t>
              </a:r>
              <a:r>
                <a:rPr lang="fa-IR" sz="1400" b="1" dirty="0">
                  <a:solidFill>
                    <a:schemeClr val="tx1">
                      <a:lumMod val="75000"/>
                      <a:lumOff val="25000"/>
                    </a:schemeClr>
                  </a:solidFill>
                  <a:cs typeface="B Nazanin" panose="00000400000000000000" pitchFamily="2" charset="-78"/>
                </a:rPr>
                <a:t> </a:t>
              </a:r>
              <a:r>
                <a:rPr lang="fa-IR" sz="1400" b="1" dirty="0" err="1">
                  <a:solidFill>
                    <a:schemeClr val="tx1">
                      <a:lumMod val="75000"/>
                      <a:lumOff val="25000"/>
                    </a:schemeClr>
                  </a:solidFill>
                  <a:cs typeface="B Nazanin" panose="00000400000000000000" pitchFamily="2" charset="-78"/>
                </a:rPr>
                <a:t>شیرینی‌ها</a:t>
              </a:r>
              <a:r>
                <a:rPr lang="fa-IR" sz="1400" b="1" dirty="0">
                  <a:solidFill>
                    <a:schemeClr val="tx1">
                      <a:lumMod val="75000"/>
                      <a:lumOff val="25000"/>
                    </a:schemeClr>
                  </a:solidFill>
                  <a:cs typeface="B Nazanin" panose="00000400000000000000" pitchFamily="2" charset="-78"/>
                </a:rPr>
                <a:t> و سوغاتی های خوراکی اصفهان، </a:t>
              </a:r>
              <a:r>
                <a:rPr lang="fa-IR" sz="1400" b="1" dirty="0" err="1">
                  <a:solidFill>
                    <a:schemeClr val="tx1">
                      <a:lumMod val="75000"/>
                      <a:lumOff val="25000"/>
                    </a:schemeClr>
                  </a:solidFill>
                  <a:cs typeface="B Nazanin" panose="00000400000000000000" pitchFamily="2" charset="-78"/>
                </a:rPr>
                <a:t>پولکی</a:t>
              </a:r>
              <a:r>
                <a:rPr lang="fa-IR" sz="1400" b="1" dirty="0">
                  <a:solidFill>
                    <a:schemeClr val="tx1">
                      <a:lumMod val="75000"/>
                      <a:lumOff val="25000"/>
                    </a:schemeClr>
                  </a:solidFill>
                  <a:cs typeface="B Nazanin" panose="00000400000000000000" pitchFamily="2" charset="-78"/>
                </a:rPr>
                <a:t> است. این محصول نه فقط بین گردشگران، بلکه بین اهالی شهر هم بسیار محبوب است. </a:t>
              </a:r>
              <a:r>
                <a:rPr lang="fa-IR" sz="1400" b="1" dirty="0" err="1">
                  <a:solidFill>
                    <a:schemeClr val="tx1">
                      <a:lumMod val="75000"/>
                      <a:lumOff val="25000"/>
                    </a:schemeClr>
                  </a:solidFill>
                  <a:cs typeface="B Nazanin" panose="00000400000000000000" pitchFamily="2" charset="-78"/>
                </a:rPr>
                <a:t>پولکی</a:t>
              </a:r>
              <a:r>
                <a:rPr lang="fa-IR" sz="1400" b="1" dirty="0">
                  <a:solidFill>
                    <a:schemeClr val="tx1">
                      <a:lumMod val="75000"/>
                      <a:lumOff val="25000"/>
                    </a:schemeClr>
                  </a:solidFill>
                  <a:cs typeface="B Nazanin" panose="00000400000000000000" pitchFamily="2" charset="-78"/>
                </a:rPr>
                <a:t> از خانواده  </a:t>
              </a:r>
              <a:r>
                <a:rPr lang="fa-IR" sz="1400" b="1" dirty="0" err="1">
                  <a:solidFill>
                    <a:schemeClr val="tx1">
                      <a:lumMod val="75000"/>
                      <a:lumOff val="25000"/>
                    </a:schemeClr>
                  </a:solidFill>
                  <a:cs typeface="B Nazanin" panose="00000400000000000000" pitchFamily="2" charset="-78"/>
                </a:rPr>
                <a:t>آب‌نبات</a:t>
              </a:r>
              <a:r>
                <a:rPr lang="fa-IR" sz="1400" b="1" dirty="0">
                  <a:solidFill>
                    <a:schemeClr val="tx1">
                      <a:lumMod val="75000"/>
                      <a:lumOff val="25000"/>
                    </a:schemeClr>
                  </a:solidFill>
                  <a:cs typeface="B Nazanin" panose="00000400000000000000" pitchFamily="2" charset="-78"/>
                </a:rPr>
                <a:t> است و چون ظاهری نازک و شفاف شبیه پولک دارد، به آن </a:t>
              </a:r>
              <a:r>
                <a:rPr lang="fa-IR" sz="1400" b="1" dirty="0" err="1">
                  <a:solidFill>
                    <a:schemeClr val="tx1">
                      <a:lumMod val="75000"/>
                      <a:lumOff val="25000"/>
                    </a:schemeClr>
                  </a:solidFill>
                  <a:cs typeface="B Nazanin" panose="00000400000000000000" pitchFamily="2" charset="-78"/>
                </a:rPr>
                <a:t>پولکی</a:t>
              </a:r>
              <a:r>
                <a:rPr lang="fa-IR" sz="1400" b="1" dirty="0">
                  <a:solidFill>
                    <a:schemeClr val="tx1">
                      <a:lumMod val="75000"/>
                      <a:lumOff val="25000"/>
                    </a:schemeClr>
                  </a:solidFill>
                  <a:cs typeface="B Nazanin" panose="00000400000000000000" pitchFamily="2" charset="-78"/>
                </a:rPr>
                <a:t> </a:t>
              </a:r>
              <a:r>
                <a:rPr lang="fa-IR" sz="1400" b="1" dirty="0" err="1">
                  <a:solidFill>
                    <a:schemeClr val="tx1">
                      <a:lumMod val="75000"/>
                      <a:lumOff val="25000"/>
                    </a:schemeClr>
                  </a:solidFill>
                  <a:cs typeface="B Nazanin" panose="00000400000000000000" pitchFamily="2" charset="-78"/>
                </a:rPr>
                <a:t>می‌گویند</a:t>
              </a:r>
              <a:r>
                <a:rPr lang="fa-IR" sz="1400" b="1" dirty="0">
                  <a:solidFill>
                    <a:schemeClr val="tx1">
                      <a:lumMod val="75000"/>
                      <a:lumOff val="25000"/>
                    </a:schemeClr>
                  </a:solidFill>
                  <a:cs typeface="B Nazanin" panose="00000400000000000000" pitchFamily="2" charset="-78"/>
                </a:rPr>
                <a:t>.</a:t>
              </a:r>
            </a:p>
          </p:txBody>
        </p:sp>
      </p:grpSp>
      <p:pic>
        <p:nvPicPr>
          <p:cNvPr id="16" name="Picture 15">
            <a:extLst>
              <a:ext uri="{FF2B5EF4-FFF2-40B4-BE49-F238E27FC236}">
                <a16:creationId xmlns:a16="http://schemas.microsoft.com/office/drawing/2014/main" id="{899744C2-1CFF-45EB-A3DF-734286DF7B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242" y="4699733"/>
            <a:ext cx="2768973" cy="1842790"/>
          </a:xfrm>
          <a:prstGeom prst="rect">
            <a:avLst/>
          </a:prstGeom>
        </p:spPr>
      </p:pic>
      <p:sp>
        <p:nvSpPr>
          <p:cNvPr id="4" name="Rectangle 3">
            <a:extLst>
              <a:ext uri="{FF2B5EF4-FFF2-40B4-BE49-F238E27FC236}">
                <a16:creationId xmlns:a16="http://schemas.microsoft.com/office/drawing/2014/main" id="{C8D3C5CB-361C-4D63-9F1B-D14BE5CA1BA4}"/>
              </a:ext>
            </a:extLst>
          </p:cNvPr>
          <p:cNvSpPr/>
          <p:nvPr/>
        </p:nvSpPr>
        <p:spPr>
          <a:xfrm>
            <a:off x="11020107" y="2226927"/>
            <a:ext cx="367408" cy="338554"/>
          </a:xfrm>
          <a:prstGeom prst="rect">
            <a:avLst/>
          </a:prstGeom>
        </p:spPr>
        <p:txBody>
          <a:bodyPr wrap="none">
            <a:spAutoFit/>
          </a:bodyPr>
          <a:lstStyle/>
          <a:p>
            <a:r>
              <a:rPr lang="fa-IR" sz="1600" b="1" dirty="0">
                <a:solidFill>
                  <a:srgbClr val="FF0000"/>
                </a:solidFill>
                <a:cs typeface="B Titr" panose="00000700000000000000" pitchFamily="2" charset="-78"/>
              </a:rPr>
              <a:t>گز</a:t>
            </a:r>
          </a:p>
        </p:txBody>
      </p:sp>
    </p:spTree>
    <p:extLst>
      <p:ext uri="{BB962C8B-B14F-4D97-AF65-F5344CB8AC3E}">
        <p14:creationId xmlns:p14="http://schemas.microsoft.com/office/powerpoint/2010/main" val="102088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8DBF-FBFF-4273-90BD-83C92219D033}"/>
              </a:ext>
            </a:extLst>
          </p:cNvPr>
          <p:cNvSpPr>
            <a:spLocks noGrp="1"/>
          </p:cNvSpPr>
          <p:nvPr>
            <p:ph type="title"/>
          </p:nvPr>
        </p:nvSpPr>
        <p:spPr/>
        <p:txBody>
          <a:bodyPr/>
          <a:lstStyle/>
          <a:p>
            <a:pPr algn="r" rtl="1"/>
            <a:r>
              <a:rPr lang="fa-IR" dirty="0">
                <a:cs typeface="B Titr" panose="00000700000000000000" pitchFamily="2" charset="-78"/>
              </a:rPr>
              <a:t>سوغات</a:t>
            </a:r>
            <a:endParaRPr lang="fa-IR" dirty="0"/>
          </a:p>
        </p:txBody>
      </p:sp>
      <p:sp>
        <p:nvSpPr>
          <p:cNvPr id="3" name="Content Placeholder 2">
            <a:extLst>
              <a:ext uri="{FF2B5EF4-FFF2-40B4-BE49-F238E27FC236}">
                <a16:creationId xmlns:a16="http://schemas.microsoft.com/office/drawing/2014/main" id="{60261ED8-7615-4A0F-ADE5-41B7DCE9BE94}"/>
              </a:ext>
            </a:extLst>
          </p:cNvPr>
          <p:cNvSpPr>
            <a:spLocks noGrp="1"/>
          </p:cNvSpPr>
          <p:nvPr>
            <p:ph idx="1"/>
          </p:nvPr>
        </p:nvSpPr>
        <p:spPr>
          <a:xfrm>
            <a:off x="3974689" y="2329711"/>
            <a:ext cx="7600871" cy="1965997"/>
          </a:xfrm>
        </p:spPr>
        <p:txBody>
          <a:bodyPr>
            <a:normAutofit/>
          </a:bodyPr>
          <a:lstStyle/>
          <a:p>
            <a:pPr marL="0" indent="0" algn="just" rtl="1" fontAlgn="base">
              <a:lnSpc>
                <a:spcPct val="150000"/>
              </a:lnSpc>
              <a:buNone/>
            </a:pPr>
            <a:r>
              <a:rPr lang="fa-IR" sz="1600" b="1" dirty="0">
                <a:solidFill>
                  <a:srgbClr val="FF0000"/>
                </a:solidFill>
                <a:cs typeface="B Titr" panose="00000700000000000000" pitchFamily="2" charset="-78"/>
              </a:rPr>
              <a:t>نبات</a:t>
            </a:r>
          </a:p>
          <a:p>
            <a:pPr marL="0" indent="0" algn="r" rtl="1">
              <a:lnSpc>
                <a:spcPct val="150000"/>
              </a:lnSpc>
              <a:buNone/>
            </a:pPr>
            <a:r>
              <a:rPr lang="fa-IR" sz="1400" b="1" dirty="0">
                <a:solidFill>
                  <a:schemeClr val="tx1"/>
                </a:solidFill>
                <a:latin typeface="Tahoma" panose="020B0604030504040204" pitchFamily="34" charset="0"/>
                <a:cs typeface="B Nazanin" panose="00000400000000000000" pitchFamily="2" charset="-78"/>
              </a:rPr>
              <a:t>نبات یکی دیگر از </a:t>
            </a:r>
            <a:r>
              <a:rPr lang="fa-IR" sz="1400" b="1" dirty="0" err="1">
                <a:solidFill>
                  <a:schemeClr val="tx1"/>
                </a:solidFill>
                <a:latin typeface="Tahoma" panose="020B0604030504040204" pitchFamily="34" charset="0"/>
                <a:cs typeface="B Nazanin" panose="00000400000000000000" pitchFamily="2" charset="-78"/>
              </a:rPr>
              <a:t>سوغاتی‌های</a:t>
            </a:r>
            <a:r>
              <a:rPr lang="fa-IR" sz="1400" b="1" dirty="0">
                <a:solidFill>
                  <a:schemeClr val="tx1"/>
                </a:solidFill>
                <a:latin typeface="Tahoma" panose="020B0604030504040204" pitchFamily="34" charset="0"/>
                <a:cs typeface="B Nazanin" panose="00000400000000000000" pitchFamily="2" charset="-78"/>
              </a:rPr>
              <a:t> اصفهان است که البته فقط مختص اصفهان نیست نبات را </a:t>
            </a:r>
            <a:r>
              <a:rPr lang="fa-IR" sz="1400" b="1" dirty="0" err="1">
                <a:solidFill>
                  <a:schemeClr val="tx1"/>
                </a:solidFill>
                <a:latin typeface="Tahoma" panose="020B0604030504040204" pitchFamily="34" charset="0"/>
                <a:cs typeface="B Nazanin" panose="00000400000000000000" pitchFamily="2" charset="-78"/>
              </a:rPr>
              <a:t>می‌توانید</a:t>
            </a:r>
            <a:r>
              <a:rPr lang="fa-IR" sz="1400" b="1" dirty="0">
                <a:solidFill>
                  <a:schemeClr val="tx1"/>
                </a:solidFill>
                <a:latin typeface="Tahoma" panose="020B0604030504040204" pitchFamily="34" charset="0"/>
                <a:cs typeface="B Nazanin" panose="00000400000000000000" pitchFamily="2" charset="-78"/>
              </a:rPr>
              <a:t> به شکل نبات شاخه یا نبات چوبی خریداری کنید. برای اینکه به </a:t>
            </a:r>
            <a:r>
              <a:rPr lang="fa-IR" sz="1400" b="1" dirty="0" err="1">
                <a:solidFill>
                  <a:schemeClr val="tx1"/>
                </a:solidFill>
                <a:latin typeface="Tahoma" panose="020B0604030504040204" pitchFamily="34" charset="0"/>
                <a:cs typeface="B Nazanin" panose="00000400000000000000" pitchFamily="2" charset="-78"/>
              </a:rPr>
              <a:t>نبات‌ها</a:t>
            </a:r>
            <a:r>
              <a:rPr lang="fa-IR" sz="1400" b="1" dirty="0">
                <a:solidFill>
                  <a:schemeClr val="tx1"/>
                </a:solidFill>
                <a:latin typeface="Tahoma" panose="020B0604030504040204" pitchFamily="34" charset="0"/>
                <a:cs typeface="B Nazanin" panose="00000400000000000000" pitchFamily="2" charset="-78"/>
              </a:rPr>
              <a:t> عطر و طعم متفاوتی بدهند و در آن تنوع ایجاد کنند از مواد مختلفی استفاده </a:t>
            </a:r>
            <a:r>
              <a:rPr lang="fa-IR" sz="1400" b="1" dirty="0" err="1">
                <a:solidFill>
                  <a:schemeClr val="tx1"/>
                </a:solidFill>
                <a:latin typeface="Tahoma" panose="020B0604030504040204" pitchFamily="34" charset="0"/>
                <a:cs typeface="B Nazanin" panose="00000400000000000000" pitchFamily="2" charset="-78"/>
              </a:rPr>
              <a:t>می‌کنند</a:t>
            </a:r>
            <a:r>
              <a:rPr lang="fa-IR" sz="1400" b="1" dirty="0">
                <a:solidFill>
                  <a:schemeClr val="tx1"/>
                </a:solidFill>
                <a:latin typeface="Tahoma" panose="020B0604030504040204" pitchFamily="34" charset="0"/>
                <a:cs typeface="B Nazanin" panose="00000400000000000000" pitchFamily="2" charset="-78"/>
              </a:rPr>
              <a:t>. انواع نبات دارچینی، </a:t>
            </a:r>
            <a:r>
              <a:rPr lang="fa-IR" sz="1400" b="1" dirty="0" err="1">
                <a:solidFill>
                  <a:schemeClr val="tx1"/>
                </a:solidFill>
                <a:latin typeface="Tahoma" panose="020B0604030504040204" pitchFamily="34" charset="0"/>
                <a:cs typeface="B Nazanin" panose="00000400000000000000" pitchFamily="2" charset="-78"/>
              </a:rPr>
              <a:t>نعنایی</a:t>
            </a:r>
            <a:r>
              <a:rPr lang="fa-IR" sz="1400" b="1" dirty="0">
                <a:solidFill>
                  <a:schemeClr val="tx1"/>
                </a:solidFill>
                <a:latin typeface="Tahoma" panose="020B0604030504040204" pitchFamily="34" charset="0"/>
                <a:cs typeface="B Nazanin" panose="00000400000000000000" pitchFamily="2" charset="-78"/>
              </a:rPr>
              <a:t>، زعفرانی، زیره، </a:t>
            </a:r>
            <a:r>
              <a:rPr lang="fa-IR" sz="1400" b="1" dirty="0" err="1">
                <a:solidFill>
                  <a:schemeClr val="tx1"/>
                </a:solidFill>
                <a:latin typeface="Tahoma" panose="020B0604030504040204" pitchFamily="34" charset="0"/>
                <a:cs typeface="B Nazanin" panose="00000400000000000000" pitchFamily="2" charset="-78"/>
              </a:rPr>
              <a:t>لیمویی</a:t>
            </a:r>
            <a:r>
              <a:rPr lang="fa-IR" sz="1400" b="1" dirty="0">
                <a:solidFill>
                  <a:schemeClr val="tx1"/>
                </a:solidFill>
                <a:latin typeface="Tahoma" panose="020B0604030504040204" pitchFamily="34" charset="0"/>
                <a:cs typeface="B Nazanin" panose="00000400000000000000" pitchFamily="2" charset="-78"/>
              </a:rPr>
              <a:t>، آویشن و... در </a:t>
            </a:r>
            <a:r>
              <a:rPr lang="fa-IR" sz="1400" b="1" dirty="0" err="1">
                <a:solidFill>
                  <a:schemeClr val="tx1"/>
                </a:solidFill>
                <a:latin typeface="Tahoma" panose="020B0604030504040204" pitchFamily="34" charset="0"/>
                <a:cs typeface="B Nazanin" panose="00000400000000000000" pitchFamily="2" charset="-78"/>
              </a:rPr>
              <a:t>فروشگاه‌های</a:t>
            </a:r>
            <a:r>
              <a:rPr lang="fa-IR" sz="1400" b="1" dirty="0">
                <a:solidFill>
                  <a:schemeClr val="tx1"/>
                </a:solidFill>
                <a:latin typeface="Tahoma" panose="020B0604030504040204" pitchFamily="34" charset="0"/>
                <a:cs typeface="B Nazanin" panose="00000400000000000000" pitchFamily="2" charset="-78"/>
              </a:rPr>
              <a:t> اصفهان به فروش </a:t>
            </a:r>
            <a:r>
              <a:rPr lang="fa-IR" sz="1400" b="1" dirty="0" err="1">
                <a:solidFill>
                  <a:schemeClr val="tx1"/>
                </a:solidFill>
                <a:latin typeface="Tahoma" panose="020B0604030504040204" pitchFamily="34" charset="0"/>
                <a:cs typeface="B Nazanin" panose="00000400000000000000" pitchFamily="2" charset="-78"/>
              </a:rPr>
              <a:t>می‌رسد</a:t>
            </a:r>
            <a:r>
              <a:rPr lang="fa-IR" sz="1400" b="1" dirty="0">
                <a:solidFill>
                  <a:schemeClr val="tx1"/>
                </a:solidFill>
                <a:latin typeface="Tahoma" panose="020B0604030504040204" pitchFamily="34" charset="0"/>
                <a:cs typeface="B Nazanin" panose="00000400000000000000" pitchFamily="2" charset="-78"/>
              </a:rPr>
              <a:t>.</a:t>
            </a:r>
          </a:p>
        </p:txBody>
      </p:sp>
      <p:pic>
        <p:nvPicPr>
          <p:cNvPr id="5" name="Picture 4">
            <a:extLst>
              <a:ext uri="{FF2B5EF4-FFF2-40B4-BE49-F238E27FC236}">
                <a16:creationId xmlns:a16="http://schemas.microsoft.com/office/drawing/2014/main" id="{DD30CE91-0F6A-4A54-9AF4-52C9189C72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677" y="2311647"/>
            <a:ext cx="2745304" cy="170122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E179F9F0-3D92-4AB8-BA4A-1C6D802B13FD}"/>
              </a:ext>
            </a:extLst>
          </p:cNvPr>
          <p:cNvSpPr/>
          <p:nvPr/>
        </p:nvSpPr>
        <p:spPr>
          <a:xfrm>
            <a:off x="4461387" y="4672728"/>
            <a:ext cx="7114173" cy="1613903"/>
          </a:xfrm>
          <a:prstGeom prst="rect">
            <a:avLst/>
          </a:prstGeom>
        </p:spPr>
        <p:txBody>
          <a:bodyPr wrap="square">
            <a:spAutoFit/>
          </a:bodyPr>
          <a:lstStyle/>
          <a:p>
            <a:pPr algn="just" rtl="1" fontAlgn="base">
              <a:lnSpc>
                <a:spcPct val="150000"/>
              </a:lnSpc>
              <a:spcBef>
                <a:spcPts val="1000"/>
              </a:spcBef>
              <a:buClr>
                <a:schemeClr val="accent1"/>
              </a:buClr>
              <a:buSzPct val="80000"/>
            </a:pPr>
            <a:r>
              <a:rPr lang="fa-IR" sz="1500" b="1" dirty="0" err="1">
                <a:solidFill>
                  <a:srgbClr val="FF0000"/>
                </a:solidFill>
                <a:cs typeface="B Titr" panose="00000700000000000000" pitchFamily="2" charset="-78"/>
              </a:rPr>
              <a:t>برشتوک</a:t>
            </a:r>
            <a:endParaRPr lang="fa-IR" sz="1500" b="1" dirty="0">
              <a:solidFill>
                <a:srgbClr val="FF0000"/>
              </a:solidFill>
              <a:cs typeface="B Titr" panose="00000700000000000000" pitchFamily="2" charset="-78"/>
            </a:endParaRPr>
          </a:p>
          <a:p>
            <a:pPr algn="r" rtl="1">
              <a:lnSpc>
                <a:spcPct val="150000"/>
              </a:lnSpc>
            </a:pPr>
            <a:endParaRPr lang="fa-IR" sz="1300" b="1" dirty="0">
              <a:latin typeface="Tahoma" panose="020B0604030504040204" pitchFamily="34" charset="0"/>
              <a:cs typeface="B Nazanin" panose="00000400000000000000" pitchFamily="2" charset="-78"/>
            </a:endParaRPr>
          </a:p>
          <a:p>
            <a:pPr algn="r" rtl="1">
              <a:lnSpc>
                <a:spcPct val="150000"/>
              </a:lnSpc>
            </a:pPr>
            <a:r>
              <a:rPr lang="fa-IR" sz="1300" b="1" dirty="0" err="1">
                <a:latin typeface="Tahoma" panose="020B0604030504040204" pitchFamily="34" charset="0"/>
                <a:cs typeface="B Nazanin" panose="00000400000000000000" pitchFamily="2" charset="-78"/>
              </a:rPr>
              <a:t>برشتوک</a:t>
            </a:r>
            <a:r>
              <a:rPr lang="fa-IR" sz="1300" b="1" dirty="0">
                <a:latin typeface="Tahoma" panose="020B0604030504040204" pitchFamily="34" charset="0"/>
                <a:cs typeface="B Nazanin" panose="00000400000000000000" pitchFamily="2" charset="-78"/>
              </a:rPr>
              <a:t> یکی از انواع </a:t>
            </a:r>
            <a:r>
              <a:rPr lang="fa-IR" sz="1300" b="1" dirty="0" err="1">
                <a:latin typeface="Tahoma" panose="020B0604030504040204" pitchFamily="34" charset="0"/>
                <a:cs typeface="B Nazanin" panose="00000400000000000000" pitchFamily="2" charset="-78"/>
              </a:rPr>
              <a:t>شیرینی‌های</a:t>
            </a:r>
            <a:r>
              <a:rPr lang="fa-IR" sz="1300" b="1" dirty="0">
                <a:latin typeface="Tahoma" panose="020B0604030504040204" pitchFamily="34" charset="0"/>
                <a:cs typeface="B Nazanin" panose="00000400000000000000" pitchFamily="2" charset="-78"/>
              </a:rPr>
              <a:t> سنتی ایرانی است که در </a:t>
            </a:r>
            <a:r>
              <a:rPr lang="fa-IR" sz="1300" b="1" dirty="0" err="1">
                <a:latin typeface="Tahoma" panose="020B0604030504040204" pitchFamily="34" charset="0"/>
                <a:cs typeface="B Nazanin" panose="00000400000000000000" pitchFamily="2" charset="-78"/>
              </a:rPr>
              <a:t>شهر‌های</a:t>
            </a:r>
            <a:r>
              <a:rPr lang="fa-IR" sz="1300" b="1" dirty="0">
                <a:latin typeface="Tahoma" panose="020B0604030504040204" pitchFamily="34" charset="0"/>
                <a:cs typeface="B Nazanin" panose="00000400000000000000" pitchFamily="2" charset="-78"/>
              </a:rPr>
              <a:t> مختلف کشور تهیه </a:t>
            </a:r>
            <a:r>
              <a:rPr lang="fa-IR" sz="1300" b="1" dirty="0" err="1">
                <a:latin typeface="Tahoma" panose="020B0604030504040204" pitchFamily="34" charset="0"/>
                <a:cs typeface="B Nazanin" panose="00000400000000000000" pitchFamily="2" charset="-78"/>
              </a:rPr>
              <a:t>می‌شود</a:t>
            </a:r>
            <a:r>
              <a:rPr lang="fa-IR" sz="1300" b="1" dirty="0">
                <a:latin typeface="Tahoma" panose="020B0604030504040204" pitchFamily="34" charset="0"/>
                <a:cs typeface="B Nazanin" panose="00000400000000000000" pitchFamily="2" charset="-78"/>
              </a:rPr>
              <a:t>. بر اساس نوع </a:t>
            </a:r>
            <a:r>
              <a:rPr lang="fa-IR" sz="1300" b="1" dirty="0" err="1">
                <a:latin typeface="Tahoma" panose="020B0604030504040204" pitchFamily="34" charset="0"/>
                <a:cs typeface="B Nazanin" panose="00000400000000000000" pitchFamily="2" charset="-78"/>
              </a:rPr>
              <a:t>آردی</a:t>
            </a:r>
            <a:r>
              <a:rPr lang="fa-IR" sz="1300" b="1" dirty="0">
                <a:latin typeface="Tahoma" panose="020B0604030504040204" pitchFamily="34" charset="0"/>
                <a:cs typeface="B Nazanin" panose="00000400000000000000" pitchFamily="2" charset="-78"/>
              </a:rPr>
              <a:t> که در تهیه‌ آن به کار </a:t>
            </a:r>
            <a:r>
              <a:rPr lang="fa-IR" sz="1300" b="1" dirty="0" err="1">
                <a:latin typeface="Tahoma" panose="020B0604030504040204" pitchFamily="34" charset="0"/>
                <a:cs typeface="B Nazanin" panose="00000400000000000000" pitchFamily="2" charset="-78"/>
              </a:rPr>
              <a:t>می‌رود</a:t>
            </a:r>
            <a:r>
              <a:rPr lang="fa-IR" sz="1300" b="1" dirty="0">
                <a:latin typeface="Tahoma" panose="020B0604030504040204" pitchFamily="34" charset="0"/>
                <a:cs typeface="B Nazanin" panose="00000400000000000000" pitchFamily="2" charset="-78"/>
              </a:rPr>
              <a:t> به همراه هل و پودر قند </a:t>
            </a:r>
            <a:r>
              <a:rPr lang="fa-IR" sz="1300" b="1" dirty="0" err="1">
                <a:latin typeface="Tahoma" panose="020B0604030504040204" pitchFamily="34" charset="0"/>
                <a:cs typeface="B Nazanin" panose="00000400000000000000" pitchFamily="2" charset="-78"/>
              </a:rPr>
              <a:t>برشتوک</a:t>
            </a:r>
            <a:r>
              <a:rPr lang="fa-IR" sz="1300" b="1" dirty="0">
                <a:latin typeface="Tahoma" panose="020B0604030504040204" pitchFamily="34" charset="0"/>
                <a:cs typeface="B Nazanin" panose="00000400000000000000" pitchFamily="2" charset="-78"/>
              </a:rPr>
              <a:t> گندم و </a:t>
            </a:r>
            <a:r>
              <a:rPr lang="fa-IR" sz="1300" b="1" dirty="0" err="1">
                <a:latin typeface="Tahoma" panose="020B0604030504040204" pitchFamily="34" charset="0"/>
                <a:cs typeface="B Nazanin" panose="00000400000000000000" pitchFamily="2" charset="-78"/>
              </a:rPr>
              <a:t>برشتوک</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نخودچی</a:t>
            </a:r>
            <a:r>
              <a:rPr lang="fa-IR" sz="1300" b="1" dirty="0">
                <a:latin typeface="Tahoma" panose="020B0604030504040204" pitchFamily="34" charset="0"/>
                <a:cs typeface="B Nazanin" panose="00000400000000000000" pitchFamily="2" charset="-78"/>
              </a:rPr>
              <a:t> تولید </a:t>
            </a:r>
            <a:r>
              <a:rPr lang="fa-IR" sz="1300" b="1" dirty="0" err="1">
                <a:latin typeface="Tahoma" panose="020B0604030504040204" pitchFamily="34" charset="0"/>
                <a:cs typeface="B Nazanin" panose="00000400000000000000" pitchFamily="2" charset="-78"/>
              </a:rPr>
              <a:t>می‌شود</a:t>
            </a:r>
            <a:r>
              <a:rPr lang="fa-IR" sz="1300" b="1" dirty="0">
                <a:latin typeface="Tahoma" panose="020B0604030504040204" pitchFamily="34" charset="0"/>
                <a:cs typeface="B Nazanin" panose="00000400000000000000" pitchFamily="2" charset="-78"/>
              </a:rPr>
              <a:t> و به فروش </a:t>
            </a:r>
            <a:r>
              <a:rPr lang="fa-IR" sz="1300" b="1" dirty="0" err="1">
                <a:latin typeface="Tahoma" panose="020B0604030504040204" pitchFamily="34" charset="0"/>
                <a:cs typeface="B Nazanin" panose="00000400000000000000" pitchFamily="2" charset="-78"/>
              </a:rPr>
              <a:t>می‌رسد</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برشتوک</a:t>
            </a:r>
            <a:r>
              <a:rPr lang="fa-IR" sz="1300" b="1" dirty="0">
                <a:latin typeface="Tahoma" panose="020B0604030504040204" pitchFamily="34" charset="0"/>
                <a:cs typeface="B Nazanin" panose="00000400000000000000" pitchFamily="2" charset="-78"/>
              </a:rPr>
              <a:t> را به شکل لوزی برش </a:t>
            </a:r>
            <a:r>
              <a:rPr lang="fa-IR" sz="1300" b="1" dirty="0" err="1">
                <a:latin typeface="Tahoma" panose="020B0604030504040204" pitchFamily="34" charset="0"/>
                <a:cs typeface="B Nazanin" panose="00000400000000000000" pitchFamily="2" charset="-78"/>
              </a:rPr>
              <a:t>می‌دهند</a:t>
            </a:r>
            <a:r>
              <a:rPr lang="fa-IR" sz="1300" b="1" dirty="0">
                <a:latin typeface="Tahoma" panose="020B0604030504040204" pitchFamily="34" charset="0"/>
                <a:cs typeface="B Nazanin" panose="00000400000000000000" pitchFamily="2" charset="-78"/>
              </a:rPr>
              <a:t> و بسته بندی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a:t>
            </a:r>
          </a:p>
        </p:txBody>
      </p:sp>
      <p:pic>
        <p:nvPicPr>
          <p:cNvPr id="8" name="Picture 7">
            <a:extLst>
              <a:ext uri="{FF2B5EF4-FFF2-40B4-BE49-F238E27FC236}">
                <a16:creationId xmlns:a16="http://schemas.microsoft.com/office/drawing/2014/main" id="{947EBC6D-3140-4793-8E1D-FEED74ED3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77" y="4761336"/>
            <a:ext cx="2745304" cy="1844157"/>
          </a:xfrm>
          <a:prstGeom prst="rect">
            <a:avLst/>
          </a:prstGeom>
        </p:spPr>
      </p:pic>
    </p:spTree>
    <p:extLst>
      <p:ext uri="{BB962C8B-B14F-4D97-AF65-F5344CB8AC3E}">
        <p14:creationId xmlns:p14="http://schemas.microsoft.com/office/powerpoint/2010/main" val="15569508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10EB-C9B9-44E4-AB05-1409A90B2A56}"/>
              </a:ext>
            </a:extLst>
          </p:cNvPr>
          <p:cNvSpPr>
            <a:spLocks noGrp="1"/>
          </p:cNvSpPr>
          <p:nvPr>
            <p:ph type="title"/>
          </p:nvPr>
        </p:nvSpPr>
        <p:spPr/>
        <p:txBody>
          <a:bodyPr/>
          <a:lstStyle/>
          <a:p>
            <a:pPr algn="r"/>
            <a:r>
              <a:rPr lang="fa-IR" dirty="0">
                <a:cs typeface="B Titr" panose="00000700000000000000" pitchFamily="2" charset="-78"/>
              </a:rPr>
              <a:t>سوغات</a:t>
            </a:r>
            <a:endParaRPr lang="fa-IR" dirty="0"/>
          </a:p>
        </p:txBody>
      </p:sp>
      <p:sp>
        <p:nvSpPr>
          <p:cNvPr id="3" name="Content Placeholder 2">
            <a:extLst>
              <a:ext uri="{FF2B5EF4-FFF2-40B4-BE49-F238E27FC236}">
                <a16:creationId xmlns:a16="http://schemas.microsoft.com/office/drawing/2014/main" id="{66A8D7A9-349F-4D71-8FB6-5CFDD3505B0D}"/>
              </a:ext>
            </a:extLst>
          </p:cNvPr>
          <p:cNvSpPr>
            <a:spLocks noGrp="1"/>
          </p:cNvSpPr>
          <p:nvPr>
            <p:ph idx="1"/>
          </p:nvPr>
        </p:nvSpPr>
        <p:spPr>
          <a:xfrm>
            <a:off x="3849329" y="2445044"/>
            <a:ext cx="7659864" cy="1690482"/>
          </a:xfrm>
        </p:spPr>
        <p:txBody>
          <a:bodyPr>
            <a:normAutofit/>
          </a:bodyPr>
          <a:lstStyle/>
          <a:p>
            <a:pPr marL="0" indent="0" algn="r" rtl="1">
              <a:lnSpc>
                <a:spcPct val="150000"/>
              </a:lnSpc>
              <a:buNone/>
            </a:pPr>
            <a:r>
              <a:rPr lang="fa-IR" sz="1600" b="1" dirty="0">
                <a:solidFill>
                  <a:srgbClr val="FF0000"/>
                </a:solidFill>
                <a:cs typeface="B Titr" panose="00000700000000000000" pitchFamily="2" charset="-78"/>
              </a:rPr>
              <a:t>شیرینی برنجی</a:t>
            </a:r>
          </a:p>
          <a:p>
            <a:pPr marL="0" indent="0" algn="r" rtl="1">
              <a:lnSpc>
                <a:spcPct val="150000"/>
              </a:lnSpc>
              <a:buNone/>
            </a:pPr>
            <a:r>
              <a:rPr lang="fa-IR" sz="1300" b="1" dirty="0">
                <a:solidFill>
                  <a:schemeClr val="tx1"/>
                </a:solidFill>
                <a:latin typeface="Tahoma" panose="020B0604030504040204" pitchFamily="34" charset="0"/>
                <a:cs typeface="B Nazanin" panose="00000400000000000000" pitchFamily="2" charset="-78"/>
              </a:rPr>
              <a:t>شیرینی برنجی هم از آن </a:t>
            </a:r>
            <a:r>
              <a:rPr lang="fa-IR" sz="1300" b="1" dirty="0" err="1">
                <a:solidFill>
                  <a:schemeClr val="tx1"/>
                </a:solidFill>
                <a:latin typeface="Tahoma" panose="020B0604030504040204" pitchFamily="34" charset="0"/>
                <a:cs typeface="B Nazanin" panose="00000400000000000000" pitchFamily="2" charset="-78"/>
              </a:rPr>
              <a:t>شیرینی‌هایی</a:t>
            </a:r>
            <a:r>
              <a:rPr lang="fa-IR" sz="1300" b="1" dirty="0">
                <a:solidFill>
                  <a:schemeClr val="tx1"/>
                </a:solidFill>
                <a:latin typeface="Tahoma" panose="020B0604030504040204" pitchFamily="34" charset="0"/>
                <a:cs typeface="B Nazanin" panose="00000400000000000000" pitchFamily="2" charset="-78"/>
              </a:rPr>
              <a:t> است که در شهرهای بسیاری در ایران تولید </a:t>
            </a:r>
            <a:r>
              <a:rPr lang="fa-IR" sz="1300" b="1" dirty="0" err="1">
                <a:solidFill>
                  <a:schemeClr val="tx1"/>
                </a:solidFill>
                <a:latin typeface="Tahoma" panose="020B0604030504040204" pitchFamily="34" charset="0"/>
                <a:cs typeface="B Nazanin" panose="00000400000000000000" pitchFamily="2" charset="-78"/>
              </a:rPr>
              <a:t>می‌شود</a:t>
            </a:r>
            <a:r>
              <a:rPr lang="fa-IR" sz="1300" b="1" dirty="0">
                <a:solidFill>
                  <a:schemeClr val="tx1"/>
                </a:solidFill>
                <a:latin typeface="Tahoma" panose="020B0604030504040204" pitchFamily="34" charset="0"/>
                <a:cs typeface="B Nazanin" panose="00000400000000000000" pitchFamily="2" charset="-78"/>
              </a:rPr>
              <a:t>. مثلا کرمانشاه یکی از شهرهایی است که به نان </a:t>
            </a:r>
            <a:r>
              <a:rPr lang="fa-IR" sz="1300" b="1" dirty="0" err="1">
                <a:solidFill>
                  <a:schemeClr val="tx1"/>
                </a:solidFill>
                <a:latin typeface="Tahoma" panose="020B0604030504040204" pitchFamily="34" charset="0"/>
                <a:cs typeface="B Nazanin" panose="00000400000000000000" pitchFamily="2" charset="-78"/>
              </a:rPr>
              <a:t>برنجی‌هایش</a:t>
            </a:r>
            <a:r>
              <a:rPr lang="fa-IR" sz="1300" b="1" dirty="0">
                <a:solidFill>
                  <a:schemeClr val="tx1"/>
                </a:solidFill>
                <a:latin typeface="Tahoma" panose="020B0604030504040204" pitchFamily="34" charset="0"/>
                <a:cs typeface="B Nazanin" panose="00000400000000000000" pitchFamily="2" charset="-78"/>
              </a:rPr>
              <a:t> معروف است. در اصفهان هم مثل کرمانشاه، </a:t>
            </a:r>
            <a:r>
              <a:rPr lang="fa-IR" sz="1300" b="1" dirty="0" err="1">
                <a:solidFill>
                  <a:schemeClr val="tx1"/>
                </a:solidFill>
                <a:latin typeface="Tahoma" panose="020B0604030504040204" pitchFamily="34" charset="0"/>
                <a:cs typeface="B Nazanin" panose="00000400000000000000" pitchFamily="2" charset="-78"/>
              </a:rPr>
              <a:t>کارگاه‌های</a:t>
            </a:r>
            <a:r>
              <a:rPr lang="fa-IR" sz="1300" b="1" dirty="0">
                <a:solidFill>
                  <a:schemeClr val="tx1"/>
                </a:solidFill>
                <a:latin typeface="Tahoma" panose="020B0604030504040204" pitchFamily="34" charset="0"/>
                <a:cs typeface="B Nazanin" panose="00000400000000000000" pitchFamily="2" charset="-78"/>
              </a:rPr>
              <a:t> زیادی برای پخت این شیرینی وجود دارد و محصولات </a:t>
            </a:r>
            <a:r>
              <a:rPr lang="fa-IR" sz="1300" b="1" dirty="0" err="1">
                <a:solidFill>
                  <a:schemeClr val="tx1"/>
                </a:solidFill>
                <a:latin typeface="Tahoma" panose="020B0604030504040204" pitchFamily="34" charset="0"/>
                <a:cs typeface="B Nazanin" panose="00000400000000000000" pitchFamily="2" charset="-78"/>
              </a:rPr>
              <a:t>آن‌ها</a:t>
            </a:r>
            <a:r>
              <a:rPr lang="fa-IR" sz="1300" b="1" dirty="0">
                <a:solidFill>
                  <a:schemeClr val="tx1"/>
                </a:solidFill>
                <a:latin typeface="Tahoma" panose="020B0604030504040204" pitchFamily="34" charset="0"/>
                <a:cs typeface="B Nazanin" panose="00000400000000000000" pitchFamily="2" charset="-78"/>
              </a:rPr>
              <a:t> را </a:t>
            </a:r>
            <a:r>
              <a:rPr lang="fa-IR" sz="1300" b="1" dirty="0" err="1">
                <a:solidFill>
                  <a:schemeClr val="tx1"/>
                </a:solidFill>
                <a:latin typeface="Tahoma" panose="020B0604030504040204" pitchFamily="34" charset="0"/>
                <a:cs typeface="B Nazanin" panose="00000400000000000000" pitchFamily="2" charset="-78"/>
              </a:rPr>
              <a:t>می‌توانید</a:t>
            </a:r>
            <a:r>
              <a:rPr lang="fa-IR" sz="1300" b="1" dirty="0">
                <a:solidFill>
                  <a:schemeClr val="tx1"/>
                </a:solidFill>
                <a:latin typeface="Tahoma" panose="020B0604030504040204" pitchFamily="34" charset="0"/>
                <a:cs typeface="B Nazanin" panose="00000400000000000000" pitchFamily="2" charset="-78"/>
              </a:rPr>
              <a:t> </a:t>
            </a:r>
            <a:r>
              <a:rPr lang="fa-IR" sz="1300" b="1" dirty="0" err="1">
                <a:solidFill>
                  <a:schemeClr val="tx1"/>
                </a:solidFill>
                <a:latin typeface="Tahoma" panose="020B0604030504040204" pitchFamily="34" charset="0"/>
                <a:cs typeface="B Nazanin" panose="00000400000000000000" pitchFamily="2" charset="-78"/>
              </a:rPr>
              <a:t>بسته‌بندی</a:t>
            </a:r>
            <a:r>
              <a:rPr lang="fa-IR" sz="1300" b="1" dirty="0">
                <a:solidFill>
                  <a:schemeClr val="tx1"/>
                </a:solidFill>
                <a:latin typeface="Tahoma" panose="020B0604030504040204" pitchFamily="34" charset="0"/>
                <a:cs typeface="B Nazanin" panose="00000400000000000000" pitchFamily="2" charset="-78"/>
              </a:rPr>
              <a:t> شده از </a:t>
            </a:r>
            <a:r>
              <a:rPr lang="fa-IR" sz="1300" b="1" dirty="0" err="1">
                <a:solidFill>
                  <a:schemeClr val="tx1"/>
                </a:solidFill>
                <a:latin typeface="Tahoma" panose="020B0604030504040204" pitchFamily="34" charset="0"/>
                <a:cs typeface="B Nazanin" panose="00000400000000000000" pitchFamily="2" charset="-78"/>
              </a:rPr>
              <a:t>فروشگاه‌ها</a:t>
            </a:r>
            <a:r>
              <a:rPr lang="fa-IR" sz="1300" b="1" dirty="0">
                <a:solidFill>
                  <a:schemeClr val="tx1"/>
                </a:solidFill>
                <a:latin typeface="Tahoma" panose="020B0604030504040204" pitchFamily="34" charset="0"/>
                <a:cs typeface="B Nazanin" panose="00000400000000000000" pitchFamily="2" charset="-78"/>
              </a:rPr>
              <a:t> بخرید.</a:t>
            </a:r>
          </a:p>
        </p:txBody>
      </p:sp>
      <p:pic>
        <p:nvPicPr>
          <p:cNvPr id="5" name="Picture 4">
            <a:extLst>
              <a:ext uri="{FF2B5EF4-FFF2-40B4-BE49-F238E27FC236}">
                <a16:creationId xmlns:a16="http://schemas.microsoft.com/office/drawing/2014/main" id="{74D13EF9-ECF5-47E6-98F0-31D6A687D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99" y="2423228"/>
            <a:ext cx="2843274" cy="1734114"/>
          </a:xfrm>
          <a:prstGeom prst="rect">
            <a:avLst/>
          </a:prstGeom>
        </p:spPr>
      </p:pic>
      <p:sp>
        <p:nvSpPr>
          <p:cNvPr id="6" name="Rectangle 5">
            <a:extLst>
              <a:ext uri="{FF2B5EF4-FFF2-40B4-BE49-F238E27FC236}">
                <a16:creationId xmlns:a16="http://schemas.microsoft.com/office/drawing/2014/main" id="{FF37627A-8CC3-4C4A-8BD7-7D0546699819}"/>
              </a:ext>
            </a:extLst>
          </p:cNvPr>
          <p:cNvSpPr/>
          <p:nvPr/>
        </p:nvSpPr>
        <p:spPr>
          <a:xfrm>
            <a:off x="4214928" y="4814726"/>
            <a:ext cx="7409141" cy="738664"/>
          </a:xfrm>
          <a:prstGeom prst="rect">
            <a:avLst/>
          </a:prstGeom>
        </p:spPr>
        <p:txBody>
          <a:bodyPr wrap="square">
            <a:spAutoFit/>
          </a:bodyPr>
          <a:lstStyle/>
          <a:p>
            <a:pPr algn="r" rtl="1" fontAlgn="base">
              <a:spcBef>
                <a:spcPts val="1000"/>
              </a:spcBef>
              <a:buClr>
                <a:schemeClr val="accent1"/>
              </a:buClr>
              <a:buSzPct val="80000"/>
            </a:pPr>
            <a:r>
              <a:rPr lang="fa-IR" sz="1600" b="1" dirty="0">
                <a:solidFill>
                  <a:srgbClr val="FF0000"/>
                </a:solidFill>
                <a:cs typeface="B Titr" panose="00000700000000000000" pitchFamily="2" charset="-78"/>
              </a:rPr>
              <a:t>شیرینی کرکی</a:t>
            </a:r>
          </a:p>
          <a:p>
            <a:pPr algn="just" rtl="1" fontAlgn="base"/>
            <a:endParaRPr lang="fa-IR" sz="1300" b="1" dirty="0">
              <a:latin typeface="Tahoma" panose="020B0604030504040204" pitchFamily="34" charset="0"/>
              <a:cs typeface="B Nazanin" panose="00000400000000000000" pitchFamily="2" charset="-78"/>
            </a:endParaRPr>
          </a:p>
          <a:p>
            <a:pPr algn="just" rtl="1" fontAlgn="base"/>
            <a:r>
              <a:rPr lang="fa-IR" sz="1300" b="1" dirty="0">
                <a:latin typeface="Tahoma" panose="020B0604030504040204" pitchFamily="34" charset="0"/>
                <a:cs typeface="B Nazanin" panose="00000400000000000000" pitchFamily="2" charset="-78"/>
              </a:rPr>
              <a:t>   شیرینی کرکی نام یکی از </a:t>
            </a:r>
            <a:r>
              <a:rPr lang="fa-IR" sz="1300" b="1" dirty="0" err="1">
                <a:latin typeface="Tahoma" panose="020B0604030504040204" pitchFamily="34" charset="0"/>
                <a:cs typeface="B Nazanin" panose="00000400000000000000" pitchFamily="2" charset="-78"/>
              </a:rPr>
              <a:t>شیرینی‌های</a:t>
            </a:r>
            <a:r>
              <a:rPr lang="fa-IR" sz="1300" b="1" dirty="0">
                <a:latin typeface="Tahoma" panose="020B0604030504040204" pitchFamily="34" charset="0"/>
                <a:cs typeface="B Nazanin" panose="00000400000000000000" pitchFamily="2" charset="-78"/>
              </a:rPr>
              <a:t> معروف اصفهان است  لطافت و طعم </a:t>
            </a:r>
            <a:r>
              <a:rPr lang="fa-IR" sz="1300" b="1" dirty="0" err="1">
                <a:latin typeface="Tahoma" panose="020B0604030504040204" pitchFamily="34" charset="0"/>
                <a:cs typeface="B Nazanin" panose="00000400000000000000" pitchFamily="2" charset="-78"/>
              </a:rPr>
              <a:t>بی‌نظیر</a:t>
            </a:r>
            <a:r>
              <a:rPr lang="fa-IR" sz="1300" b="1" dirty="0">
                <a:latin typeface="Tahoma" panose="020B0604030504040204" pitchFamily="34" charset="0"/>
                <a:cs typeface="B Nazanin" panose="00000400000000000000" pitchFamily="2" charset="-78"/>
              </a:rPr>
              <a:t> این شیرینی باعث شده که طرفداران زیادی در</a:t>
            </a:r>
          </a:p>
        </p:txBody>
      </p:sp>
      <p:sp>
        <p:nvSpPr>
          <p:cNvPr id="7" name="Rectangle 6">
            <a:extLst>
              <a:ext uri="{FF2B5EF4-FFF2-40B4-BE49-F238E27FC236}">
                <a16:creationId xmlns:a16="http://schemas.microsoft.com/office/drawing/2014/main" id="{1F9869E1-323F-44BB-8551-5513D5090A45}"/>
              </a:ext>
            </a:extLst>
          </p:cNvPr>
          <p:cNvSpPr/>
          <p:nvPr/>
        </p:nvSpPr>
        <p:spPr>
          <a:xfrm>
            <a:off x="9259859" y="5549877"/>
            <a:ext cx="2249334" cy="292388"/>
          </a:xfrm>
          <a:prstGeom prst="rect">
            <a:avLst/>
          </a:prstGeom>
        </p:spPr>
        <p:txBody>
          <a:bodyPr wrap="none">
            <a:spAutoFit/>
          </a:bodyPr>
          <a:lstStyle/>
          <a:p>
            <a:r>
              <a:rPr lang="fa-IR" sz="1300" b="1" dirty="0">
                <a:latin typeface="Tahoma" panose="020B0604030504040204" pitchFamily="34" charset="0"/>
                <a:cs typeface="B Nazanin" panose="00000400000000000000" pitchFamily="2" charset="-78"/>
              </a:rPr>
              <a:t>بین گردشگران این شهر داشته باشد.</a:t>
            </a:r>
          </a:p>
        </p:txBody>
      </p:sp>
      <p:pic>
        <p:nvPicPr>
          <p:cNvPr id="9" name="Picture 8">
            <a:extLst>
              <a:ext uri="{FF2B5EF4-FFF2-40B4-BE49-F238E27FC236}">
                <a16:creationId xmlns:a16="http://schemas.microsoft.com/office/drawing/2014/main" id="{0BD7C2E1-4A36-4FDA-BF25-F63F52ECE3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599" y="4508174"/>
            <a:ext cx="2843274" cy="1884237"/>
          </a:xfrm>
          <a:prstGeom prst="rect">
            <a:avLst/>
          </a:prstGeom>
        </p:spPr>
      </p:pic>
    </p:spTree>
    <p:extLst>
      <p:ext uri="{BB962C8B-B14F-4D97-AF65-F5344CB8AC3E}">
        <p14:creationId xmlns:p14="http://schemas.microsoft.com/office/powerpoint/2010/main" val="184791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000"/>
                                        <p:tgtEl>
                                          <p:spTgt spid="3">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8062-2E3D-437F-94E7-BBD26DCA72D2}"/>
              </a:ext>
            </a:extLst>
          </p:cNvPr>
          <p:cNvSpPr>
            <a:spLocks noGrp="1"/>
          </p:cNvSpPr>
          <p:nvPr>
            <p:ph type="title"/>
          </p:nvPr>
        </p:nvSpPr>
        <p:spPr/>
        <p:txBody>
          <a:bodyPr/>
          <a:lstStyle/>
          <a:p>
            <a:pPr algn="r" rtl="1"/>
            <a:r>
              <a:rPr lang="fa-IR" dirty="0">
                <a:cs typeface="B Titr" panose="00000700000000000000" pitchFamily="2" charset="-78"/>
              </a:rPr>
              <a:t>سوغات</a:t>
            </a:r>
            <a:endParaRPr lang="fa-IR" dirty="0"/>
          </a:p>
        </p:txBody>
      </p:sp>
      <p:sp>
        <p:nvSpPr>
          <p:cNvPr id="4" name="Rectangle 3">
            <a:extLst>
              <a:ext uri="{FF2B5EF4-FFF2-40B4-BE49-F238E27FC236}">
                <a16:creationId xmlns:a16="http://schemas.microsoft.com/office/drawing/2014/main" id="{B35A4B1A-F125-4617-ABFA-72FCE91DF4E4}"/>
              </a:ext>
            </a:extLst>
          </p:cNvPr>
          <p:cNvSpPr/>
          <p:nvPr/>
        </p:nvSpPr>
        <p:spPr>
          <a:xfrm>
            <a:off x="4774873" y="2293323"/>
            <a:ext cx="6096000" cy="1937069"/>
          </a:xfrm>
          <a:prstGeom prst="rect">
            <a:avLst/>
          </a:prstGeom>
        </p:spPr>
        <p:txBody>
          <a:bodyPr>
            <a:spAutoFit/>
          </a:bodyPr>
          <a:lstStyle/>
          <a:p>
            <a:pPr algn="r" rtl="1" fontAlgn="base">
              <a:lnSpc>
                <a:spcPct val="150000"/>
              </a:lnSpc>
              <a:spcBef>
                <a:spcPts val="1000"/>
              </a:spcBef>
              <a:buClr>
                <a:schemeClr val="accent1"/>
              </a:buClr>
              <a:buSzPct val="80000"/>
            </a:pPr>
            <a:r>
              <a:rPr lang="fa-IR" sz="1600" b="1" dirty="0">
                <a:solidFill>
                  <a:srgbClr val="FF0000"/>
                </a:solidFill>
                <a:cs typeface="B Titr" panose="00000700000000000000" pitchFamily="2" charset="-78"/>
              </a:rPr>
              <a:t>عسل </a:t>
            </a:r>
            <a:r>
              <a:rPr lang="fa-IR" sz="1600" b="1" dirty="0" err="1">
                <a:solidFill>
                  <a:srgbClr val="FF0000"/>
                </a:solidFill>
                <a:cs typeface="B Titr" panose="00000700000000000000" pitchFamily="2" charset="-78"/>
              </a:rPr>
              <a:t>فریدونشهر</a:t>
            </a:r>
            <a:endParaRPr lang="fa-IR" sz="1600" b="1" dirty="0">
              <a:solidFill>
                <a:srgbClr val="FF0000"/>
              </a:solidFill>
              <a:cs typeface="B Titr" panose="00000700000000000000" pitchFamily="2" charset="-78"/>
            </a:endParaRPr>
          </a:p>
          <a:p>
            <a:pPr algn="r" rtl="1" fontAlgn="base">
              <a:lnSpc>
                <a:spcPct val="150000"/>
              </a:lnSpc>
            </a:pPr>
            <a:endParaRPr lang="fa-IR" sz="1300" b="1" dirty="0">
              <a:latin typeface="Tahoma" panose="020B0604030504040204" pitchFamily="34" charset="0"/>
              <a:cs typeface="B Nazanin" panose="00000400000000000000" pitchFamily="2" charset="-78"/>
            </a:endParaRPr>
          </a:p>
          <a:p>
            <a:pPr algn="just" rtl="1" fontAlgn="base">
              <a:lnSpc>
                <a:spcPct val="150000"/>
              </a:lnSpc>
            </a:pPr>
            <a:r>
              <a:rPr lang="fa-IR" sz="1300" b="1" dirty="0">
                <a:latin typeface="Tahoma" panose="020B0604030504040204" pitchFamily="34" charset="0"/>
                <a:cs typeface="B Nazanin" panose="00000400000000000000" pitchFamily="2" charset="-78"/>
              </a:rPr>
              <a:t>شاید تا به حال نشنیده باشید که عسل تولیدی در </a:t>
            </a:r>
            <a:r>
              <a:rPr lang="fa-IR" sz="1300" b="1" dirty="0" err="1">
                <a:latin typeface="Tahoma" panose="020B0604030504040204" pitchFamily="34" charset="0"/>
                <a:cs typeface="B Nazanin" panose="00000400000000000000" pitchFamily="2" charset="-78"/>
              </a:rPr>
              <a:t>فریدونشهر</a:t>
            </a:r>
            <a:r>
              <a:rPr lang="fa-IR" sz="1300" b="1" dirty="0">
                <a:latin typeface="Tahoma" panose="020B0604030504040204" pitchFamily="34" charset="0"/>
                <a:cs typeface="B Nazanin" panose="00000400000000000000" pitchFamily="2" charset="-78"/>
              </a:rPr>
              <a:t> اصفهان، یکی از </a:t>
            </a:r>
            <a:r>
              <a:rPr lang="fa-IR" sz="1300" b="1" dirty="0" err="1">
                <a:latin typeface="Tahoma" panose="020B0604030504040204" pitchFamily="34" charset="0"/>
                <a:cs typeface="B Nazanin" panose="00000400000000000000" pitchFamily="2" charset="-78"/>
              </a:rPr>
              <a:t>مرغوب‌ترین</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عسل‌های</a:t>
            </a:r>
            <a:r>
              <a:rPr lang="fa-IR" sz="1300" b="1" dirty="0">
                <a:latin typeface="Tahoma" panose="020B0604030504040204" pitchFamily="34" charset="0"/>
                <a:cs typeface="B Nazanin" panose="00000400000000000000" pitchFamily="2" charset="-78"/>
              </a:rPr>
              <a:t> کشور است. یکی از دلایل مرغوبیت این عسل، تنوع گیاهی و وجود گیاهان دارویی متعدد در این شهر است. عطر و طعم این عسل بسته به اینکه زنبور از چه گیاهی تغذیه کرده باشد، متنوع است. </a:t>
            </a:r>
            <a:r>
              <a:rPr lang="fa-IR" sz="1300" b="1" dirty="0" err="1">
                <a:latin typeface="Tahoma" panose="020B0604030504040204" pitchFamily="34" charset="0"/>
                <a:cs typeface="B Nazanin" panose="00000400000000000000" pitchFamily="2" charset="-78"/>
              </a:rPr>
              <a:t>گونه‌های</a:t>
            </a:r>
            <a:r>
              <a:rPr lang="fa-IR" sz="1300" b="1" dirty="0">
                <a:latin typeface="Tahoma" panose="020B0604030504040204" pitchFamily="34" charset="0"/>
                <a:cs typeface="B Nazanin" panose="00000400000000000000" pitchFamily="2" charset="-78"/>
              </a:rPr>
              <a:t> متنوع عسل در شهرستان </a:t>
            </a:r>
            <a:r>
              <a:rPr lang="fa-IR" sz="1300" b="1" dirty="0" err="1">
                <a:latin typeface="Tahoma" panose="020B0604030504040204" pitchFamily="34" charset="0"/>
                <a:cs typeface="B Nazanin" panose="00000400000000000000" pitchFamily="2" charset="-78"/>
              </a:rPr>
              <a:t>فریدونشهر</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عبارت‌اند</a:t>
            </a:r>
            <a:r>
              <a:rPr lang="fa-IR" sz="1300" b="1" dirty="0">
                <a:latin typeface="Tahoma" panose="020B0604030504040204" pitchFamily="34" charset="0"/>
                <a:cs typeface="B Nazanin" panose="00000400000000000000" pitchFamily="2" charset="-78"/>
              </a:rPr>
              <a:t> از: عسل گون زرد، عسل </a:t>
            </a:r>
            <a:r>
              <a:rPr lang="fa-IR" sz="1300" b="1" dirty="0" err="1">
                <a:latin typeface="Tahoma" panose="020B0604030504040204" pitchFamily="34" charset="0"/>
                <a:cs typeface="B Nazanin" panose="00000400000000000000" pitchFamily="2" charset="-78"/>
              </a:rPr>
              <a:t>زول</a:t>
            </a:r>
            <a:r>
              <a:rPr lang="fa-IR" sz="1300" b="1" dirty="0">
                <a:latin typeface="Tahoma" panose="020B0604030504040204" pitchFamily="34" charset="0"/>
                <a:cs typeface="B Nazanin" panose="00000400000000000000" pitchFamily="2" charset="-78"/>
              </a:rPr>
              <a:t> و عسل </a:t>
            </a:r>
            <a:r>
              <a:rPr lang="fa-IR" sz="1300" b="1" dirty="0" err="1">
                <a:latin typeface="Tahoma" panose="020B0604030504040204" pitchFamily="34" charset="0"/>
                <a:cs typeface="B Nazanin" panose="00000400000000000000" pitchFamily="2" charset="-78"/>
              </a:rPr>
              <a:t>قنقال</a:t>
            </a:r>
            <a:r>
              <a:rPr lang="fa-IR" sz="1300" b="1" dirty="0">
                <a:latin typeface="Tahoma" panose="020B0604030504040204" pitchFamily="34" charset="0"/>
                <a:cs typeface="B Nazanin" panose="00000400000000000000" pitchFamily="2" charset="-78"/>
              </a:rPr>
              <a:t>.</a:t>
            </a:r>
          </a:p>
        </p:txBody>
      </p:sp>
      <p:sp>
        <p:nvSpPr>
          <p:cNvPr id="3" name="Rectangle 2">
            <a:extLst>
              <a:ext uri="{FF2B5EF4-FFF2-40B4-BE49-F238E27FC236}">
                <a16:creationId xmlns:a16="http://schemas.microsoft.com/office/drawing/2014/main" id="{429543AC-3914-40C7-B3AB-645FC0CC9A6F}"/>
              </a:ext>
            </a:extLst>
          </p:cNvPr>
          <p:cNvSpPr/>
          <p:nvPr/>
        </p:nvSpPr>
        <p:spPr>
          <a:xfrm>
            <a:off x="4774873" y="4477022"/>
            <a:ext cx="6096000" cy="2128788"/>
          </a:xfrm>
          <a:prstGeom prst="rect">
            <a:avLst/>
          </a:prstGeom>
        </p:spPr>
        <p:txBody>
          <a:bodyPr>
            <a:spAutoFit/>
          </a:bodyPr>
          <a:lstStyle/>
          <a:p>
            <a:pPr algn="r" rtl="1" fontAlgn="base">
              <a:lnSpc>
                <a:spcPct val="150000"/>
              </a:lnSpc>
              <a:spcBef>
                <a:spcPts val="1000"/>
              </a:spcBef>
              <a:buClr>
                <a:schemeClr val="accent1"/>
              </a:buClr>
              <a:buSzPct val="80000"/>
            </a:pPr>
            <a:r>
              <a:rPr lang="fa-IR" sz="1600" b="1" dirty="0" err="1">
                <a:solidFill>
                  <a:srgbClr val="FF0000"/>
                </a:solidFill>
                <a:cs typeface="B Titr" panose="00000700000000000000" pitchFamily="2" charset="-78"/>
              </a:rPr>
              <a:t>جوز</a:t>
            </a:r>
            <a:r>
              <a:rPr lang="fa-IR" sz="1600" b="1" dirty="0">
                <a:solidFill>
                  <a:srgbClr val="FF0000"/>
                </a:solidFill>
                <a:cs typeface="B Titr" panose="00000700000000000000" pitchFamily="2" charset="-78"/>
              </a:rPr>
              <a:t> قندی</a:t>
            </a:r>
          </a:p>
          <a:p>
            <a:pPr algn="just" rtl="1" fontAlgn="base">
              <a:lnSpc>
                <a:spcPct val="150000"/>
              </a:lnSpc>
              <a:spcBef>
                <a:spcPts val="1000"/>
              </a:spcBef>
              <a:buClr>
                <a:schemeClr val="accent1"/>
              </a:buClr>
              <a:buSzPct val="80000"/>
            </a:pPr>
            <a:r>
              <a:rPr lang="fa-IR" sz="1300" b="1" dirty="0">
                <a:latin typeface="Tahoma" panose="020B0604030504040204" pitchFamily="34" charset="0"/>
                <a:cs typeface="B Nazanin" panose="00000400000000000000" pitchFamily="2" charset="-78"/>
              </a:rPr>
              <a:t>این شیرینی محلی یکی از </a:t>
            </a:r>
            <a:r>
              <a:rPr lang="fa-IR" sz="1300" b="1" dirty="0" err="1">
                <a:latin typeface="Tahoma" panose="020B0604030504040204" pitchFamily="34" charset="0"/>
                <a:cs typeface="B Nazanin" panose="00000400000000000000" pitchFamily="2" charset="-78"/>
              </a:rPr>
              <a:t>گران‌ترین</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سوغاتی‌های</a:t>
            </a:r>
            <a:r>
              <a:rPr lang="fa-IR" sz="1300" b="1" dirty="0">
                <a:latin typeface="Tahoma" panose="020B0604030504040204" pitchFamily="34" charset="0"/>
                <a:cs typeface="B Nazanin" panose="00000400000000000000" pitchFamily="2" charset="-78"/>
              </a:rPr>
              <a:t> ایران است. در بعضی از شهرهای کشورمان، این شیرینی سنتی تهیه </a:t>
            </a:r>
            <a:r>
              <a:rPr lang="fa-IR" sz="1300" b="1" dirty="0" err="1">
                <a:latin typeface="Tahoma" panose="020B0604030504040204" pitchFamily="34" charset="0"/>
                <a:cs typeface="B Nazanin" panose="00000400000000000000" pitchFamily="2" charset="-78"/>
              </a:rPr>
              <a:t>می‌شود</a:t>
            </a:r>
            <a:r>
              <a:rPr lang="fa-IR" sz="1300" b="1" dirty="0">
                <a:latin typeface="Tahoma" panose="020B0604030504040204" pitchFamily="34" charset="0"/>
                <a:cs typeface="B Nazanin" panose="00000400000000000000" pitchFamily="2" charset="-78"/>
              </a:rPr>
              <a:t>. برای </a:t>
            </a:r>
            <a:r>
              <a:rPr lang="fa-IR" sz="1300" b="1" dirty="0" err="1">
                <a:latin typeface="Tahoma" panose="020B0604030504040204" pitchFamily="34" charset="0"/>
                <a:cs typeface="B Nazanin" panose="00000400000000000000" pitchFamily="2" charset="-78"/>
              </a:rPr>
              <a:t>تهیه‌ی</a:t>
            </a:r>
            <a:r>
              <a:rPr lang="fa-IR" sz="1300" b="1" dirty="0">
                <a:latin typeface="Tahoma" panose="020B0604030504040204" pitchFamily="34" charset="0"/>
                <a:cs typeface="B Nazanin" panose="00000400000000000000" pitchFamily="2" charset="-78"/>
              </a:rPr>
              <a:t> آن از یک </a:t>
            </a:r>
            <a:r>
              <a:rPr lang="fa-IR" sz="1300" b="1" dirty="0" err="1">
                <a:latin typeface="Tahoma" panose="020B0604030504040204" pitchFamily="34" charset="0"/>
                <a:cs typeface="B Nazanin" panose="00000400000000000000" pitchFamily="2" charset="-78"/>
              </a:rPr>
              <a:t>میوه‌ی</a:t>
            </a:r>
            <a:r>
              <a:rPr lang="fa-IR" sz="1300" b="1" dirty="0">
                <a:latin typeface="Tahoma" panose="020B0604030504040204" pitchFamily="34" charset="0"/>
                <a:cs typeface="B Nazanin" panose="00000400000000000000" pitchFamily="2" charset="-78"/>
              </a:rPr>
              <a:t> محلی به نام </a:t>
            </a:r>
            <a:r>
              <a:rPr lang="fa-IR" sz="1300" b="1" dirty="0" err="1">
                <a:latin typeface="Tahoma" panose="020B0604030504040204" pitchFamily="34" charset="0"/>
                <a:cs typeface="B Nazanin" panose="00000400000000000000" pitchFamily="2" charset="-78"/>
              </a:rPr>
              <a:t>الگ</a:t>
            </a:r>
            <a:r>
              <a:rPr lang="fa-IR" sz="1300" b="1" dirty="0">
                <a:latin typeface="Tahoma" panose="020B0604030504040204" pitchFamily="34" charset="0"/>
                <a:cs typeface="B Nazanin" panose="00000400000000000000" pitchFamily="2" charset="-78"/>
              </a:rPr>
              <a:t> استفاده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که در واقع یک نوع هلو است. ابتدا پوست این میوه را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و به جای هسته، مغز </a:t>
            </a:r>
            <a:r>
              <a:rPr lang="fa-IR" sz="1300" b="1" dirty="0" err="1">
                <a:latin typeface="Tahoma" panose="020B0604030504040204" pitchFamily="34" charset="0"/>
                <a:cs typeface="B Nazanin" panose="00000400000000000000" pitchFamily="2" charset="-78"/>
              </a:rPr>
              <a:t>گردوی</a:t>
            </a:r>
            <a:r>
              <a:rPr lang="fa-IR" sz="1300" b="1" dirty="0">
                <a:latin typeface="Tahoma" panose="020B0604030504040204" pitchFamily="34" charset="0"/>
                <a:cs typeface="B Nazanin" panose="00000400000000000000" pitchFamily="2" charset="-78"/>
              </a:rPr>
              <a:t> آسیاب شده و خاک قند می ریزند و در نهایت آنها را خشک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در شهرهای دیگر غیر از این </a:t>
            </a:r>
            <a:r>
              <a:rPr lang="fa-IR" sz="1300" b="1" dirty="0" err="1">
                <a:latin typeface="Tahoma" panose="020B0604030504040204" pitchFamily="34" charset="0"/>
                <a:cs typeface="B Nazanin" panose="00000400000000000000" pitchFamily="2" charset="-78"/>
              </a:rPr>
              <a:t>هلوی</a:t>
            </a:r>
            <a:r>
              <a:rPr lang="fa-IR" sz="1300" b="1" dirty="0">
                <a:latin typeface="Tahoma" panose="020B0604030504040204" pitchFamily="34" charset="0"/>
                <a:cs typeface="B Nazanin" panose="00000400000000000000" pitchFamily="2" charset="-78"/>
              </a:rPr>
              <a:t> محلی از </a:t>
            </a:r>
            <a:r>
              <a:rPr lang="fa-IR" sz="1300" b="1" dirty="0" err="1">
                <a:latin typeface="Tahoma" panose="020B0604030504040204" pitchFamily="34" charset="0"/>
                <a:cs typeface="B Nazanin" panose="00000400000000000000" pitchFamily="2" charset="-78"/>
              </a:rPr>
              <a:t>میوه‌های</a:t>
            </a:r>
            <a:r>
              <a:rPr lang="fa-IR" sz="1300" b="1" dirty="0">
                <a:latin typeface="Tahoma" panose="020B0604030504040204" pitchFamily="34" charset="0"/>
                <a:cs typeface="B Nazanin" panose="00000400000000000000" pitchFamily="2" charset="-78"/>
              </a:rPr>
              <a:t> دیگری مثل آلو، انجیر، گلابی و... هم استفاده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a:t>
            </a:r>
          </a:p>
        </p:txBody>
      </p:sp>
      <p:pic>
        <p:nvPicPr>
          <p:cNvPr id="6" name="Picture 5">
            <a:extLst>
              <a:ext uri="{FF2B5EF4-FFF2-40B4-BE49-F238E27FC236}">
                <a16:creationId xmlns:a16="http://schemas.microsoft.com/office/drawing/2014/main" id="{F30DEBF6-CA65-48A1-9A00-1EBF09570F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504" y="4791125"/>
            <a:ext cx="2715969" cy="1810646"/>
          </a:xfrm>
          <a:prstGeom prst="rect">
            <a:avLst/>
          </a:prstGeom>
        </p:spPr>
      </p:pic>
      <p:pic>
        <p:nvPicPr>
          <p:cNvPr id="10" name="Picture 9">
            <a:extLst>
              <a:ext uri="{FF2B5EF4-FFF2-40B4-BE49-F238E27FC236}">
                <a16:creationId xmlns:a16="http://schemas.microsoft.com/office/drawing/2014/main" id="{870B4628-B93A-45FA-9CA9-28689356D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504" y="2380977"/>
            <a:ext cx="2715969" cy="2096045"/>
          </a:xfrm>
          <a:prstGeom prst="rect">
            <a:avLst/>
          </a:prstGeom>
        </p:spPr>
      </p:pic>
    </p:spTree>
    <p:extLst>
      <p:ext uri="{BB962C8B-B14F-4D97-AF65-F5344CB8AC3E}">
        <p14:creationId xmlns:p14="http://schemas.microsoft.com/office/powerpoint/2010/main" val="3305051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1232-4911-4671-9BF2-2CF8BCEC4437}"/>
              </a:ext>
            </a:extLst>
          </p:cNvPr>
          <p:cNvSpPr>
            <a:spLocks noGrp="1"/>
          </p:cNvSpPr>
          <p:nvPr>
            <p:ph type="title"/>
          </p:nvPr>
        </p:nvSpPr>
        <p:spPr/>
        <p:txBody>
          <a:bodyPr/>
          <a:lstStyle/>
          <a:p>
            <a:pPr algn="r" rtl="1"/>
            <a:r>
              <a:rPr lang="fa-IR" dirty="0">
                <a:cs typeface="B Titr" panose="00000700000000000000" pitchFamily="2" charset="-78"/>
              </a:rPr>
              <a:t>سوغات</a:t>
            </a:r>
            <a:endParaRPr lang="fa-IR" dirty="0"/>
          </a:p>
        </p:txBody>
      </p:sp>
      <p:sp>
        <p:nvSpPr>
          <p:cNvPr id="3" name="Content Placeholder 2">
            <a:extLst>
              <a:ext uri="{FF2B5EF4-FFF2-40B4-BE49-F238E27FC236}">
                <a16:creationId xmlns:a16="http://schemas.microsoft.com/office/drawing/2014/main" id="{5F9B2510-8A4D-497B-ACB9-F6FE676D7063}"/>
              </a:ext>
            </a:extLst>
          </p:cNvPr>
          <p:cNvSpPr>
            <a:spLocks noGrp="1"/>
          </p:cNvSpPr>
          <p:nvPr>
            <p:ph idx="1"/>
          </p:nvPr>
        </p:nvSpPr>
        <p:spPr>
          <a:xfrm>
            <a:off x="3774830" y="2292100"/>
            <a:ext cx="7649905" cy="1818868"/>
          </a:xfrm>
        </p:spPr>
        <p:txBody>
          <a:bodyPr>
            <a:normAutofit lnSpcReduction="10000"/>
          </a:bodyPr>
          <a:lstStyle/>
          <a:p>
            <a:pPr marL="0" indent="0" algn="just" rtl="1">
              <a:lnSpc>
                <a:spcPct val="150000"/>
              </a:lnSpc>
              <a:buNone/>
            </a:pPr>
            <a:r>
              <a:rPr lang="fa-IR" sz="1600" b="1" dirty="0">
                <a:solidFill>
                  <a:srgbClr val="FF0000"/>
                </a:solidFill>
                <a:cs typeface="B Titr" panose="00000700000000000000" pitchFamily="2" charset="-78"/>
              </a:rPr>
              <a:t>میناکاری</a:t>
            </a:r>
          </a:p>
          <a:p>
            <a:pPr marL="0" indent="0" algn="just" rtl="1">
              <a:lnSpc>
                <a:spcPct val="150000"/>
              </a:lnSpc>
              <a:buNone/>
            </a:pPr>
            <a:r>
              <a:rPr lang="fa-IR" sz="1400" b="1" dirty="0">
                <a:solidFill>
                  <a:schemeClr val="tx1"/>
                </a:solidFill>
                <a:latin typeface="Tahoma" panose="020B0604030504040204" pitchFamily="34" charset="0"/>
                <a:cs typeface="B Nazanin" panose="00000400000000000000" pitchFamily="2" charset="-78"/>
              </a:rPr>
              <a:t>اصفهان زادگاه هنر زیبای میناکاری است. این هنر، امروزه به یکی از </a:t>
            </a:r>
            <a:r>
              <a:rPr lang="fa-IR" sz="1400" b="1" dirty="0" err="1">
                <a:solidFill>
                  <a:schemeClr val="tx1"/>
                </a:solidFill>
                <a:latin typeface="Tahoma" panose="020B0604030504040204" pitchFamily="34" charset="0"/>
                <a:cs typeface="B Nazanin" panose="00000400000000000000" pitchFamily="2" charset="-78"/>
              </a:rPr>
              <a:t>مهم‌ترین</a:t>
            </a:r>
            <a:r>
              <a:rPr lang="fa-IR" sz="1400" b="1" dirty="0">
                <a:solidFill>
                  <a:schemeClr val="tx1"/>
                </a:solidFill>
                <a:latin typeface="Tahoma" panose="020B0604030504040204" pitchFamily="34" charset="0"/>
                <a:cs typeface="B Nazanin" panose="00000400000000000000" pitchFamily="2" charset="-78"/>
              </a:rPr>
              <a:t> صنایع دستی اصفهان تبدیل شده است و رونق زیادی دارد. گردشگران داخلی و خارجی از این هنر زیبا استقبال </a:t>
            </a:r>
            <a:r>
              <a:rPr lang="fa-IR" sz="1400" b="1" dirty="0" err="1">
                <a:solidFill>
                  <a:schemeClr val="tx1"/>
                </a:solidFill>
                <a:latin typeface="Tahoma" panose="020B0604030504040204" pitchFamily="34" charset="0"/>
                <a:cs typeface="B Nazanin" panose="00000400000000000000" pitchFamily="2" charset="-78"/>
              </a:rPr>
              <a:t>می‌کنند</a:t>
            </a:r>
            <a:r>
              <a:rPr lang="fa-IR" sz="1400" b="1" dirty="0">
                <a:solidFill>
                  <a:schemeClr val="tx1"/>
                </a:solidFill>
                <a:latin typeface="Tahoma" panose="020B0604030504040204" pitchFamily="34" charset="0"/>
                <a:cs typeface="B Nazanin" panose="00000400000000000000" pitchFamily="2" charset="-78"/>
              </a:rPr>
              <a:t> و اشیای زیبای میناکاری شده را به عنوان هدیه و سوغات خریداری </a:t>
            </a:r>
            <a:r>
              <a:rPr lang="fa-IR" sz="1400" b="1" dirty="0" err="1">
                <a:solidFill>
                  <a:schemeClr val="tx1"/>
                </a:solidFill>
                <a:latin typeface="Tahoma" panose="020B0604030504040204" pitchFamily="34" charset="0"/>
                <a:cs typeface="B Nazanin" panose="00000400000000000000" pitchFamily="2" charset="-78"/>
              </a:rPr>
              <a:t>می‌کنند</a:t>
            </a:r>
            <a:r>
              <a:rPr lang="fa-IR" sz="1400" b="1" dirty="0">
                <a:solidFill>
                  <a:schemeClr val="tx1"/>
                </a:solidFill>
                <a:latin typeface="Tahoma" panose="020B0604030504040204" pitchFamily="34" charset="0"/>
                <a:cs typeface="B Nazanin" panose="00000400000000000000" pitchFamily="2" charset="-78"/>
              </a:rPr>
              <a:t>. میناکاری عبارت است از هنر تزیین وسایل عموما فلزی با مواد رنگی. البته غیر از انوع ظروف فلزی از جنس طلا، نقره، برنج، مس و برنز از میناکاری برای تزیین انواع ظروف سفالی و چینی هم استفاده </a:t>
            </a:r>
            <a:r>
              <a:rPr lang="fa-IR" sz="1400" b="1" dirty="0" err="1">
                <a:solidFill>
                  <a:schemeClr val="tx1"/>
                </a:solidFill>
                <a:latin typeface="Tahoma" panose="020B0604030504040204" pitchFamily="34" charset="0"/>
                <a:cs typeface="B Nazanin" panose="00000400000000000000" pitchFamily="2" charset="-78"/>
              </a:rPr>
              <a:t>می‌شود</a:t>
            </a:r>
            <a:r>
              <a:rPr lang="fa-IR" sz="1400" b="1" dirty="0">
                <a:solidFill>
                  <a:schemeClr val="tx1"/>
                </a:solidFill>
                <a:latin typeface="Tahoma" panose="020B0604030504040204" pitchFamily="34" charset="0"/>
                <a:cs typeface="B Nazanin" panose="00000400000000000000" pitchFamily="2" charset="-78"/>
              </a:rPr>
              <a:t>.</a:t>
            </a:r>
          </a:p>
        </p:txBody>
      </p:sp>
      <p:sp>
        <p:nvSpPr>
          <p:cNvPr id="4" name="Rectangle 3">
            <a:extLst>
              <a:ext uri="{FF2B5EF4-FFF2-40B4-BE49-F238E27FC236}">
                <a16:creationId xmlns:a16="http://schemas.microsoft.com/office/drawing/2014/main" id="{FA2973FE-3C78-4395-B0E3-FC6E9454DDA4}"/>
              </a:ext>
            </a:extLst>
          </p:cNvPr>
          <p:cNvSpPr/>
          <p:nvPr/>
        </p:nvSpPr>
        <p:spPr>
          <a:xfrm>
            <a:off x="3774830" y="4461860"/>
            <a:ext cx="7760678" cy="2055691"/>
          </a:xfrm>
          <a:prstGeom prst="rect">
            <a:avLst/>
          </a:prstGeom>
        </p:spPr>
        <p:txBody>
          <a:bodyPr wrap="square">
            <a:spAutoFit/>
          </a:bodyPr>
          <a:lstStyle/>
          <a:p>
            <a:pPr algn="just" rtl="1">
              <a:spcBef>
                <a:spcPts val="1000"/>
              </a:spcBef>
              <a:buClr>
                <a:schemeClr val="accent1"/>
              </a:buClr>
              <a:buSzPct val="80000"/>
            </a:pPr>
            <a:r>
              <a:rPr lang="fa-IR" sz="1600" b="1" dirty="0">
                <a:solidFill>
                  <a:srgbClr val="FF0000"/>
                </a:solidFill>
                <a:cs typeface="B Titr" panose="00000700000000000000" pitchFamily="2" charset="-78"/>
              </a:rPr>
              <a:t>خاتم کاری</a:t>
            </a:r>
            <a:endParaRPr lang="fa-IR" sz="1400" b="1" dirty="0">
              <a:latin typeface="Tahoma" panose="020B0604030504040204" pitchFamily="34" charset="0"/>
              <a:cs typeface="B Nazanin" panose="00000400000000000000" pitchFamily="2" charset="-78"/>
            </a:endParaRPr>
          </a:p>
          <a:p>
            <a:pPr algn="just" rtl="1">
              <a:lnSpc>
                <a:spcPct val="150000"/>
              </a:lnSpc>
              <a:spcBef>
                <a:spcPts val="1000"/>
              </a:spcBef>
              <a:buClr>
                <a:schemeClr val="accent1"/>
              </a:buClr>
              <a:buSzPct val="80000"/>
            </a:pPr>
            <a:r>
              <a:rPr lang="fa-IR" sz="1400" b="1" dirty="0" err="1">
                <a:latin typeface="Tahoma" panose="020B0604030504040204" pitchFamily="34" charset="0"/>
                <a:cs typeface="B Nazanin" panose="00000400000000000000" pitchFamily="2" charset="-78"/>
              </a:rPr>
              <a:t>خاتم‌کاری</a:t>
            </a:r>
            <a:r>
              <a:rPr lang="fa-IR" sz="1400" b="1" dirty="0">
                <a:latin typeface="Tahoma" panose="020B0604030504040204" pitchFamily="34" charset="0"/>
                <a:cs typeface="B Nazanin" panose="00000400000000000000" pitchFamily="2" charset="-78"/>
              </a:rPr>
              <a:t> یکی دیگر از صنایع دستی و هنرهای دیدنی اصفهان است که توسط هنرمندان ماهر اصفهانی و در صنعت چوب مورد استفاده قرار </a:t>
            </a:r>
            <a:r>
              <a:rPr lang="fa-IR" sz="1400" b="1" dirty="0" err="1">
                <a:latin typeface="Tahoma" panose="020B0604030504040204" pitchFamily="34" charset="0"/>
                <a:cs typeface="B Nazanin" panose="00000400000000000000" pitchFamily="2" charset="-78"/>
              </a:rPr>
              <a:t>می‌گیرد</a:t>
            </a:r>
            <a:r>
              <a:rPr lang="fa-IR" sz="1400" b="1" dirty="0">
                <a:latin typeface="Tahoma" panose="020B0604030504040204" pitchFamily="34" charset="0"/>
                <a:cs typeface="B Nazanin" panose="00000400000000000000" pitchFamily="2" charset="-78"/>
              </a:rPr>
              <a:t>. هنر </a:t>
            </a:r>
            <a:r>
              <a:rPr lang="fa-IR" sz="1400" b="1" dirty="0" err="1">
                <a:latin typeface="Tahoma" panose="020B0604030504040204" pitchFamily="34" charset="0"/>
                <a:cs typeface="B Nazanin" panose="00000400000000000000" pitchFamily="2" charset="-78"/>
              </a:rPr>
              <a:t>خاتم‌کاری</a:t>
            </a:r>
            <a:r>
              <a:rPr lang="fa-IR" sz="1400" b="1" dirty="0">
                <a:latin typeface="Tahoma" panose="020B0604030504040204" pitchFamily="34" charset="0"/>
                <a:cs typeface="B Nazanin" panose="00000400000000000000" pitchFamily="2" charset="-78"/>
              </a:rPr>
              <a:t> غیر از اصفهان، در شیراز هم رایج </a:t>
            </a:r>
            <a:r>
              <a:rPr lang="fa-IR" sz="1400" b="1" dirty="0" err="1">
                <a:latin typeface="Tahoma" panose="020B0604030504040204" pitchFamily="34" charset="0"/>
                <a:cs typeface="B Nazanin" panose="00000400000000000000" pitchFamily="2" charset="-78"/>
              </a:rPr>
              <a:t>استو</a:t>
            </a:r>
            <a:r>
              <a:rPr lang="fa-IR" sz="1400" b="1" dirty="0">
                <a:latin typeface="Tahoma" panose="020B0604030504040204" pitchFamily="34" charset="0"/>
                <a:cs typeface="B Nazanin" panose="00000400000000000000" pitchFamily="2" charset="-78"/>
              </a:rPr>
              <a:t> اصل آن در آباده است و قدمت آن به دوران صفویه </a:t>
            </a:r>
            <a:r>
              <a:rPr lang="fa-IR" sz="1400" b="1" dirty="0" err="1">
                <a:latin typeface="Tahoma" panose="020B0604030504040204" pitchFamily="34" charset="0"/>
                <a:cs typeface="B Nazanin" panose="00000400000000000000" pitchFamily="2" charset="-78"/>
              </a:rPr>
              <a:t>برمی‌گردد</a:t>
            </a:r>
            <a:r>
              <a:rPr lang="fa-IR" sz="1400" b="1" dirty="0">
                <a:latin typeface="Tahoma" panose="020B0604030504040204" pitchFamily="34" charset="0"/>
                <a:cs typeface="B Nazanin" panose="00000400000000000000" pitchFamily="2" charset="-78"/>
              </a:rPr>
              <a:t>. این هنر عبارت است از کنار هم قرار دادن قطعات کوچک و مثلثی شکل چوبی برای ایجاد اشکال هندسی زیبا. در </a:t>
            </a:r>
            <a:r>
              <a:rPr lang="fa-IR" sz="1400" b="1" dirty="0" err="1">
                <a:latin typeface="Tahoma" panose="020B0604030504040204" pitchFamily="34" charset="0"/>
                <a:cs typeface="B Nazanin" panose="00000400000000000000" pitchFamily="2" charset="-78"/>
              </a:rPr>
              <a:t>خاتم‌کاری</a:t>
            </a:r>
            <a:r>
              <a:rPr lang="fa-IR" sz="1400" b="1" dirty="0">
                <a:latin typeface="Tahoma" panose="020B0604030504040204" pitchFamily="34" charset="0"/>
                <a:cs typeface="B Nazanin" panose="00000400000000000000" pitchFamily="2" charset="-78"/>
              </a:rPr>
              <a:t> از موادی مانند استخوان شتر یا اسب، فلز طلا، نقره، آلومینیوم و برنج و </a:t>
            </a:r>
            <a:r>
              <a:rPr lang="fa-IR" sz="1400" b="1" dirty="0" err="1">
                <a:latin typeface="Tahoma" panose="020B0604030504040204" pitchFamily="34" charset="0"/>
                <a:cs typeface="B Nazanin" panose="00000400000000000000" pitchFamily="2" charset="-78"/>
              </a:rPr>
              <a:t>چوب‌های</a:t>
            </a:r>
            <a:r>
              <a:rPr lang="fa-IR" sz="1400" b="1" dirty="0">
                <a:latin typeface="Tahoma" panose="020B0604030504040204" pitchFamily="34" charset="0"/>
                <a:cs typeface="B Nazanin" panose="00000400000000000000" pitchFamily="2" charset="-78"/>
              </a:rPr>
              <a:t> آبنوس، عناب، نارنج، </a:t>
            </a:r>
            <a:r>
              <a:rPr lang="fa-IR" sz="1400" b="1" dirty="0" err="1">
                <a:latin typeface="Tahoma" panose="020B0604030504040204" pitchFamily="34" charset="0"/>
                <a:cs typeface="B Nazanin" panose="00000400000000000000" pitchFamily="2" charset="-78"/>
              </a:rPr>
              <a:t>فوفل</a:t>
            </a:r>
            <a:r>
              <a:rPr lang="fa-IR" sz="1400" b="1" dirty="0">
                <a:latin typeface="Tahoma" panose="020B0604030504040204" pitchFamily="34" charset="0"/>
                <a:cs typeface="B Nazanin" panose="00000400000000000000" pitchFamily="2" charset="-78"/>
              </a:rPr>
              <a:t> و ... استفاده </a:t>
            </a:r>
            <a:r>
              <a:rPr lang="fa-IR" sz="1400" b="1" dirty="0" err="1">
                <a:latin typeface="Tahoma" panose="020B0604030504040204" pitchFamily="34" charset="0"/>
                <a:cs typeface="B Nazanin" panose="00000400000000000000" pitchFamily="2" charset="-78"/>
              </a:rPr>
              <a:t>می‌کنند</a:t>
            </a:r>
            <a:r>
              <a:rPr lang="fa-IR" sz="1400" b="1" dirty="0">
                <a:latin typeface="Tahoma" panose="020B0604030504040204" pitchFamily="34" charset="0"/>
                <a:cs typeface="B Nazanin" panose="00000400000000000000" pitchFamily="2" charset="-78"/>
              </a:rPr>
              <a:t>.</a:t>
            </a:r>
          </a:p>
        </p:txBody>
      </p:sp>
      <p:pic>
        <p:nvPicPr>
          <p:cNvPr id="6" name="Picture 5">
            <a:extLst>
              <a:ext uri="{FF2B5EF4-FFF2-40B4-BE49-F238E27FC236}">
                <a16:creationId xmlns:a16="http://schemas.microsoft.com/office/drawing/2014/main" id="{D4267595-27D7-4E83-8897-86C67FDD3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8886" y="2276409"/>
            <a:ext cx="1838504" cy="1908197"/>
          </a:xfrm>
          <a:prstGeom prst="rect">
            <a:avLst/>
          </a:prstGeom>
        </p:spPr>
      </p:pic>
      <p:pic>
        <p:nvPicPr>
          <p:cNvPr id="8" name="Picture 7">
            <a:extLst>
              <a:ext uri="{FF2B5EF4-FFF2-40B4-BE49-F238E27FC236}">
                <a16:creationId xmlns:a16="http://schemas.microsoft.com/office/drawing/2014/main" id="{9F950E91-8678-445E-8AEA-DA9C84075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024" y="4580270"/>
            <a:ext cx="1890366" cy="1818869"/>
          </a:xfrm>
          <a:prstGeom prst="rect">
            <a:avLst/>
          </a:prstGeom>
        </p:spPr>
      </p:pic>
    </p:spTree>
    <p:extLst>
      <p:ext uri="{BB962C8B-B14F-4D97-AF65-F5344CB8AC3E}">
        <p14:creationId xmlns:p14="http://schemas.microsoft.com/office/powerpoint/2010/main" val="424863229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0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165E-3DC5-408C-897F-03F88022E6C9}"/>
              </a:ext>
            </a:extLst>
          </p:cNvPr>
          <p:cNvSpPr>
            <a:spLocks noGrp="1"/>
          </p:cNvSpPr>
          <p:nvPr>
            <p:ph type="title"/>
          </p:nvPr>
        </p:nvSpPr>
        <p:spPr/>
        <p:txBody>
          <a:bodyPr/>
          <a:lstStyle/>
          <a:p>
            <a:pPr algn="r" rtl="1"/>
            <a:r>
              <a:rPr lang="fa-IR" dirty="0">
                <a:cs typeface="B Titr" panose="00000700000000000000" pitchFamily="2" charset="-78"/>
              </a:rPr>
              <a:t>سوغات</a:t>
            </a:r>
            <a:endParaRPr lang="fa-IR" dirty="0"/>
          </a:p>
        </p:txBody>
      </p:sp>
      <p:sp>
        <p:nvSpPr>
          <p:cNvPr id="4" name="Rectangle 3">
            <a:extLst>
              <a:ext uri="{FF2B5EF4-FFF2-40B4-BE49-F238E27FC236}">
                <a16:creationId xmlns:a16="http://schemas.microsoft.com/office/drawing/2014/main" id="{DC4395A3-0226-494B-B63A-F21AF1A94067}"/>
              </a:ext>
            </a:extLst>
          </p:cNvPr>
          <p:cNvSpPr/>
          <p:nvPr/>
        </p:nvSpPr>
        <p:spPr>
          <a:xfrm>
            <a:off x="5068886" y="2532342"/>
            <a:ext cx="6096000" cy="1442061"/>
          </a:xfrm>
          <a:prstGeom prst="rect">
            <a:avLst/>
          </a:prstGeom>
        </p:spPr>
        <p:txBody>
          <a:bodyPr>
            <a:spAutoFit/>
          </a:bodyPr>
          <a:lstStyle/>
          <a:p>
            <a:pPr algn="just" rtl="1">
              <a:lnSpc>
                <a:spcPct val="150000"/>
              </a:lnSpc>
              <a:spcBef>
                <a:spcPts val="1000"/>
              </a:spcBef>
              <a:buClr>
                <a:schemeClr val="accent1"/>
              </a:buClr>
              <a:buSzPct val="80000"/>
            </a:pPr>
            <a:r>
              <a:rPr lang="fa-IR" sz="1500" b="1" dirty="0">
                <a:solidFill>
                  <a:srgbClr val="FF0000"/>
                </a:solidFill>
                <a:cs typeface="B Titr" panose="00000700000000000000" pitchFamily="2" charset="-78"/>
              </a:rPr>
              <a:t>پارچه های قلمکار</a:t>
            </a:r>
          </a:p>
          <a:p>
            <a:pPr algn="just" rtl="1">
              <a:lnSpc>
                <a:spcPct val="150000"/>
              </a:lnSpc>
              <a:spcBef>
                <a:spcPts val="1000"/>
              </a:spcBef>
              <a:buClr>
                <a:schemeClr val="accent1"/>
              </a:buClr>
              <a:buSzPct val="80000"/>
            </a:pPr>
            <a:r>
              <a:rPr lang="fa-IR" sz="1300" b="1" dirty="0" err="1">
                <a:latin typeface="Tahoma" panose="020B0604030504040204" pitchFamily="34" charset="0"/>
                <a:cs typeface="B Nazanin" panose="00000400000000000000" pitchFamily="2" charset="-78"/>
              </a:rPr>
              <a:t>پارچه‌های</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قلمکاری</a:t>
            </a:r>
            <a:r>
              <a:rPr lang="fa-IR" sz="1300" b="1" dirty="0">
                <a:latin typeface="Tahoma" panose="020B0604030504040204" pitchFamily="34" charset="0"/>
                <a:cs typeface="B Nazanin" panose="00000400000000000000" pitchFamily="2" charset="-78"/>
              </a:rPr>
              <a:t> شده را </a:t>
            </a:r>
            <a:r>
              <a:rPr lang="fa-IR" sz="1300" b="1" dirty="0" err="1">
                <a:latin typeface="Tahoma" panose="020B0604030504040204" pitchFamily="34" charset="0"/>
                <a:cs typeface="B Nazanin" panose="00000400000000000000" pitchFamily="2" charset="-78"/>
              </a:rPr>
              <a:t>می‌توان</a:t>
            </a:r>
            <a:r>
              <a:rPr lang="fa-IR" sz="1300" b="1" dirty="0">
                <a:latin typeface="Tahoma" panose="020B0604030504040204" pitchFamily="34" charset="0"/>
                <a:cs typeface="B Nazanin" panose="00000400000000000000" pitchFamily="2" charset="-78"/>
              </a:rPr>
              <a:t> هنر چاپ روی پارچه </a:t>
            </a:r>
            <a:r>
              <a:rPr lang="fa-IR" sz="1300" b="1" dirty="0" err="1">
                <a:latin typeface="Tahoma" panose="020B0604030504040204" pitchFamily="34" charset="0"/>
                <a:cs typeface="B Nazanin" panose="00000400000000000000" pitchFamily="2" charset="-78"/>
              </a:rPr>
              <a:t>نام‌گذاری</a:t>
            </a:r>
            <a:r>
              <a:rPr lang="fa-IR" sz="1300" b="1" dirty="0">
                <a:latin typeface="Tahoma" panose="020B0604030504040204" pitchFamily="34" charset="0"/>
                <a:cs typeface="B Nazanin" panose="00000400000000000000" pitchFamily="2" charset="-78"/>
              </a:rPr>
              <a:t> کرد که به وسیله </a:t>
            </a:r>
            <a:r>
              <a:rPr lang="fa-IR" sz="1300" b="1" dirty="0" err="1">
                <a:latin typeface="Tahoma" panose="020B0604030504040204" pitchFamily="34" charset="0"/>
                <a:cs typeface="B Nazanin" panose="00000400000000000000" pitchFamily="2" charset="-78"/>
              </a:rPr>
              <a:t>قالب‌های</a:t>
            </a:r>
            <a:r>
              <a:rPr lang="fa-IR" sz="1300" b="1" dirty="0">
                <a:latin typeface="Tahoma" panose="020B0604030504040204" pitchFamily="34" charset="0"/>
                <a:cs typeface="B Nazanin" panose="00000400000000000000" pitchFamily="2" charset="-78"/>
              </a:rPr>
              <a:t> چوبی آماده روی </a:t>
            </a:r>
            <a:r>
              <a:rPr lang="fa-IR" sz="1300" b="1" dirty="0" err="1">
                <a:latin typeface="Tahoma" panose="020B0604030504040204" pitchFamily="34" charset="0"/>
                <a:cs typeface="B Nazanin" panose="00000400000000000000" pitchFamily="2" charset="-78"/>
              </a:rPr>
              <a:t>پارچه‌های</a:t>
            </a:r>
            <a:r>
              <a:rPr lang="fa-IR" sz="1300" b="1" dirty="0">
                <a:latin typeface="Tahoma" panose="020B0604030504040204" pitchFamily="34" charset="0"/>
                <a:cs typeface="B Nazanin" panose="00000400000000000000" pitchFamily="2" charset="-78"/>
              </a:rPr>
              <a:t> مختلفی چون کتان، کرباس و در </a:t>
            </a:r>
            <a:r>
              <a:rPr lang="fa-IR" sz="1300" b="1" dirty="0" err="1">
                <a:latin typeface="Tahoma" panose="020B0604030504040204" pitchFamily="34" charset="0"/>
                <a:cs typeface="B Nazanin" panose="00000400000000000000" pitchFamily="2" charset="-78"/>
              </a:rPr>
              <a:t>رنگ‌های</a:t>
            </a:r>
            <a:r>
              <a:rPr lang="fa-IR" sz="1300" b="1" dirty="0">
                <a:latin typeface="Tahoma" panose="020B0604030504040204" pitchFamily="34" charset="0"/>
                <a:cs typeface="B Nazanin" panose="00000400000000000000" pitchFamily="2" charset="-78"/>
              </a:rPr>
              <a:t> مختلف کوبیده </a:t>
            </a:r>
            <a:r>
              <a:rPr lang="fa-IR" sz="1300" b="1" dirty="0" err="1">
                <a:latin typeface="Tahoma" panose="020B0604030504040204" pitchFamily="34" charset="0"/>
                <a:cs typeface="B Nazanin" panose="00000400000000000000" pitchFamily="2" charset="-78"/>
              </a:rPr>
              <a:t>می‌شود</a:t>
            </a:r>
            <a:r>
              <a:rPr lang="fa-IR" sz="1300" b="1" dirty="0">
                <a:latin typeface="Tahoma" panose="020B0604030504040204" pitchFamily="34" charset="0"/>
                <a:cs typeface="B Nazanin" panose="00000400000000000000" pitchFamily="2" charset="-78"/>
              </a:rPr>
              <a:t> و </a:t>
            </a:r>
            <a:r>
              <a:rPr lang="fa-IR" sz="1300" b="1" dirty="0" err="1">
                <a:latin typeface="Tahoma" panose="020B0604030504040204" pitchFamily="34" charset="0"/>
                <a:cs typeface="B Nazanin" panose="00000400000000000000" pitchFamily="2" charset="-78"/>
              </a:rPr>
              <a:t>پارچه‌های</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فوق‌العاده</a:t>
            </a:r>
            <a:r>
              <a:rPr lang="fa-IR" sz="1300" b="1" dirty="0">
                <a:latin typeface="Tahoma" panose="020B0604030504040204" pitchFamily="34" charset="0"/>
                <a:cs typeface="B Nazanin" panose="00000400000000000000" pitchFamily="2" charset="-78"/>
              </a:rPr>
              <a:t> زیبا، جذاب و در عین حال ساده را پدید </a:t>
            </a:r>
            <a:r>
              <a:rPr lang="fa-IR" sz="1300" b="1" dirty="0" err="1">
                <a:latin typeface="Tahoma" panose="020B0604030504040204" pitchFamily="34" charset="0"/>
                <a:cs typeface="B Nazanin" panose="00000400000000000000" pitchFamily="2" charset="-78"/>
              </a:rPr>
              <a:t>می‌آورد</a:t>
            </a:r>
            <a:r>
              <a:rPr lang="fa-IR" sz="1300" b="1" dirty="0">
                <a:latin typeface="Tahoma" panose="020B0604030504040204" pitchFamily="34" charset="0"/>
                <a:cs typeface="B Nazanin" panose="00000400000000000000" pitchFamily="2" charset="-78"/>
              </a:rPr>
              <a:t> که </a:t>
            </a:r>
            <a:r>
              <a:rPr lang="fa-IR" sz="1300" b="1" dirty="0" err="1">
                <a:latin typeface="Tahoma" panose="020B0604030504040204" pitchFamily="34" charset="0"/>
                <a:cs typeface="B Nazanin" panose="00000400000000000000" pitchFamily="2" charset="-78"/>
              </a:rPr>
              <a:t>می‌توان</a:t>
            </a:r>
            <a:r>
              <a:rPr lang="fa-IR" sz="1300" b="1" dirty="0">
                <a:latin typeface="Tahoma" panose="020B0604030504040204" pitchFamily="34" charset="0"/>
                <a:cs typeface="B Nazanin" panose="00000400000000000000" pitchFamily="2" charset="-78"/>
              </a:rPr>
              <a:t> یک سوغات خوب از سفر به اصفهان باشد.</a:t>
            </a:r>
          </a:p>
        </p:txBody>
      </p:sp>
      <p:pic>
        <p:nvPicPr>
          <p:cNvPr id="6" name="Picture 5">
            <a:extLst>
              <a:ext uri="{FF2B5EF4-FFF2-40B4-BE49-F238E27FC236}">
                <a16:creationId xmlns:a16="http://schemas.microsoft.com/office/drawing/2014/main" id="{C7BC7343-34F8-4829-AD90-957D48BFCD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2065" y="2367633"/>
            <a:ext cx="2361970" cy="1771478"/>
          </a:xfrm>
          <a:prstGeom prst="rect">
            <a:avLst/>
          </a:prstGeom>
        </p:spPr>
      </p:pic>
      <p:sp>
        <p:nvSpPr>
          <p:cNvPr id="7" name="Rectangle 6">
            <a:extLst>
              <a:ext uri="{FF2B5EF4-FFF2-40B4-BE49-F238E27FC236}">
                <a16:creationId xmlns:a16="http://schemas.microsoft.com/office/drawing/2014/main" id="{EC17B524-60B7-430C-AC74-4D4DE5448969}"/>
              </a:ext>
            </a:extLst>
          </p:cNvPr>
          <p:cNvSpPr/>
          <p:nvPr/>
        </p:nvSpPr>
        <p:spPr>
          <a:xfrm>
            <a:off x="5068886" y="4629994"/>
            <a:ext cx="6096000" cy="2170466"/>
          </a:xfrm>
          <a:prstGeom prst="rect">
            <a:avLst/>
          </a:prstGeom>
        </p:spPr>
        <p:txBody>
          <a:bodyPr>
            <a:spAutoFit/>
          </a:bodyPr>
          <a:lstStyle/>
          <a:p>
            <a:pPr algn="just" rtl="1" fontAlgn="base">
              <a:lnSpc>
                <a:spcPct val="150000"/>
              </a:lnSpc>
              <a:spcBef>
                <a:spcPts val="1000"/>
              </a:spcBef>
              <a:buClr>
                <a:schemeClr val="accent1"/>
              </a:buClr>
              <a:buSzPct val="80000"/>
            </a:pPr>
            <a:r>
              <a:rPr lang="fa-IR" sz="1500" b="1" dirty="0" err="1">
                <a:solidFill>
                  <a:srgbClr val="FF0000"/>
                </a:solidFill>
                <a:cs typeface="B Titr" panose="00000700000000000000" pitchFamily="2" charset="-78"/>
              </a:rPr>
              <a:t>کاشی‌سازی</a:t>
            </a:r>
            <a:endParaRPr lang="fa-IR" sz="1500" b="1" dirty="0">
              <a:solidFill>
                <a:srgbClr val="FF0000"/>
              </a:solidFill>
              <a:cs typeface="B Titr" panose="00000700000000000000" pitchFamily="2" charset="-78"/>
            </a:endParaRPr>
          </a:p>
          <a:p>
            <a:pPr algn="just" rtl="1" fontAlgn="base">
              <a:lnSpc>
                <a:spcPct val="150000"/>
              </a:lnSpc>
              <a:spcBef>
                <a:spcPts val="1000"/>
              </a:spcBef>
              <a:buClr>
                <a:schemeClr val="accent1"/>
              </a:buClr>
              <a:buSzPct val="80000"/>
            </a:pPr>
            <a:r>
              <a:rPr lang="fa-IR" sz="1300" b="1" dirty="0" err="1">
                <a:latin typeface="Tahoma" panose="020B0604030504040204" pitchFamily="34" charset="0"/>
                <a:cs typeface="B Nazanin" panose="00000400000000000000" pitchFamily="2" charset="-78"/>
              </a:rPr>
              <a:t>قدیمى‌ترین</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کاشى‌هاى</a:t>
            </a:r>
            <a:r>
              <a:rPr lang="fa-IR" sz="1300" b="1" dirty="0">
                <a:latin typeface="Tahoma" panose="020B0604030504040204" pitchFamily="34" charset="0"/>
                <a:cs typeface="B Nazanin" panose="00000400000000000000" pitchFamily="2" charset="-78"/>
              </a:rPr>
              <a:t> موجود در اصفهان، </a:t>
            </a:r>
            <a:r>
              <a:rPr lang="fa-IR" sz="1300" b="1" dirty="0" err="1">
                <a:latin typeface="Tahoma" panose="020B0604030504040204" pitchFamily="34" charset="0"/>
                <a:cs typeface="B Nazanin" panose="00000400000000000000" pitchFamily="2" charset="-78"/>
              </a:rPr>
              <a:t>کاشى</a:t>
            </a:r>
            <a:r>
              <a:rPr lang="fa-IR" sz="1300" b="1" dirty="0">
                <a:latin typeface="Tahoma" panose="020B0604030504040204" pitchFamily="34" charset="0"/>
                <a:cs typeface="B Nazanin" panose="00000400000000000000" pitchFamily="2" charset="-78"/>
              </a:rPr>
              <a:t>‌‌</a:t>
            </a:r>
            <a:r>
              <a:rPr lang="fa-IR" sz="1300" b="1" dirty="0" err="1">
                <a:latin typeface="Tahoma" panose="020B0604030504040204" pitchFamily="34" charset="0"/>
                <a:cs typeface="B Nazanin" panose="00000400000000000000" pitchFamily="2" charset="-78"/>
              </a:rPr>
              <a:t>هاى</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فیروز‌ه‌رنگى</a:t>
            </a:r>
            <a:r>
              <a:rPr lang="fa-IR" sz="1300" b="1" dirty="0">
                <a:latin typeface="Tahoma" panose="020B0604030504040204" pitchFamily="34" charset="0"/>
                <a:cs typeface="B Nazanin" panose="00000400000000000000" pitchFamily="2" charset="-78"/>
              </a:rPr>
              <a:t> است که </a:t>
            </a:r>
            <a:r>
              <a:rPr lang="fa-IR" sz="1300" b="1" dirty="0" err="1">
                <a:latin typeface="Tahoma" panose="020B0604030504040204" pitchFamily="34" charset="0"/>
                <a:cs typeface="B Nazanin" panose="00000400000000000000" pitchFamily="2" charset="-78"/>
              </a:rPr>
              <a:t>کتیبه‌هاى</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تاریخى</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مناره‌هاى</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دوره‌ی</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سلجوقى</a:t>
            </a:r>
            <a:r>
              <a:rPr lang="fa-IR" sz="1300" b="1" dirty="0">
                <a:latin typeface="Tahoma" panose="020B0604030504040204" pitchFamily="34" charset="0"/>
                <a:cs typeface="B Nazanin" panose="00000400000000000000" pitchFamily="2" charset="-78"/>
              </a:rPr>
              <a:t> با </a:t>
            </a:r>
            <a:r>
              <a:rPr lang="fa-IR" sz="1300" b="1" dirty="0" err="1">
                <a:latin typeface="Tahoma" panose="020B0604030504040204" pitchFamily="34" charset="0"/>
                <a:cs typeface="B Nazanin" panose="00000400000000000000" pitchFamily="2" charset="-78"/>
              </a:rPr>
              <a:t>آن‌ها</a:t>
            </a:r>
            <a:r>
              <a:rPr lang="fa-IR" sz="1300" b="1" dirty="0">
                <a:latin typeface="Tahoma" panose="020B0604030504040204" pitchFamily="34" charset="0"/>
                <a:cs typeface="B Nazanin" panose="00000400000000000000" pitchFamily="2" charset="-78"/>
              </a:rPr>
              <a:t> آراسته شده است. در اصفهان علاوه بر </a:t>
            </a:r>
            <a:r>
              <a:rPr lang="fa-IR" sz="1300" b="1" dirty="0" err="1">
                <a:latin typeface="Tahoma" panose="020B0604030504040204" pitchFamily="34" charset="0"/>
                <a:cs typeface="B Nazanin" panose="00000400000000000000" pitchFamily="2" charset="-78"/>
              </a:rPr>
              <a:t>کاشى‌هاى</a:t>
            </a:r>
            <a:r>
              <a:rPr lang="fa-IR" sz="1300" b="1" dirty="0">
                <a:latin typeface="Tahoma" panose="020B0604030504040204" pitchFamily="34" charset="0"/>
                <a:cs typeface="B Nazanin" panose="00000400000000000000" pitchFamily="2" charset="-78"/>
              </a:rPr>
              <a:t> هفت رنگ و معرق ظروف </a:t>
            </a:r>
            <a:r>
              <a:rPr lang="fa-IR" sz="1300" b="1" dirty="0" err="1">
                <a:latin typeface="Tahoma" panose="020B0604030504040204" pitchFamily="34" charset="0"/>
                <a:cs typeface="B Nazanin" panose="00000400000000000000" pitchFamily="2" charset="-78"/>
              </a:rPr>
              <a:t>کاشى</a:t>
            </a:r>
            <a:r>
              <a:rPr lang="fa-IR" sz="1300" b="1" dirty="0">
                <a:latin typeface="Tahoma" panose="020B0604030504040204" pitchFamily="34" charset="0"/>
                <a:cs typeface="B Nazanin" panose="00000400000000000000" pitchFamily="2" charset="-78"/>
              </a:rPr>
              <a:t>، ‌ گلدان و اشیای مختلف دیگر با نقوش مختلف ساخته </a:t>
            </a:r>
            <a:r>
              <a:rPr lang="fa-IR" sz="1300" b="1" dirty="0" err="1">
                <a:latin typeface="Tahoma" panose="020B0604030504040204" pitchFamily="34" charset="0"/>
                <a:cs typeface="B Nazanin" panose="00000400000000000000" pitchFamily="2" charset="-78"/>
              </a:rPr>
              <a:t>مى‌شوند</a:t>
            </a:r>
            <a:r>
              <a:rPr lang="fa-IR" sz="1300" b="1" dirty="0">
                <a:latin typeface="Tahoma" panose="020B0604030504040204" pitchFamily="34" charset="0"/>
                <a:cs typeface="B Nazanin" panose="00000400000000000000" pitchFamily="2" charset="-78"/>
              </a:rPr>
              <a:t> که عموما </a:t>
            </a:r>
            <a:r>
              <a:rPr lang="fa-IR" sz="1300" b="1" dirty="0" err="1">
                <a:latin typeface="Tahoma" panose="020B0604030504040204" pitchFamily="34" charset="0"/>
                <a:cs typeface="B Nazanin" panose="00000400000000000000" pitchFamily="2" charset="-78"/>
              </a:rPr>
              <a:t>جنبه‌ی</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صادراتى</a:t>
            </a:r>
            <a:r>
              <a:rPr lang="fa-IR" sz="1300" b="1" dirty="0">
                <a:latin typeface="Tahoma" panose="020B0604030504040204" pitchFamily="34" charset="0"/>
                <a:cs typeface="B Nazanin" panose="00000400000000000000" pitchFamily="2" charset="-78"/>
              </a:rPr>
              <a:t> دارند. ظروف </a:t>
            </a:r>
            <a:r>
              <a:rPr lang="fa-IR" sz="1300" b="1" dirty="0" err="1">
                <a:latin typeface="Tahoma" panose="020B0604030504040204" pitchFamily="34" charset="0"/>
                <a:cs typeface="B Nazanin" panose="00000400000000000000" pitchFamily="2" charset="-78"/>
              </a:rPr>
              <a:t>آبى</a:t>
            </a:r>
            <a:r>
              <a:rPr lang="fa-IR" sz="1300" b="1" dirty="0">
                <a:latin typeface="Tahoma" panose="020B0604030504040204" pitchFamily="34" charset="0"/>
                <a:cs typeface="B Nazanin" panose="00000400000000000000" pitchFamily="2" charset="-78"/>
              </a:rPr>
              <a:t> با نقش </a:t>
            </a:r>
            <a:r>
              <a:rPr lang="fa-IR" sz="1300" b="1" dirty="0" err="1">
                <a:latin typeface="Tahoma" panose="020B0604030504040204" pitchFamily="34" charset="0"/>
                <a:cs typeface="B Nazanin" panose="00000400000000000000" pitchFamily="2" charset="-78"/>
              </a:rPr>
              <a:t>سیاه‌قلم</a:t>
            </a:r>
            <a:r>
              <a:rPr lang="fa-IR" sz="1300" b="1" dirty="0">
                <a:latin typeface="Tahoma" panose="020B0604030504040204" pitchFamily="34" charset="0"/>
                <a:cs typeface="B Nazanin" panose="00000400000000000000" pitchFamily="2" charset="-78"/>
              </a:rPr>
              <a:t> شهرضا شهرت فراوان دارند.</a:t>
            </a:r>
          </a:p>
          <a:p>
            <a:pPr algn="just" rtl="1" fontAlgn="base">
              <a:lnSpc>
                <a:spcPct val="150000"/>
              </a:lnSpc>
              <a:spcBef>
                <a:spcPts val="1000"/>
              </a:spcBef>
              <a:buClr>
                <a:schemeClr val="accent1"/>
              </a:buClr>
              <a:buSzPct val="80000"/>
            </a:pPr>
            <a:endParaRPr lang="fa-IR" sz="1300" b="1" dirty="0">
              <a:latin typeface="Tahoma" panose="020B0604030504040204" pitchFamily="34" charset="0"/>
              <a:cs typeface="B Nazanin" panose="00000400000000000000" pitchFamily="2" charset="-78"/>
            </a:endParaRPr>
          </a:p>
        </p:txBody>
      </p:sp>
      <p:pic>
        <p:nvPicPr>
          <p:cNvPr id="9" name="Picture 8">
            <a:extLst>
              <a:ext uri="{FF2B5EF4-FFF2-40B4-BE49-F238E27FC236}">
                <a16:creationId xmlns:a16="http://schemas.microsoft.com/office/drawing/2014/main" id="{C1E90090-7B86-4A58-8FC2-02EE2CD20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065" y="4497682"/>
            <a:ext cx="2361969" cy="2059354"/>
          </a:xfrm>
          <a:prstGeom prst="rect">
            <a:avLst/>
          </a:prstGeom>
        </p:spPr>
      </p:pic>
    </p:spTree>
    <p:extLst>
      <p:ext uri="{BB962C8B-B14F-4D97-AF65-F5344CB8AC3E}">
        <p14:creationId xmlns:p14="http://schemas.microsoft.com/office/powerpoint/2010/main" val="112988960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81BD-E9A7-4CCB-9E5F-86D33DF5E20C}"/>
              </a:ext>
            </a:extLst>
          </p:cNvPr>
          <p:cNvSpPr>
            <a:spLocks noGrp="1"/>
          </p:cNvSpPr>
          <p:nvPr>
            <p:ph type="title"/>
          </p:nvPr>
        </p:nvSpPr>
        <p:spPr/>
        <p:txBody>
          <a:bodyPr/>
          <a:lstStyle/>
          <a:p>
            <a:pPr algn="r" rtl="1"/>
            <a:r>
              <a:rPr lang="fa-IR" dirty="0">
                <a:cs typeface="B Titr" panose="00000700000000000000" pitchFamily="2" charset="-78"/>
              </a:rPr>
              <a:t>سوغات</a:t>
            </a:r>
            <a:endParaRPr lang="fa-IR" dirty="0"/>
          </a:p>
        </p:txBody>
      </p:sp>
      <p:sp>
        <p:nvSpPr>
          <p:cNvPr id="4" name="Rectangle 3">
            <a:extLst>
              <a:ext uri="{FF2B5EF4-FFF2-40B4-BE49-F238E27FC236}">
                <a16:creationId xmlns:a16="http://schemas.microsoft.com/office/drawing/2014/main" id="{D71DAE39-1CF6-4FF6-946C-71E9C10DC3E3}"/>
              </a:ext>
            </a:extLst>
          </p:cNvPr>
          <p:cNvSpPr/>
          <p:nvPr/>
        </p:nvSpPr>
        <p:spPr>
          <a:xfrm>
            <a:off x="5037015" y="2533930"/>
            <a:ext cx="6096000" cy="1141979"/>
          </a:xfrm>
          <a:prstGeom prst="rect">
            <a:avLst/>
          </a:prstGeom>
        </p:spPr>
        <p:txBody>
          <a:bodyPr>
            <a:spAutoFit/>
          </a:bodyPr>
          <a:lstStyle/>
          <a:p>
            <a:pPr algn="just" rtl="1" fontAlgn="base">
              <a:lnSpc>
                <a:spcPct val="150000"/>
              </a:lnSpc>
              <a:spcBef>
                <a:spcPts val="1000"/>
              </a:spcBef>
              <a:buClr>
                <a:schemeClr val="accent1"/>
              </a:buClr>
              <a:buSzPct val="80000"/>
            </a:pPr>
            <a:r>
              <a:rPr lang="fa-IR" sz="1500" b="1" dirty="0" err="1">
                <a:solidFill>
                  <a:srgbClr val="FF0000"/>
                </a:solidFill>
                <a:cs typeface="B Titr" panose="00000700000000000000" pitchFamily="2" charset="-78"/>
              </a:rPr>
              <a:t>ملیله</a:t>
            </a:r>
            <a:r>
              <a:rPr lang="fa-IR" sz="1500" b="1" dirty="0">
                <a:solidFill>
                  <a:srgbClr val="FF0000"/>
                </a:solidFill>
                <a:cs typeface="B Titr" panose="00000700000000000000" pitchFamily="2" charset="-78"/>
              </a:rPr>
              <a:t> کاری</a:t>
            </a:r>
          </a:p>
          <a:p>
            <a:pPr algn="just" rtl="1" fontAlgn="base">
              <a:lnSpc>
                <a:spcPct val="150000"/>
              </a:lnSpc>
              <a:spcBef>
                <a:spcPts val="1000"/>
              </a:spcBef>
              <a:buClr>
                <a:schemeClr val="accent1"/>
              </a:buClr>
              <a:buSzPct val="80000"/>
            </a:pPr>
            <a:r>
              <a:rPr lang="fa-IR" sz="1300" b="1" dirty="0">
                <a:latin typeface="Tahoma" panose="020B0604030504040204" pitchFamily="34" charset="0"/>
                <a:cs typeface="B Nazanin" panose="00000400000000000000" pitchFamily="2" charset="-78"/>
              </a:rPr>
              <a:t>کار </a:t>
            </a:r>
            <a:r>
              <a:rPr lang="fa-IR" sz="1300" b="1" dirty="0" err="1">
                <a:latin typeface="Tahoma" panose="020B0604030504040204" pitchFamily="34" charset="0"/>
                <a:cs typeface="B Nazanin" panose="00000400000000000000" pitchFamily="2" charset="-78"/>
              </a:rPr>
              <a:t>نقره‌سازى</a:t>
            </a:r>
            <a:r>
              <a:rPr lang="fa-IR" sz="1300" b="1" dirty="0">
                <a:latin typeface="Tahoma" panose="020B0604030504040204" pitchFamily="34" charset="0"/>
                <a:cs typeface="B Nazanin" panose="00000400000000000000" pitchFamily="2" charset="-78"/>
              </a:rPr>
              <a:t> نیز به  </a:t>
            </a:r>
            <a:r>
              <a:rPr lang="fa-IR" sz="1300" b="1" dirty="0" err="1">
                <a:latin typeface="Tahoma" panose="020B0604030504040204" pitchFamily="34" charset="0"/>
                <a:cs typeface="B Nazanin" panose="00000400000000000000" pitchFamily="2" charset="-78"/>
              </a:rPr>
              <a:t>ملیله</a:t>
            </a:r>
            <a:r>
              <a:rPr lang="fa-IR" sz="1300" b="1" dirty="0">
                <a:latin typeface="Tahoma" panose="020B0604030504040204" pitchFamily="34" charset="0"/>
                <a:cs typeface="B Nazanin" panose="00000400000000000000" pitchFamily="2" charset="-78"/>
              </a:rPr>
              <a:t> کاری معروف است  تولید </a:t>
            </a:r>
            <a:r>
              <a:rPr lang="fa-IR" sz="1300" b="1" dirty="0" err="1">
                <a:latin typeface="Tahoma" panose="020B0604030504040204" pitchFamily="34" charset="0"/>
                <a:cs typeface="B Nazanin" panose="00000400000000000000" pitchFamily="2" charset="-78"/>
              </a:rPr>
              <a:t>ملیله</a:t>
            </a:r>
            <a:r>
              <a:rPr lang="fa-IR" sz="1300" b="1" dirty="0">
                <a:latin typeface="Tahoma" panose="020B0604030504040204" pitchFamily="34" charset="0"/>
                <a:cs typeface="B Nazanin" panose="00000400000000000000" pitchFamily="2" charset="-78"/>
              </a:rPr>
              <a:t> در استان اصفهان رونق فراوان دارد و  </a:t>
            </a:r>
            <a:r>
              <a:rPr lang="fa-IR" sz="1300" b="1" dirty="0" err="1">
                <a:latin typeface="Tahoma" panose="020B0604030504040204" pitchFamily="34" charset="0"/>
                <a:cs typeface="B Nazanin" panose="00000400000000000000" pitchFamily="2" charset="-78"/>
              </a:rPr>
              <a:t>نقره‌سازان</a:t>
            </a:r>
            <a:r>
              <a:rPr lang="fa-IR" sz="1300" b="1" dirty="0">
                <a:latin typeface="Tahoma" panose="020B0604030504040204" pitchFamily="34" charset="0"/>
                <a:cs typeface="B Nazanin" panose="00000400000000000000" pitchFamily="2" charset="-78"/>
              </a:rPr>
              <a:t> اصفهان </a:t>
            </a:r>
            <a:r>
              <a:rPr lang="fa-IR" sz="1300" b="1" dirty="0" err="1">
                <a:latin typeface="Tahoma" panose="020B0604030504040204" pitchFamily="34" charset="0"/>
                <a:cs typeface="B Nazanin" panose="00000400000000000000" pitchFamily="2" charset="-78"/>
              </a:rPr>
              <a:t>مجموعه‌هاى</a:t>
            </a:r>
            <a:r>
              <a:rPr lang="fa-IR" sz="1300" b="1" dirty="0">
                <a:latin typeface="Tahoma" panose="020B0604030504040204" pitchFamily="34" charset="0"/>
                <a:cs typeface="B Nazanin" panose="00000400000000000000" pitchFamily="2" charset="-78"/>
              </a:rPr>
              <a:t> گردنبند، گوشواره، </a:t>
            </a:r>
            <a:r>
              <a:rPr lang="fa-IR" sz="1300" b="1" dirty="0" err="1">
                <a:latin typeface="Tahoma" panose="020B0604030504040204" pitchFamily="34" charset="0"/>
                <a:cs typeface="B Nazanin" panose="00000400000000000000" pitchFamily="2" charset="-78"/>
              </a:rPr>
              <a:t>دستبند</a:t>
            </a:r>
            <a:r>
              <a:rPr lang="fa-IR" sz="1300" b="1" dirty="0">
                <a:latin typeface="Tahoma" panose="020B0604030504040204" pitchFamily="34" charset="0"/>
                <a:cs typeface="B Nazanin" panose="00000400000000000000" pitchFamily="2" charset="-78"/>
              </a:rPr>
              <a:t> و سنجاق را تولید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و به فروش </a:t>
            </a:r>
            <a:r>
              <a:rPr lang="fa-IR" sz="1300" b="1" dirty="0" err="1">
                <a:latin typeface="Tahoma" panose="020B0604030504040204" pitchFamily="34" charset="0"/>
                <a:cs typeface="B Nazanin" panose="00000400000000000000" pitchFamily="2" charset="-78"/>
              </a:rPr>
              <a:t>مى‌رسانند</a:t>
            </a:r>
            <a:r>
              <a:rPr lang="fa-IR" sz="1300" b="1" dirty="0">
                <a:latin typeface="Tahoma" panose="020B0604030504040204" pitchFamily="34" charset="0"/>
                <a:cs typeface="B Nazanin" panose="00000400000000000000" pitchFamily="2" charset="-78"/>
              </a:rPr>
              <a:t>.</a:t>
            </a:r>
          </a:p>
        </p:txBody>
      </p:sp>
      <p:pic>
        <p:nvPicPr>
          <p:cNvPr id="6" name="Picture 5">
            <a:extLst>
              <a:ext uri="{FF2B5EF4-FFF2-40B4-BE49-F238E27FC236}">
                <a16:creationId xmlns:a16="http://schemas.microsoft.com/office/drawing/2014/main" id="{59FF6A86-7F0C-49F4-9B32-5042D4B8EC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984" y="2317374"/>
            <a:ext cx="2565059" cy="1923795"/>
          </a:xfrm>
          <a:prstGeom prst="rect">
            <a:avLst/>
          </a:prstGeom>
        </p:spPr>
      </p:pic>
      <p:sp>
        <p:nvSpPr>
          <p:cNvPr id="7" name="Rectangle 6">
            <a:extLst>
              <a:ext uri="{FF2B5EF4-FFF2-40B4-BE49-F238E27FC236}">
                <a16:creationId xmlns:a16="http://schemas.microsoft.com/office/drawing/2014/main" id="{20871BC1-7DB9-4C8E-A774-23C04F776374}"/>
              </a:ext>
            </a:extLst>
          </p:cNvPr>
          <p:cNvSpPr/>
          <p:nvPr/>
        </p:nvSpPr>
        <p:spPr>
          <a:xfrm>
            <a:off x="5224334" y="4529207"/>
            <a:ext cx="6096000" cy="2042226"/>
          </a:xfrm>
          <a:prstGeom prst="rect">
            <a:avLst/>
          </a:prstGeom>
        </p:spPr>
        <p:txBody>
          <a:bodyPr>
            <a:spAutoFit/>
          </a:bodyPr>
          <a:lstStyle/>
          <a:p>
            <a:pPr algn="just" rtl="1" fontAlgn="base">
              <a:lnSpc>
                <a:spcPct val="150000"/>
              </a:lnSpc>
              <a:spcBef>
                <a:spcPts val="1000"/>
              </a:spcBef>
              <a:buClr>
                <a:schemeClr val="accent1"/>
              </a:buClr>
              <a:buSzPct val="80000"/>
            </a:pPr>
            <a:r>
              <a:rPr lang="fa-IR" sz="1500" b="1" dirty="0">
                <a:solidFill>
                  <a:srgbClr val="FF0000"/>
                </a:solidFill>
                <a:cs typeface="B Titr" panose="00000700000000000000" pitchFamily="2" charset="-78"/>
              </a:rPr>
              <a:t>قلم زنی</a:t>
            </a:r>
          </a:p>
          <a:p>
            <a:pPr algn="just" rtl="1" fontAlgn="base">
              <a:lnSpc>
                <a:spcPct val="150000"/>
              </a:lnSpc>
              <a:spcBef>
                <a:spcPts val="1000"/>
              </a:spcBef>
              <a:buClr>
                <a:schemeClr val="accent1"/>
              </a:buClr>
              <a:buSzPct val="80000"/>
            </a:pPr>
            <a:r>
              <a:rPr lang="fa-IR" sz="1300" b="1" dirty="0">
                <a:latin typeface="Tahoma" panose="020B0604030504040204" pitchFamily="34" charset="0"/>
                <a:cs typeface="B Nazanin" panose="00000400000000000000" pitchFamily="2" charset="-78"/>
              </a:rPr>
              <a:t>این هنر از صنایع مشهور اصفهان است و </a:t>
            </a:r>
            <a:r>
              <a:rPr lang="fa-IR" sz="1300" b="1" dirty="0" err="1">
                <a:latin typeface="Tahoma" panose="020B0604030504040204" pitchFamily="34" charset="0"/>
                <a:cs typeface="B Nazanin" panose="00000400000000000000" pitchFamily="2" charset="-78"/>
              </a:rPr>
              <a:t>اشیاء</a:t>
            </a:r>
            <a:r>
              <a:rPr lang="fa-IR" sz="1300" b="1" dirty="0">
                <a:latin typeface="Tahoma" panose="020B0604030504040204" pitchFamily="34" charset="0"/>
                <a:cs typeface="B Nazanin" panose="00000400000000000000" pitchFamily="2" charset="-78"/>
              </a:rPr>
              <a:t> قلم زنی شده مانند سینی، گلدان، انواع ظروف، بشقاب، قاب عکس و... در </a:t>
            </a:r>
            <a:r>
              <a:rPr lang="fa-IR" sz="1300" b="1" dirty="0" err="1">
                <a:latin typeface="Tahoma" panose="020B0604030504040204" pitchFamily="34" charset="0"/>
                <a:cs typeface="B Nazanin" panose="00000400000000000000" pitchFamily="2" charset="-78"/>
              </a:rPr>
              <a:t>مغازه‌های</a:t>
            </a:r>
            <a:r>
              <a:rPr lang="fa-IR" sz="1300" b="1" dirty="0">
                <a:latin typeface="Tahoma" panose="020B0604030504040204" pitchFamily="34" charset="0"/>
                <a:cs typeface="B Nazanin" panose="00000400000000000000" pitchFamily="2" charset="-78"/>
              </a:rPr>
              <a:t> خیابان </a:t>
            </a:r>
            <a:r>
              <a:rPr lang="fa-IR" sz="1300" b="1" dirty="0" err="1">
                <a:latin typeface="Tahoma" panose="020B0604030504040204" pitchFamily="34" charset="0"/>
                <a:cs typeface="B Nazanin" panose="00000400000000000000" pitchFamily="2" charset="-78"/>
              </a:rPr>
              <a:t>چهارباغ</a:t>
            </a:r>
            <a:r>
              <a:rPr lang="fa-IR" sz="1300" b="1" dirty="0">
                <a:latin typeface="Tahoma" panose="020B0604030504040204" pitchFamily="34" charset="0"/>
                <a:cs typeface="B Nazanin" panose="00000400000000000000" pitchFamily="2" charset="-78"/>
              </a:rPr>
              <a:t> و میدان نقش جهان به وفور پیدا </a:t>
            </a:r>
            <a:r>
              <a:rPr lang="fa-IR" sz="1300" b="1" dirty="0" err="1">
                <a:latin typeface="Tahoma" panose="020B0604030504040204" pitchFamily="34" charset="0"/>
                <a:cs typeface="B Nazanin" panose="00000400000000000000" pitchFamily="2" charset="-78"/>
              </a:rPr>
              <a:t>می‌شوند</a:t>
            </a:r>
            <a:r>
              <a:rPr lang="fa-IR" sz="1300" b="1" dirty="0">
                <a:latin typeface="Tahoma" panose="020B0604030504040204" pitchFamily="34" charset="0"/>
                <a:cs typeface="B Nazanin" panose="00000400000000000000" pitchFamily="2" charset="-78"/>
              </a:rPr>
              <a:t>. هنرمندان اصفهانی با </a:t>
            </a:r>
            <a:r>
              <a:rPr lang="fa-IR" sz="1300" b="1" dirty="0" err="1">
                <a:latin typeface="Tahoma" panose="020B0604030504040204" pitchFamily="34" charset="0"/>
                <a:cs typeface="B Nazanin" panose="00000400000000000000" pitchFamily="2" charset="-78"/>
              </a:rPr>
              <a:t>روش‌های</a:t>
            </a:r>
            <a:r>
              <a:rPr lang="fa-IR" sz="1300" b="1" dirty="0">
                <a:latin typeface="Tahoma" panose="020B0604030504040204" pitchFamily="34" charset="0"/>
                <a:cs typeface="B Nazanin" panose="00000400000000000000" pitchFamily="2" charset="-78"/>
              </a:rPr>
              <a:t> </a:t>
            </a:r>
            <a:r>
              <a:rPr lang="fa-IR" sz="1300" b="1" dirty="0" err="1">
                <a:latin typeface="Tahoma" panose="020B0604030504040204" pitchFamily="34" charset="0"/>
                <a:cs typeface="B Nazanin" panose="00000400000000000000" pitchFamily="2" charset="-78"/>
              </a:rPr>
              <a:t>حکاکی</a:t>
            </a:r>
            <a:r>
              <a:rPr lang="fa-IR" sz="1300" b="1" dirty="0">
                <a:latin typeface="Tahoma" panose="020B0604030504040204" pitchFamily="34" charset="0"/>
                <a:cs typeface="B Nazanin" panose="00000400000000000000" pitchFamily="2" charset="-78"/>
              </a:rPr>
              <a:t>، مشبک، برجسته کاری روی اشیای مختلفی از جمله گلدان، سینی، لوازم تزئینی، سماور، بشقاب، جعبه و.... نقوش زیبایی را اجرا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و آثار ارزشمندی را به وجود </a:t>
            </a:r>
            <a:r>
              <a:rPr lang="fa-IR" sz="1300" b="1" dirty="0" err="1">
                <a:latin typeface="Tahoma" panose="020B0604030504040204" pitchFamily="34" charset="0"/>
                <a:cs typeface="B Nazanin" panose="00000400000000000000" pitchFamily="2" charset="-78"/>
              </a:rPr>
              <a:t>می‌آورند</a:t>
            </a:r>
            <a:r>
              <a:rPr lang="fa-IR" sz="1300" b="1" dirty="0">
                <a:latin typeface="Tahoma" panose="020B0604030504040204" pitchFamily="34" charset="0"/>
                <a:cs typeface="B Nazanin" panose="00000400000000000000" pitchFamily="2" charset="-78"/>
              </a:rPr>
              <a:t> که توجه هر </a:t>
            </a:r>
            <a:r>
              <a:rPr lang="fa-IR" sz="1300" b="1" dirty="0" err="1">
                <a:latin typeface="Tahoma" panose="020B0604030504040204" pitchFamily="34" charset="0"/>
                <a:cs typeface="B Nazanin" panose="00000400000000000000" pitchFamily="2" charset="-78"/>
              </a:rPr>
              <a:t>بیننده‌ای</a:t>
            </a:r>
            <a:r>
              <a:rPr lang="fa-IR" sz="1300" b="1" dirty="0">
                <a:latin typeface="Tahoma" panose="020B0604030504040204" pitchFamily="34" charset="0"/>
                <a:cs typeface="B Nazanin" panose="00000400000000000000" pitchFamily="2" charset="-78"/>
              </a:rPr>
              <a:t> را به خود جلب </a:t>
            </a:r>
            <a:r>
              <a:rPr lang="fa-IR" sz="1300" b="1" dirty="0" err="1">
                <a:latin typeface="Tahoma" panose="020B0604030504040204" pitchFamily="34" charset="0"/>
                <a:cs typeface="B Nazanin" panose="00000400000000000000" pitchFamily="2" charset="-78"/>
              </a:rPr>
              <a:t>می‌کنند</a:t>
            </a:r>
            <a:r>
              <a:rPr lang="fa-IR" sz="1300" b="1" dirty="0">
                <a:latin typeface="Tahoma" panose="020B0604030504040204" pitchFamily="34" charset="0"/>
                <a:cs typeface="B Nazanin" panose="00000400000000000000" pitchFamily="2" charset="-78"/>
              </a:rPr>
              <a:t>. </a:t>
            </a:r>
          </a:p>
        </p:txBody>
      </p:sp>
      <p:pic>
        <p:nvPicPr>
          <p:cNvPr id="9" name="Picture 8">
            <a:extLst>
              <a:ext uri="{FF2B5EF4-FFF2-40B4-BE49-F238E27FC236}">
                <a16:creationId xmlns:a16="http://schemas.microsoft.com/office/drawing/2014/main" id="{1C7C31DF-4B99-4340-A6C4-02D7A46129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862" y="4477170"/>
            <a:ext cx="3810000" cy="2146300"/>
          </a:xfrm>
          <a:prstGeom prst="rect">
            <a:avLst/>
          </a:prstGeom>
        </p:spPr>
      </p:pic>
    </p:spTree>
    <p:extLst>
      <p:ext uri="{BB962C8B-B14F-4D97-AF65-F5344CB8AC3E}">
        <p14:creationId xmlns:p14="http://schemas.microsoft.com/office/powerpoint/2010/main" val="3725066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ppt_w</p:attrName>
                                        </p:attrNameLst>
                                      </p:cBhvr>
                                      <p:tavLst>
                                        <p:tav tm="0" fmla="#ppt_w*sin(2.5*pi*$)">
                                          <p:val>
                                            <p:fltVal val="0"/>
                                          </p:val>
                                        </p:tav>
                                        <p:tav tm="100000">
                                          <p:val>
                                            <p:fltVal val="1"/>
                                          </p:val>
                                        </p:tav>
                                      </p:tavLst>
                                    </p:anim>
                                    <p:anim calcmode="lin" valueType="num">
                                      <p:cBhvr>
                                        <p:cTn id="3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16278" y="2908883"/>
            <a:ext cx="6529893" cy="3323964"/>
          </a:xfrm>
          <a:prstGeom prst="roundRect">
            <a:avLst/>
          </a:prstGeom>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50000"/>
              </a:lnSpc>
            </a:pPr>
            <a:r>
              <a:rPr lang="fa-IR" sz="4800" dirty="0">
                <a:solidFill>
                  <a:srgbClr val="0000FF"/>
                </a:solidFill>
                <a:effectLst>
                  <a:outerShdw blurRad="38100" dist="38100" dir="2700000" algn="tl">
                    <a:srgbClr val="000000">
                      <a:alpha val="43137"/>
                    </a:srgbClr>
                  </a:outerShdw>
                </a:effectLst>
                <a:cs typeface="B Titr" panose="00000700000000000000" pitchFamily="2" charset="-78"/>
              </a:rPr>
              <a:t>با تشکر از توجه شما</a:t>
            </a:r>
          </a:p>
          <a:p>
            <a:pPr algn="ctr" rtl="1">
              <a:lnSpc>
                <a:spcPct val="150000"/>
              </a:lnSpc>
            </a:pPr>
            <a:r>
              <a:rPr lang="fa-IR" sz="4800" dirty="0">
                <a:solidFill>
                  <a:srgbClr val="0000FF"/>
                </a:solidFill>
                <a:effectLst>
                  <a:outerShdw blurRad="38100" dist="38100" dir="2700000" algn="tl">
                    <a:srgbClr val="000000">
                      <a:alpha val="43137"/>
                    </a:srgbClr>
                  </a:outerShdw>
                </a:effectLst>
                <a:cs typeface="B Titr" panose="00000700000000000000" pitchFamily="2" charset="-78"/>
              </a:rPr>
              <a:t>خدا حافظ</a:t>
            </a:r>
            <a:endParaRPr lang="en-US" sz="4800" dirty="0">
              <a:solidFill>
                <a:srgbClr val="0000FF"/>
              </a:solidFill>
              <a:effectLst>
                <a:outerShdw blurRad="38100" dist="38100" dir="2700000" algn="tl">
                  <a:srgbClr val="000000">
                    <a:alpha val="43137"/>
                  </a:srgbClr>
                </a:outerShdw>
              </a:effectLst>
              <a:cs typeface="B Titr" panose="00000700000000000000" pitchFamily="2" charset="-78"/>
            </a:endParaRPr>
          </a:p>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57170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97">
                                          <p:stCondLst>
                                            <p:cond delay="0"/>
                                          </p:stCondLst>
                                        </p:cTn>
                                        <p:tgtEl>
                                          <p:spTgt spid="4"/>
                                        </p:tgtEl>
                                      </p:cBhvr>
                                    </p:animEffect>
                                    <p:anim calcmode="lin" valueType="num">
                                      <p:cBhvr>
                                        <p:cTn id="8" dur="250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4"/>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4"/>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4"/>
                                        </p:tgtEl>
                                        <p:attrNameLst>
                                          <p:attrName>ppt_y</p:attrName>
                                        </p:attrNameLst>
                                      </p:cBhvr>
                                      <p:tavLst>
                                        <p:tav tm="0" fmla="#ppt_y-sin(pi*$)/81">
                                          <p:val>
                                            <p:fltVal val="0"/>
                                          </p:val>
                                        </p:tav>
                                        <p:tav tm="100000">
                                          <p:val>
                                            <p:fltVal val="1"/>
                                          </p:val>
                                        </p:tav>
                                      </p:tavLst>
                                    </p:anim>
                                    <p:animScale>
                                      <p:cBhvr>
                                        <p:cTn id="13" dur="36">
                                          <p:stCondLst>
                                            <p:cond delay="894"/>
                                          </p:stCondLst>
                                        </p:cTn>
                                        <p:tgtEl>
                                          <p:spTgt spid="4"/>
                                        </p:tgtEl>
                                      </p:cBhvr>
                                      <p:to x="100000" y="60000"/>
                                    </p:animScale>
                                    <p:animScale>
                                      <p:cBhvr>
                                        <p:cTn id="14" dur="228" decel="50000">
                                          <p:stCondLst>
                                            <p:cond delay="930"/>
                                          </p:stCondLst>
                                        </p:cTn>
                                        <p:tgtEl>
                                          <p:spTgt spid="4"/>
                                        </p:tgtEl>
                                      </p:cBhvr>
                                      <p:to x="100000" y="100000"/>
                                    </p:animScale>
                                    <p:animScale>
                                      <p:cBhvr>
                                        <p:cTn id="15" dur="36">
                                          <p:stCondLst>
                                            <p:cond delay="1804"/>
                                          </p:stCondLst>
                                        </p:cTn>
                                        <p:tgtEl>
                                          <p:spTgt spid="4"/>
                                        </p:tgtEl>
                                      </p:cBhvr>
                                      <p:to x="100000" y="80000"/>
                                    </p:animScale>
                                    <p:animScale>
                                      <p:cBhvr>
                                        <p:cTn id="16" dur="228" decel="50000">
                                          <p:stCondLst>
                                            <p:cond delay="1840"/>
                                          </p:stCondLst>
                                        </p:cTn>
                                        <p:tgtEl>
                                          <p:spTgt spid="4"/>
                                        </p:tgtEl>
                                      </p:cBhvr>
                                      <p:to x="100000" y="100000"/>
                                    </p:animScale>
                                    <p:animScale>
                                      <p:cBhvr>
                                        <p:cTn id="17" dur="36">
                                          <p:stCondLst>
                                            <p:cond delay="2258"/>
                                          </p:stCondLst>
                                        </p:cTn>
                                        <p:tgtEl>
                                          <p:spTgt spid="4"/>
                                        </p:tgtEl>
                                      </p:cBhvr>
                                      <p:to x="100000" y="90000"/>
                                    </p:animScale>
                                    <p:animScale>
                                      <p:cBhvr>
                                        <p:cTn id="18" dur="228" decel="50000">
                                          <p:stCondLst>
                                            <p:cond delay="2293"/>
                                          </p:stCondLst>
                                        </p:cTn>
                                        <p:tgtEl>
                                          <p:spTgt spid="4"/>
                                        </p:tgtEl>
                                      </p:cBhvr>
                                      <p:to x="100000" y="100000"/>
                                    </p:animScale>
                                    <p:animScale>
                                      <p:cBhvr>
                                        <p:cTn id="19" dur="36">
                                          <p:stCondLst>
                                            <p:cond delay="2486"/>
                                          </p:stCondLst>
                                        </p:cTn>
                                        <p:tgtEl>
                                          <p:spTgt spid="4"/>
                                        </p:tgtEl>
                                      </p:cBhvr>
                                      <p:to x="100000" y="95000"/>
                                    </p:animScale>
                                    <p:animScale>
                                      <p:cBhvr>
                                        <p:cTn id="20" dur="228" decel="50000">
                                          <p:stCondLst>
                                            <p:cond delay="252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5668" y="2519603"/>
            <a:ext cx="4280664" cy="3751504"/>
          </a:xfrm>
        </p:spPr>
      </p:pic>
    </p:spTree>
    <p:extLst>
      <p:ext uri="{BB962C8B-B14F-4D97-AF65-F5344CB8AC3E}">
        <p14:creationId xmlns:p14="http://schemas.microsoft.com/office/powerpoint/2010/main" val="1970992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7678-D847-4C0C-BFCD-4C14B426968C}"/>
              </a:ext>
            </a:extLst>
          </p:cNvPr>
          <p:cNvSpPr>
            <a:spLocks noGrp="1"/>
          </p:cNvSpPr>
          <p:nvPr>
            <p:ph type="title"/>
          </p:nvPr>
        </p:nvSpPr>
        <p:spPr/>
        <p:txBody>
          <a:bodyPr/>
          <a:lstStyle/>
          <a:p>
            <a:pPr algn="r" rtl="1"/>
            <a:r>
              <a:rPr lang="fa-IR" dirty="0">
                <a:cs typeface="B Titr" panose="00000700000000000000" pitchFamily="2" charset="-78"/>
              </a:rPr>
              <a:t>آداب و رسوم</a:t>
            </a:r>
          </a:p>
        </p:txBody>
      </p:sp>
      <p:sp>
        <p:nvSpPr>
          <p:cNvPr id="3" name="Content Placeholder 2">
            <a:extLst>
              <a:ext uri="{FF2B5EF4-FFF2-40B4-BE49-F238E27FC236}">
                <a16:creationId xmlns:a16="http://schemas.microsoft.com/office/drawing/2014/main" id="{43692D91-1130-4E78-9ED9-2617428390E2}"/>
              </a:ext>
            </a:extLst>
          </p:cNvPr>
          <p:cNvSpPr>
            <a:spLocks noGrp="1"/>
          </p:cNvSpPr>
          <p:nvPr>
            <p:ph idx="1"/>
          </p:nvPr>
        </p:nvSpPr>
        <p:spPr>
          <a:xfrm>
            <a:off x="4460369" y="3045415"/>
            <a:ext cx="7247865" cy="3472832"/>
          </a:xfrm>
        </p:spPr>
        <p:txBody>
          <a:bodyPr>
            <a:noAutofit/>
          </a:bodyPr>
          <a:lstStyle/>
          <a:p>
            <a:pPr marL="0" indent="0" algn="r" rtl="1">
              <a:lnSpc>
                <a:spcPct val="150000"/>
              </a:lnSpc>
              <a:buNone/>
            </a:pPr>
            <a:r>
              <a:rPr lang="fa-IR" sz="1400" b="1" dirty="0">
                <a:solidFill>
                  <a:srgbClr val="FF0000"/>
                </a:solidFill>
                <a:cs typeface="B Titr" panose="00000700000000000000" pitchFamily="2" charset="-78"/>
              </a:rPr>
              <a:t>آیین خیمه کوبی و تعزیه در نوش آباد اصفهان</a:t>
            </a:r>
            <a:r>
              <a:rPr lang="fa-IR" sz="1400" b="1" dirty="0">
                <a:cs typeface="B Nazanin" panose="00000400000000000000" pitchFamily="2" charset="-78"/>
              </a:rPr>
              <a:t>: </a:t>
            </a:r>
          </a:p>
          <a:p>
            <a:pPr algn="just" rtl="1">
              <a:lnSpc>
                <a:spcPct val="150000"/>
              </a:lnSpc>
            </a:pPr>
            <a:r>
              <a:rPr lang="fa-IR" sz="1300" b="1" dirty="0">
                <a:solidFill>
                  <a:schemeClr val="tx1"/>
                </a:solidFill>
                <a:cs typeface="B Nazanin" panose="00000400000000000000" pitchFamily="2" charset="-78"/>
              </a:rPr>
              <a:t>ترکیبی از شبیه خوانی و عزاداری، تعریفی است در وصف آنچه مردم نوش آباد اصفهان در این مراسم در سوگ حادثه کربلا انجام می دهند. این رسم که با شرکت چند هزار نفره مردم در دو لشکر </a:t>
            </a:r>
            <a:r>
              <a:rPr lang="fa-IR" sz="1300" b="1" dirty="0" err="1">
                <a:solidFill>
                  <a:schemeClr val="tx1"/>
                </a:solidFill>
                <a:cs typeface="B Nazanin" panose="00000400000000000000" pitchFamily="2" charset="-78"/>
              </a:rPr>
              <a:t>اشقیا</a:t>
            </a:r>
            <a:r>
              <a:rPr lang="fa-IR" sz="1300" b="1" dirty="0">
                <a:solidFill>
                  <a:schemeClr val="tx1"/>
                </a:solidFill>
                <a:cs typeface="B Nazanin" panose="00000400000000000000" pitchFamily="2" charset="-78"/>
              </a:rPr>
              <a:t> و انبیا برگزار می شود، یکی از متفاوت ترین انواع تعزیه خوانی و عزاداری در ایران است. از جلوه های خاص این مراسم حضور افراد با گریم شخصیت های مختلف مانند حضرت موسی (ع)، حضرت عیسی (ع) و دیگر انبیاء الهی، فرشتگان و </a:t>
            </a:r>
            <a:r>
              <a:rPr lang="fa-IR" sz="1300" b="1" dirty="0" err="1">
                <a:solidFill>
                  <a:schemeClr val="tx1"/>
                </a:solidFill>
                <a:cs typeface="B Nazanin" panose="00000400000000000000" pitchFamily="2" charset="-78"/>
              </a:rPr>
              <a:t>جنیان</a:t>
            </a:r>
            <a:r>
              <a:rPr lang="fa-IR" sz="1300" b="1" dirty="0">
                <a:solidFill>
                  <a:schemeClr val="tx1"/>
                </a:solidFill>
                <a:cs typeface="B Nazanin" panose="00000400000000000000" pitchFamily="2" charset="-78"/>
              </a:rPr>
              <a:t> است. </a:t>
            </a:r>
          </a:p>
          <a:p>
            <a:pPr marL="0" indent="0" algn="r" rtl="1">
              <a:lnSpc>
                <a:spcPct val="150000"/>
              </a:lnSpc>
              <a:buNone/>
            </a:pPr>
            <a:r>
              <a:rPr lang="fa-IR" sz="1400" b="1" dirty="0">
                <a:solidFill>
                  <a:srgbClr val="FF0000"/>
                </a:solidFill>
                <a:cs typeface="B Titr" panose="00000700000000000000" pitchFamily="2" charset="-78"/>
              </a:rPr>
              <a:t>عزاداری ماه محرم در شهر اصفهان</a:t>
            </a:r>
            <a:r>
              <a:rPr lang="fa-IR" sz="1400" b="1" dirty="0">
                <a:cs typeface="B Nazanin" panose="00000400000000000000" pitchFamily="2" charset="-78"/>
              </a:rPr>
              <a:t>: </a:t>
            </a:r>
          </a:p>
          <a:p>
            <a:pPr algn="just" rtl="1">
              <a:lnSpc>
                <a:spcPct val="150000"/>
              </a:lnSpc>
            </a:pPr>
            <a:r>
              <a:rPr lang="fa-IR" sz="1300" b="1" dirty="0">
                <a:cs typeface="B Nazanin" panose="00000400000000000000" pitchFamily="2" charset="-78"/>
              </a:rPr>
              <a:t>در اصفهان عزاداری ماه محرم از شب اول ماه آغاز می شود و هر محله دسته های </a:t>
            </a:r>
            <a:r>
              <a:rPr lang="fa-IR" sz="1300" b="1" dirty="0" err="1">
                <a:cs typeface="B Nazanin" panose="00000400000000000000" pitchFamily="2" charset="-78"/>
              </a:rPr>
              <a:t>منحصربه‌فرد</a:t>
            </a:r>
            <a:r>
              <a:rPr lang="fa-IR" sz="1300" b="1" dirty="0">
                <a:cs typeface="B Nazanin" panose="00000400000000000000" pitchFamily="2" charset="-78"/>
              </a:rPr>
              <a:t> خود را برای عزاداری دارد. این دسته ها در شب های محرم به محله های یکدیگر می روند و در روز عاشورا نیز تمام آنها در میدان </a:t>
            </a:r>
            <a:r>
              <a:rPr lang="fa-IR" sz="1300" b="1" dirty="0" err="1">
                <a:cs typeface="B Nazanin" panose="00000400000000000000" pitchFamily="2" charset="-78"/>
              </a:rPr>
              <a:t>نقش‌جهان</a:t>
            </a:r>
            <a:r>
              <a:rPr lang="fa-IR" sz="1300" b="1" dirty="0">
                <a:cs typeface="B Nazanin" panose="00000400000000000000" pitchFamily="2" charset="-78"/>
              </a:rPr>
              <a:t> (میدان امام) جمع می شوند و به عزاداری می پردازند. از نکته های جالب عزاداری در اصفهان، وجود خانه ای به نام خانه </a:t>
            </a:r>
            <a:r>
              <a:rPr lang="fa-IR" sz="1300" b="1" dirty="0" err="1">
                <a:cs typeface="B Nazanin" panose="00000400000000000000" pitchFamily="2" charset="-78"/>
              </a:rPr>
              <a:t>زرگرباشی</a:t>
            </a:r>
            <a:r>
              <a:rPr lang="fa-IR" sz="1300" b="1" dirty="0">
                <a:cs typeface="B Nazanin" panose="00000400000000000000" pitchFamily="2" charset="-78"/>
              </a:rPr>
              <a:t> ست که هر سال خانم های اصفهانی روز تاسوعا در این خانه گردهم جمع می آیند و نذرهای سال قبل خود را ادا می کنند. </a:t>
            </a:r>
          </a:p>
          <a:p>
            <a:pPr algn="r" rtl="1">
              <a:lnSpc>
                <a:spcPct val="150000"/>
              </a:lnSpc>
            </a:pPr>
            <a:endParaRPr lang="fa-IR" sz="1400" b="1" dirty="0">
              <a:cs typeface="B Nazanin" panose="00000400000000000000" pitchFamily="2" charset="-78"/>
            </a:endParaRPr>
          </a:p>
        </p:txBody>
      </p:sp>
      <p:pic>
        <p:nvPicPr>
          <p:cNvPr id="5" name="Picture 4">
            <a:extLst>
              <a:ext uri="{FF2B5EF4-FFF2-40B4-BE49-F238E27FC236}">
                <a16:creationId xmlns:a16="http://schemas.microsoft.com/office/drawing/2014/main" id="{175B4FFA-12A1-48EE-B12F-EE5E5C6D9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2828" y="5234840"/>
            <a:ext cx="1965377" cy="1298984"/>
          </a:xfrm>
          <a:prstGeom prst="rect">
            <a:avLst/>
          </a:prstGeom>
        </p:spPr>
      </p:pic>
      <p:pic>
        <p:nvPicPr>
          <p:cNvPr id="7" name="Picture 6">
            <a:extLst>
              <a:ext uri="{FF2B5EF4-FFF2-40B4-BE49-F238E27FC236}">
                <a16:creationId xmlns:a16="http://schemas.microsoft.com/office/drawing/2014/main" id="{C663C828-23C6-4E2E-87A0-BEA42FC6BC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4397" y="3298736"/>
            <a:ext cx="1867673" cy="1246102"/>
          </a:xfrm>
          <a:prstGeom prst="rect">
            <a:avLst/>
          </a:prstGeom>
        </p:spPr>
      </p:pic>
      <p:pic>
        <p:nvPicPr>
          <p:cNvPr id="9" name="Picture 8">
            <a:extLst>
              <a:ext uri="{FF2B5EF4-FFF2-40B4-BE49-F238E27FC236}">
                <a16:creationId xmlns:a16="http://schemas.microsoft.com/office/drawing/2014/main" id="{81ED75E7-F380-4448-A635-C8BF3EAB5C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62828" y="3263116"/>
            <a:ext cx="1960598" cy="1246102"/>
          </a:xfrm>
          <a:prstGeom prst="rect">
            <a:avLst/>
          </a:prstGeom>
        </p:spPr>
      </p:pic>
      <p:pic>
        <p:nvPicPr>
          <p:cNvPr id="11" name="Picture 10">
            <a:extLst>
              <a:ext uri="{FF2B5EF4-FFF2-40B4-BE49-F238E27FC236}">
                <a16:creationId xmlns:a16="http://schemas.microsoft.com/office/drawing/2014/main" id="{2324CBC5-E195-457C-8AE1-7384AC3C84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97" y="5234840"/>
            <a:ext cx="1867673" cy="1298984"/>
          </a:xfrm>
          <a:prstGeom prst="rect">
            <a:avLst/>
          </a:prstGeom>
        </p:spPr>
      </p:pic>
      <p:sp>
        <p:nvSpPr>
          <p:cNvPr id="4" name="Rectangle 3">
            <a:extLst>
              <a:ext uri="{FF2B5EF4-FFF2-40B4-BE49-F238E27FC236}">
                <a16:creationId xmlns:a16="http://schemas.microsoft.com/office/drawing/2014/main" id="{F58786B3-4BF6-4B0F-AE8E-00D51681E9CA}"/>
              </a:ext>
            </a:extLst>
          </p:cNvPr>
          <p:cNvSpPr/>
          <p:nvPr/>
        </p:nvSpPr>
        <p:spPr>
          <a:xfrm>
            <a:off x="1493241" y="2304344"/>
            <a:ext cx="10225958" cy="667490"/>
          </a:xfrm>
          <a:prstGeom prst="rect">
            <a:avLst/>
          </a:prstGeom>
        </p:spPr>
        <p:txBody>
          <a:bodyPr wrap="square">
            <a:spAutoFit/>
          </a:bodyPr>
          <a:lstStyle/>
          <a:p>
            <a:pPr algn="just" rtl="1">
              <a:lnSpc>
                <a:spcPct val="150000"/>
              </a:lnSpc>
            </a:pPr>
            <a:r>
              <a:rPr lang="fa-IR" sz="1300" b="1" dirty="0">
                <a:solidFill>
                  <a:schemeClr val="tx1">
                    <a:lumMod val="75000"/>
                    <a:lumOff val="25000"/>
                  </a:schemeClr>
                </a:solidFill>
                <a:cs typeface="B Nazanin" panose="00000400000000000000" pitchFamily="2" charset="-78"/>
              </a:rPr>
              <a:t>در اصفهان هم مانند سایر شهرهای ایران در ایام خاصی از سال مراسم های گوناگونی برگزار می شود. هرچند با مدرن شدن زندگی ها، بسیاری از این آیین های قدیمی به دست فراموشی سپرده شده </a:t>
            </a:r>
            <a:r>
              <a:rPr lang="fa-IR" sz="1300" b="1" dirty="0" err="1">
                <a:solidFill>
                  <a:schemeClr val="tx1">
                    <a:lumMod val="75000"/>
                    <a:lumOff val="25000"/>
                  </a:schemeClr>
                </a:solidFill>
                <a:cs typeface="B Nazanin" panose="00000400000000000000" pitchFamily="2" charset="-78"/>
              </a:rPr>
              <a:t>اند</a:t>
            </a:r>
            <a:r>
              <a:rPr lang="fa-IR" sz="1300" b="1" dirty="0">
                <a:solidFill>
                  <a:schemeClr val="tx1">
                    <a:lumMod val="75000"/>
                    <a:lumOff val="25000"/>
                  </a:schemeClr>
                </a:solidFill>
                <a:cs typeface="B Nazanin" panose="00000400000000000000" pitchFamily="2" charset="-78"/>
              </a:rPr>
              <a:t>؛ اما هنوز آداب و رسومی در شهر و استان اصفهان برگزار می شود که این منطقه را از دیگر مناطق و استان های ایران متمایز می کند. </a:t>
            </a:r>
          </a:p>
        </p:txBody>
      </p:sp>
    </p:spTree>
    <p:extLst>
      <p:ext uri="{BB962C8B-B14F-4D97-AF65-F5344CB8AC3E}">
        <p14:creationId xmlns:p14="http://schemas.microsoft.com/office/powerpoint/2010/main" val="30352505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2000"/>
                                        <p:tgtEl>
                                          <p:spTgt spid="3">
                                            <p:txEl>
                                              <p:pRg st="2" end="2"/>
                                            </p:txEl>
                                          </p:spTgt>
                                        </p:tgtEl>
                                      </p:cBhvr>
                                    </p:animEffect>
                                    <p:anim calcmode="lin" valueType="num">
                                      <p:cBhvr>
                                        <p:cTn id="4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randombar(horizontal)">
                                      <p:cBhvr>
                                        <p:cTn id="68" dur="10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250" fill="hold"/>
                                        <p:tgtEl>
                                          <p:spTgt spid="11"/>
                                        </p:tgtEl>
                                        <p:attrNameLst>
                                          <p:attrName>ppt_w</p:attrName>
                                        </p:attrNameLst>
                                      </p:cBhvr>
                                      <p:tavLst>
                                        <p:tav tm="0">
                                          <p:val>
                                            <p:fltVal val="0"/>
                                          </p:val>
                                        </p:tav>
                                        <p:tav tm="100000">
                                          <p:val>
                                            <p:strVal val="#ppt_w"/>
                                          </p:val>
                                        </p:tav>
                                      </p:tavLst>
                                    </p:anim>
                                    <p:anim calcmode="lin" valueType="num">
                                      <p:cBhvr>
                                        <p:cTn id="74" dur="1250" fill="hold"/>
                                        <p:tgtEl>
                                          <p:spTgt spid="11"/>
                                        </p:tgtEl>
                                        <p:attrNameLst>
                                          <p:attrName>ppt_h</p:attrName>
                                        </p:attrNameLst>
                                      </p:cBhvr>
                                      <p:tavLst>
                                        <p:tav tm="0">
                                          <p:val>
                                            <p:fltVal val="0"/>
                                          </p:val>
                                        </p:tav>
                                        <p:tav tm="100000">
                                          <p:val>
                                            <p:strVal val="#ppt_h"/>
                                          </p:val>
                                        </p:tav>
                                      </p:tavLst>
                                    </p:anim>
                                    <p:anim calcmode="lin" valueType="num">
                                      <p:cBhvr>
                                        <p:cTn id="75" dur="1250" fill="hold"/>
                                        <p:tgtEl>
                                          <p:spTgt spid="11"/>
                                        </p:tgtEl>
                                        <p:attrNameLst>
                                          <p:attrName>style.rotation</p:attrName>
                                        </p:attrNameLst>
                                      </p:cBhvr>
                                      <p:tavLst>
                                        <p:tav tm="0">
                                          <p:val>
                                            <p:fltVal val="90"/>
                                          </p:val>
                                        </p:tav>
                                        <p:tav tm="100000">
                                          <p:val>
                                            <p:fltVal val="0"/>
                                          </p:val>
                                        </p:tav>
                                      </p:tavLst>
                                    </p:anim>
                                    <p:animEffect transition="in" filter="fade">
                                      <p:cBhvr>
                                        <p:cTn id="7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lstStyle/>
          <a:p>
            <a:pPr algn="r" rtl="1"/>
            <a:r>
              <a:rPr lang="fa-IR" dirty="0">
                <a:cs typeface="B Titr" panose="00000700000000000000" pitchFamily="2" charset="-78"/>
              </a:rPr>
              <a:t>آداب و رسوم</a:t>
            </a:r>
            <a:endParaRPr lang="en-US" dirty="0">
              <a:cs typeface="B Titr" panose="00000700000000000000" pitchFamily="2" charset="-78"/>
            </a:endParaRPr>
          </a:p>
        </p:txBody>
      </p:sp>
      <p:sp>
        <p:nvSpPr>
          <p:cNvPr id="3" name="Rectangle 2">
            <a:extLst>
              <a:ext uri="{FF2B5EF4-FFF2-40B4-BE49-F238E27FC236}">
                <a16:creationId xmlns:a16="http://schemas.microsoft.com/office/drawing/2014/main" id="{EE276A5E-13A4-4D81-B3EC-CC3604A6EE78}"/>
              </a:ext>
            </a:extLst>
          </p:cNvPr>
          <p:cNvSpPr/>
          <p:nvPr/>
        </p:nvSpPr>
        <p:spPr>
          <a:xfrm>
            <a:off x="4272509" y="2157857"/>
            <a:ext cx="7554681" cy="4312719"/>
          </a:xfrm>
          <a:prstGeom prst="rect">
            <a:avLst/>
          </a:prstGeom>
        </p:spPr>
        <p:txBody>
          <a:bodyPr wrap="square">
            <a:spAutoFit/>
          </a:bodyPr>
          <a:lstStyle/>
          <a:p>
            <a:pPr algn="just" rtl="1">
              <a:lnSpc>
                <a:spcPct val="150000"/>
              </a:lnSpc>
            </a:pPr>
            <a:r>
              <a:rPr lang="fa-IR" sz="1400" b="1" dirty="0">
                <a:solidFill>
                  <a:srgbClr val="FF0000"/>
                </a:solidFill>
                <a:cs typeface="B Titr" panose="00000700000000000000" pitchFamily="2" charset="-78"/>
              </a:rPr>
              <a:t>آیین های ماه رمضان:</a:t>
            </a:r>
          </a:p>
          <a:p>
            <a:pPr algn="just" rtl="1">
              <a:lnSpc>
                <a:spcPct val="150000"/>
              </a:lnSpc>
            </a:pPr>
            <a:r>
              <a:rPr lang="fa-IR" dirty="0"/>
              <a:t> </a:t>
            </a:r>
            <a:r>
              <a:rPr lang="fa-IR" sz="1300" b="1" dirty="0">
                <a:solidFill>
                  <a:schemeClr val="tx1">
                    <a:lumMod val="75000"/>
                    <a:lumOff val="25000"/>
                  </a:schemeClr>
                </a:solidFill>
                <a:cs typeface="B Nazanin" panose="00000400000000000000" pitchFamily="2" charset="-78"/>
              </a:rPr>
              <a:t>از آیین های ماه رمضان در اصفهان رسم </a:t>
            </a:r>
            <a:r>
              <a:rPr lang="fa-IR" sz="1300" b="1" dirty="0" err="1">
                <a:solidFill>
                  <a:schemeClr val="tx1">
                    <a:lumMod val="75000"/>
                    <a:lumOff val="25000"/>
                  </a:schemeClr>
                </a:solidFill>
                <a:cs typeface="B Nazanin" panose="00000400000000000000" pitchFamily="2" charset="-78"/>
              </a:rPr>
              <a:t>افطاری</a:t>
            </a:r>
            <a:r>
              <a:rPr lang="fa-IR" sz="1300" b="1" dirty="0">
                <a:solidFill>
                  <a:schemeClr val="tx1">
                    <a:lumMod val="75000"/>
                    <a:lumOff val="25000"/>
                  </a:schemeClr>
                </a:solidFill>
                <a:cs typeface="B Nazanin" panose="00000400000000000000" pitchFamily="2" charset="-78"/>
              </a:rPr>
              <a:t> دادن است که هنوز در خیلی از مناطق شهر اجرا و در بسیاری از مساجد اصفهان سفره های </a:t>
            </a:r>
            <a:r>
              <a:rPr lang="fa-IR" sz="1300" b="1" dirty="0" err="1">
                <a:solidFill>
                  <a:schemeClr val="tx1">
                    <a:lumMod val="75000"/>
                    <a:lumOff val="25000"/>
                  </a:schemeClr>
                </a:solidFill>
                <a:cs typeface="B Nazanin" panose="00000400000000000000" pitchFamily="2" charset="-78"/>
              </a:rPr>
              <a:t>افطاری</a:t>
            </a:r>
            <a:r>
              <a:rPr lang="fa-IR" sz="1300" b="1" dirty="0">
                <a:solidFill>
                  <a:schemeClr val="tx1">
                    <a:lumMod val="75000"/>
                    <a:lumOff val="25000"/>
                  </a:schemeClr>
                </a:solidFill>
                <a:cs typeface="B Nazanin" panose="00000400000000000000" pitchFamily="2" charset="-78"/>
              </a:rPr>
              <a:t> کوچک و بزرگی برای پذیرایی از روزه داران پهن می شود. سنت نذری دادن به مانند دیگر شهرهای ایران در اصفهان نیز به شدت رواج دارد و نذر گوشت و خواربار از محبوب ترین خوراکی های نذری این شهر است. در کنار اینها پختن غذاهای خاص ماه رمضان، به شدت رونق می گیرد و بسیاری از اصفهانی ها برای سفره های </a:t>
            </a:r>
            <a:r>
              <a:rPr lang="fa-IR" sz="1300" b="1" dirty="0" err="1">
                <a:solidFill>
                  <a:schemeClr val="tx1">
                    <a:lumMod val="75000"/>
                    <a:lumOff val="25000"/>
                  </a:schemeClr>
                </a:solidFill>
                <a:cs typeface="B Nazanin" panose="00000400000000000000" pitchFamily="2" charset="-78"/>
              </a:rPr>
              <a:t>افطاری</a:t>
            </a:r>
            <a:r>
              <a:rPr lang="fa-IR" sz="1300" b="1" dirty="0">
                <a:solidFill>
                  <a:schemeClr val="tx1">
                    <a:lumMod val="75000"/>
                    <a:lumOff val="25000"/>
                  </a:schemeClr>
                </a:solidFill>
                <a:cs typeface="B Nazanin" panose="00000400000000000000" pitchFamily="2" charset="-78"/>
              </a:rPr>
              <a:t> و سحری خود، خوراکی های مختلفی مانند بریانی، شله بریان زیره، کله‌‌جوش، ماش و قمری، گوشت و لوبیا، حلیم بادمجان، خورش ماست، آش </a:t>
            </a:r>
            <a:r>
              <a:rPr lang="fa-IR" sz="1300" b="1" dirty="0" err="1">
                <a:solidFill>
                  <a:schemeClr val="tx1">
                    <a:lumMod val="75000"/>
                    <a:lumOff val="25000"/>
                  </a:schemeClr>
                </a:solidFill>
                <a:cs typeface="B Nazanin" panose="00000400000000000000" pitchFamily="2" charset="-78"/>
              </a:rPr>
              <a:t>شله‌قلمکار</a:t>
            </a:r>
            <a:r>
              <a:rPr lang="fa-IR" sz="1300" b="1" dirty="0">
                <a:solidFill>
                  <a:schemeClr val="tx1">
                    <a:lumMod val="75000"/>
                    <a:lumOff val="25000"/>
                  </a:schemeClr>
                </a:solidFill>
                <a:cs typeface="B Nazanin" panose="00000400000000000000" pitchFamily="2" charset="-78"/>
              </a:rPr>
              <a:t> تهیه می کنند.</a:t>
            </a:r>
            <a:r>
              <a:rPr lang="fa-IR" sz="1300" b="1" dirty="0">
                <a:cs typeface="B Nazanin" panose="00000400000000000000" pitchFamily="2" charset="-78"/>
              </a:rPr>
              <a:t> </a:t>
            </a:r>
          </a:p>
          <a:p>
            <a:pPr algn="just" rtl="1">
              <a:lnSpc>
                <a:spcPct val="150000"/>
              </a:lnSpc>
            </a:pPr>
            <a:endParaRPr lang="fa-IR" sz="1600" b="1" dirty="0">
              <a:solidFill>
                <a:srgbClr val="FF0000"/>
              </a:solidFill>
              <a:cs typeface="B Titr" panose="00000700000000000000" pitchFamily="2" charset="-78"/>
            </a:endParaRPr>
          </a:p>
          <a:p>
            <a:pPr algn="just" rtl="1">
              <a:lnSpc>
                <a:spcPct val="150000"/>
              </a:lnSpc>
            </a:pPr>
            <a:endParaRPr lang="fa-IR" sz="1400" b="1" dirty="0">
              <a:solidFill>
                <a:srgbClr val="FF0000"/>
              </a:solidFill>
              <a:cs typeface="B Titr" panose="00000700000000000000" pitchFamily="2" charset="-78"/>
            </a:endParaRPr>
          </a:p>
          <a:p>
            <a:pPr algn="just" rtl="1">
              <a:lnSpc>
                <a:spcPct val="150000"/>
              </a:lnSpc>
            </a:pPr>
            <a:r>
              <a:rPr lang="fa-IR" sz="1400" b="1" dirty="0">
                <a:solidFill>
                  <a:srgbClr val="FF0000"/>
                </a:solidFill>
                <a:cs typeface="B Titr" panose="00000700000000000000" pitchFamily="2" charset="-78"/>
              </a:rPr>
              <a:t>آیین های نوروزی و سال نو:</a:t>
            </a:r>
          </a:p>
          <a:p>
            <a:pPr algn="just" rtl="1">
              <a:lnSpc>
                <a:spcPct val="150000"/>
              </a:lnSpc>
            </a:pPr>
            <a:r>
              <a:rPr lang="fa-IR" sz="1400" b="1" dirty="0">
                <a:solidFill>
                  <a:schemeClr val="tx1">
                    <a:lumMod val="75000"/>
                    <a:lumOff val="25000"/>
                  </a:schemeClr>
                </a:solidFill>
                <a:cs typeface="B Nazanin" panose="00000400000000000000" pitchFamily="2" charset="-78"/>
              </a:rPr>
              <a:t> اصفهانی ها، فرارسیدن سال نو را کم و بیش به مانند دیگر مردم ایران جشن می گیرند. از جمله آیین های نسبتا خاص مردم این شهر می توان به برگزاری مراسم "نوروز اول" اشاره کرد. در این رسم افراد یک خانواده در </a:t>
            </a:r>
            <a:r>
              <a:rPr lang="fa-IR" sz="1400" b="1" dirty="0" err="1">
                <a:solidFill>
                  <a:schemeClr val="tx1">
                    <a:lumMod val="75000"/>
                    <a:lumOff val="25000"/>
                  </a:schemeClr>
                </a:solidFill>
                <a:cs typeface="B Nazanin" panose="00000400000000000000" pitchFamily="2" charset="-78"/>
              </a:rPr>
              <a:t>دیدوبازدیدهای</a:t>
            </a:r>
            <a:r>
              <a:rPr lang="fa-IR" sz="1400" b="1" dirty="0">
                <a:solidFill>
                  <a:schemeClr val="tx1">
                    <a:lumMod val="75000"/>
                    <a:lumOff val="25000"/>
                  </a:schemeClr>
                </a:solidFill>
                <a:cs typeface="B Nazanin" panose="00000400000000000000" pitchFamily="2" charset="-78"/>
              </a:rPr>
              <a:t>‌ شان ابتدا به خانه فامیلی می روند که عزیزی را در سال قبل از دست داده باشند. بازدیدکنندگان در این آیین، به خانواده سوگوار تسلیت </a:t>
            </a:r>
            <a:r>
              <a:rPr lang="fa-IR" sz="1400" b="1" dirty="0" err="1">
                <a:solidFill>
                  <a:schemeClr val="tx1">
                    <a:lumMod val="75000"/>
                    <a:lumOff val="25000"/>
                  </a:schemeClr>
                </a:solidFill>
                <a:cs typeface="B Nazanin" panose="00000400000000000000" pitchFamily="2" charset="-78"/>
              </a:rPr>
              <a:t>نمی</a:t>
            </a:r>
            <a:r>
              <a:rPr lang="fa-IR" sz="1400" b="1" dirty="0">
                <a:solidFill>
                  <a:schemeClr val="tx1">
                    <a:lumMod val="75000"/>
                    <a:lumOff val="25000"/>
                  </a:schemeClr>
                </a:solidFill>
                <a:cs typeface="B Nazanin" panose="00000400000000000000" pitchFamily="2" charset="-78"/>
              </a:rPr>
              <a:t> گویند بلکه برای آنها آرزوی شادمانی می کنند تا سال نو را با فال بد آغاز نکنند. </a:t>
            </a:r>
          </a:p>
        </p:txBody>
      </p:sp>
      <p:pic>
        <p:nvPicPr>
          <p:cNvPr id="5" name="Picture 4">
            <a:extLst>
              <a:ext uri="{FF2B5EF4-FFF2-40B4-BE49-F238E27FC236}">
                <a16:creationId xmlns:a16="http://schemas.microsoft.com/office/drawing/2014/main" id="{A38AA758-4D5C-4D8D-98CD-DEC412598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121" y="2451449"/>
            <a:ext cx="3978031" cy="1955101"/>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FD7BDD14-6977-47A3-A5D4-1C351F968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21" y="4749489"/>
            <a:ext cx="3978031" cy="1955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236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circle(in)">
                                      <p:cBhvr>
                                        <p:cTn id="49" dur="2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style.rotation</p:attrName>
                                        </p:attrNameLst>
                                      </p:cBhvr>
                                      <p:tavLst>
                                        <p:tav tm="0">
                                          <p:val>
                                            <p:fltVal val="90"/>
                                          </p:val>
                                        </p:tav>
                                        <p:tav tm="100000">
                                          <p:val>
                                            <p:fltVal val="0"/>
                                          </p:val>
                                        </p:tav>
                                      </p:tavLst>
                                    </p:anim>
                                    <p:animEffect transition="in" filter="fade">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109A-81A5-4092-A6D0-673E8C528375}"/>
              </a:ext>
            </a:extLst>
          </p:cNvPr>
          <p:cNvSpPr>
            <a:spLocks noGrp="1"/>
          </p:cNvSpPr>
          <p:nvPr>
            <p:ph type="title"/>
          </p:nvPr>
        </p:nvSpPr>
        <p:spPr/>
        <p:txBody>
          <a:bodyPr/>
          <a:lstStyle/>
          <a:p>
            <a:pPr algn="r" rtl="1"/>
            <a:r>
              <a:rPr lang="fa-IR" dirty="0">
                <a:cs typeface="B Titr" panose="00000700000000000000" pitchFamily="2" charset="-78"/>
              </a:rPr>
              <a:t>آداب و رسوم</a:t>
            </a:r>
            <a:endParaRPr lang="fa-IR" dirty="0"/>
          </a:p>
        </p:txBody>
      </p:sp>
      <p:sp>
        <p:nvSpPr>
          <p:cNvPr id="3" name="Content Placeholder 2">
            <a:extLst>
              <a:ext uri="{FF2B5EF4-FFF2-40B4-BE49-F238E27FC236}">
                <a16:creationId xmlns:a16="http://schemas.microsoft.com/office/drawing/2014/main" id="{581E74F0-1EE4-46A9-80D7-D2D20925B044}"/>
              </a:ext>
            </a:extLst>
          </p:cNvPr>
          <p:cNvSpPr>
            <a:spLocks noGrp="1"/>
          </p:cNvSpPr>
          <p:nvPr>
            <p:ph idx="1"/>
          </p:nvPr>
        </p:nvSpPr>
        <p:spPr>
          <a:xfrm>
            <a:off x="3907693" y="2279838"/>
            <a:ext cx="7330830" cy="2034823"/>
          </a:xfrm>
        </p:spPr>
        <p:txBody>
          <a:bodyPr>
            <a:normAutofit/>
          </a:bodyPr>
          <a:lstStyle/>
          <a:p>
            <a:pPr algn="just" rtl="1">
              <a:lnSpc>
                <a:spcPct val="150000"/>
              </a:lnSpc>
            </a:pPr>
            <a:r>
              <a:rPr lang="fa-IR" sz="1400" b="1" dirty="0">
                <a:solidFill>
                  <a:srgbClr val="FF0000"/>
                </a:solidFill>
                <a:cs typeface="B Titr" panose="00000700000000000000" pitchFamily="2" charset="-78"/>
              </a:rPr>
              <a:t>آتش افروزی و </a:t>
            </a:r>
            <a:r>
              <a:rPr lang="fa-IR" sz="1400" b="1" dirty="0" err="1">
                <a:solidFill>
                  <a:srgbClr val="FF0000"/>
                </a:solidFill>
                <a:cs typeface="B Titr" panose="00000700000000000000" pitchFamily="2" charset="-78"/>
              </a:rPr>
              <a:t>جل</a:t>
            </a:r>
            <a:r>
              <a:rPr lang="fa-IR" sz="1400" b="1" dirty="0">
                <a:solidFill>
                  <a:srgbClr val="FF0000"/>
                </a:solidFill>
                <a:cs typeface="B Titr" panose="00000700000000000000" pitchFamily="2" charset="-78"/>
              </a:rPr>
              <a:t> </a:t>
            </a:r>
            <a:r>
              <a:rPr lang="fa-IR" sz="1400" b="1" dirty="0" err="1">
                <a:solidFill>
                  <a:srgbClr val="FF0000"/>
                </a:solidFill>
                <a:cs typeface="B Titr" panose="00000700000000000000" pitchFamily="2" charset="-78"/>
              </a:rPr>
              <a:t>جلائی</a:t>
            </a:r>
            <a:r>
              <a:rPr lang="fa-IR" sz="1400" b="1" dirty="0">
                <a:solidFill>
                  <a:srgbClr val="FF0000"/>
                </a:solidFill>
                <a:cs typeface="B Titr" panose="00000700000000000000" pitchFamily="2" charset="-78"/>
              </a:rPr>
              <a:t>:</a:t>
            </a:r>
          </a:p>
          <a:p>
            <a:pPr marL="0" indent="0" algn="just" rtl="1">
              <a:lnSpc>
                <a:spcPct val="150000"/>
              </a:lnSpc>
              <a:buNone/>
            </a:pPr>
            <a:r>
              <a:rPr lang="fa-IR" b="1" dirty="0">
                <a:cs typeface="B Nazanin" panose="00000400000000000000" pitchFamily="2" charset="-78"/>
              </a:rPr>
              <a:t> </a:t>
            </a:r>
            <a:r>
              <a:rPr lang="fa-IR" sz="1400" b="1" dirty="0">
                <a:cs typeface="B Nazanin" panose="00000400000000000000" pitchFamily="2" charset="-78"/>
              </a:rPr>
              <a:t>در شهر نطنز و روستاهای آن در رسمی </a:t>
            </a:r>
            <a:r>
              <a:rPr lang="fa-IR" sz="1400" b="1" dirty="0" err="1">
                <a:cs typeface="B Nazanin" panose="00000400000000000000" pitchFamily="2" charset="-78"/>
              </a:rPr>
              <a:t>هرساله</a:t>
            </a:r>
            <a:r>
              <a:rPr lang="fa-IR" sz="1400" b="1" dirty="0">
                <a:cs typeface="B Nazanin" panose="00000400000000000000" pitchFamily="2" charset="-78"/>
              </a:rPr>
              <a:t> در شب های هفدهم، هجدهم و نوزدهم دی ماه، کودکان در دسته های </a:t>
            </a:r>
            <a:r>
              <a:rPr lang="fa-IR" sz="1400" b="1" dirty="0" err="1">
                <a:cs typeface="B Nazanin" panose="00000400000000000000" pitchFamily="2" charset="-78"/>
              </a:rPr>
              <a:t>چندتایی</a:t>
            </a:r>
            <a:r>
              <a:rPr lang="fa-IR" sz="1400" b="1" dirty="0">
                <a:cs typeface="B Nazanin" panose="00000400000000000000" pitchFamily="2" charset="-78"/>
              </a:rPr>
              <a:t> در یکی از تپه ها و بلندی های شهر یا روستا آتشی بزرگ برپا می کنند. آتشی که شعله های آن تمام منطقه را روشن می کند. مردم این منطقه اعتقاد دارند که اگر روشنایی این آتش به درختان برسد در آن سال میوه بیشتری خواهند داشت.</a:t>
            </a:r>
          </a:p>
          <a:p>
            <a:pPr algn="just" rtl="1">
              <a:lnSpc>
                <a:spcPct val="150000"/>
              </a:lnSpc>
            </a:pPr>
            <a:endParaRPr lang="fa-IR" dirty="0"/>
          </a:p>
        </p:txBody>
      </p:sp>
      <p:sp>
        <p:nvSpPr>
          <p:cNvPr id="4" name="Rectangle 3">
            <a:extLst>
              <a:ext uri="{FF2B5EF4-FFF2-40B4-BE49-F238E27FC236}">
                <a16:creationId xmlns:a16="http://schemas.microsoft.com/office/drawing/2014/main" id="{4F316D4C-DE8D-4C5E-AD46-005137E7B046}"/>
              </a:ext>
            </a:extLst>
          </p:cNvPr>
          <p:cNvSpPr/>
          <p:nvPr/>
        </p:nvSpPr>
        <p:spPr>
          <a:xfrm>
            <a:off x="4324971" y="4254852"/>
            <a:ext cx="6913552" cy="2419893"/>
          </a:xfrm>
          <a:prstGeom prst="rect">
            <a:avLst/>
          </a:prstGeom>
        </p:spPr>
        <p:txBody>
          <a:bodyPr wrap="square">
            <a:spAutoFit/>
          </a:bodyPr>
          <a:lstStyle/>
          <a:p>
            <a:pPr marL="342900" indent="-342900" algn="just" rtl="1">
              <a:lnSpc>
                <a:spcPct val="150000"/>
              </a:lnSpc>
              <a:spcBef>
                <a:spcPts val="1000"/>
              </a:spcBef>
              <a:buClr>
                <a:schemeClr val="accent1"/>
              </a:buClr>
              <a:buSzPct val="80000"/>
              <a:buFont typeface="Wingdings 3" charset="2"/>
              <a:buChar char=""/>
            </a:pPr>
            <a:r>
              <a:rPr lang="fa-IR" sz="1400" b="1" dirty="0">
                <a:solidFill>
                  <a:srgbClr val="FF0000"/>
                </a:solidFill>
                <a:cs typeface="B Titr" panose="00000700000000000000" pitchFamily="2" charset="-78"/>
              </a:rPr>
              <a:t>مراسم ازدواج و عروسی: </a:t>
            </a:r>
          </a:p>
          <a:p>
            <a:pPr algn="just" rtl="1">
              <a:lnSpc>
                <a:spcPct val="150000"/>
              </a:lnSpc>
            </a:pPr>
            <a:r>
              <a:rPr lang="fa-IR" sz="1400" b="1" dirty="0">
                <a:solidFill>
                  <a:schemeClr val="tx1">
                    <a:lumMod val="75000"/>
                    <a:lumOff val="25000"/>
                  </a:schemeClr>
                </a:solidFill>
                <a:cs typeface="B Nazanin" panose="00000400000000000000" pitchFamily="2" charset="-78"/>
              </a:rPr>
              <a:t>از مشهورترین آیین های عروسی در خطه اصفهان می توان به مراسم خواستگاری، </a:t>
            </a:r>
            <a:r>
              <a:rPr lang="fa-IR" sz="1400" b="1" dirty="0" err="1">
                <a:solidFill>
                  <a:schemeClr val="tx1">
                    <a:lumMod val="75000"/>
                    <a:lumOff val="25000"/>
                  </a:schemeClr>
                </a:solidFill>
                <a:cs typeface="B Nazanin" panose="00000400000000000000" pitchFamily="2" charset="-78"/>
              </a:rPr>
              <a:t>خوانچه</a:t>
            </a:r>
            <a:r>
              <a:rPr lang="fa-IR" sz="1400" b="1" dirty="0">
                <a:solidFill>
                  <a:schemeClr val="tx1">
                    <a:lumMod val="75000"/>
                    <a:lumOff val="25000"/>
                  </a:schemeClr>
                </a:solidFill>
                <a:cs typeface="B Nazanin" panose="00000400000000000000" pitchFamily="2" charset="-78"/>
              </a:rPr>
              <a:t> پوش، </a:t>
            </a:r>
            <a:r>
              <a:rPr lang="fa-IR" sz="1400" b="1" dirty="0" err="1">
                <a:solidFill>
                  <a:schemeClr val="tx1">
                    <a:lumMod val="75000"/>
                    <a:lumOff val="25000"/>
                  </a:schemeClr>
                </a:solidFill>
                <a:cs typeface="B Nazanin" panose="00000400000000000000" pitchFamily="2" charset="-78"/>
              </a:rPr>
              <a:t>طلبون</a:t>
            </a:r>
            <a:r>
              <a:rPr lang="fa-IR" sz="1400" b="1" dirty="0">
                <a:solidFill>
                  <a:schemeClr val="tx1">
                    <a:lumMod val="75000"/>
                    <a:lumOff val="25000"/>
                  </a:schemeClr>
                </a:solidFill>
                <a:cs typeface="B Nazanin" panose="00000400000000000000" pitchFamily="2" charset="-78"/>
              </a:rPr>
              <a:t>، سیمان عروس، چیدن جهیزیه، عروس بران، </a:t>
            </a:r>
            <a:r>
              <a:rPr lang="fa-IR" sz="1400" b="1" dirty="0" err="1">
                <a:solidFill>
                  <a:schemeClr val="tx1">
                    <a:lumMod val="75000"/>
                    <a:lumOff val="25000"/>
                  </a:schemeClr>
                </a:solidFill>
                <a:cs typeface="B Nazanin" panose="00000400000000000000" pitchFamily="2" charset="-78"/>
              </a:rPr>
              <a:t>بندل</a:t>
            </a:r>
            <a:r>
              <a:rPr lang="fa-IR" sz="1400" b="1" dirty="0">
                <a:solidFill>
                  <a:schemeClr val="tx1">
                    <a:lumMod val="75000"/>
                    <a:lumOff val="25000"/>
                  </a:schemeClr>
                </a:solidFill>
                <a:cs typeface="B Nazanin" panose="00000400000000000000" pitchFamily="2" charset="-78"/>
              </a:rPr>
              <a:t> تخت و ...اشاره کرد. </a:t>
            </a:r>
          </a:p>
          <a:p>
            <a:pPr algn="just" rtl="1">
              <a:lnSpc>
                <a:spcPct val="150000"/>
              </a:lnSpc>
            </a:pPr>
            <a:r>
              <a:rPr lang="fa-IR" sz="1400" b="1" dirty="0">
                <a:solidFill>
                  <a:schemeClr val="tx1">
                    <a:lumMod val="75000"/>
                    <a:lumOff val="25000"/>
                  </a:schemeClr>
                </a:solidFill>
                <a:cs typeface="B Nazanin" panose="00000400000000000000" pitchFamily="2" charset="-78"/>
              </a:rPr>
              <a:t>از دیگر آیین‌ های اصفهان می توان به آیین </a:t>
            </a:r>
            <a:r>
              <a:rPr lang="fa-IR" sz="1400" b="1" dirty="0" err="1">
                <a:solidFill>
                  <a:schemeClr val="tx1">
                    <a:lumMod val="75000"/>
                    <a:lumOff val="25000"/>
                  </a:schemeClr>
                </a:solidFill>
                <a:cs typeface="B Nazanin" panose="00000400000000000000" pitchFamily="2" charset="-78"/>
              </a:rPr>
              <a:t>سقاخوانی</a:t>
            </a:r>
            <a:r>
              <a:rPr lang="fa-IR" sz="1400" b="1" dirty="0">
                <a:solidFill>
                  <a:schemeClr val="tx1">
                    <a:lumMod val="75000"/>
                    <a:lumOff val="25000"/>
                  </a:schemeClr>
                </a:solidFill>
                <a:cs typeface="B Nazanin" panose="00000400000000000000" pitchFamily="2" charset="-78"/>
              </a:rPr>
              <a:t>، چله بزرگ و چله کوچک، دوختن پیراهن مراد، </a:t>
            </a:r>
            <a:r>
              <a:rPr lang="fa-IR" sz="1400" b="1" dirty="0" err="1">
                <a:solidFill>
                  <a:schemeClr val="tx1">
                    <a:lumMod val="75000"/>
                    <a:lumOff val="25000"/>
                  </a:schemeClr>
                </a:solidFill>
                <a:cs typeface="B Nazanin" panose="00000400000000000000" pitchFamily="2" charset="-78"/>
              </a:rPr>
              <a:t>کُشتی</a:t>
            </a:r>
            <a:r>
              <a:rPr lang="fa-IR" sz="1400" b="1" dirty="0">
                <a:solidFill>
                  <a:schemeClr val="tx1">
                    <a:lumMod val="75000"/>
                    <a:lumOff val="25000"/>
                  </a:schemeClr>
                </a:solidFill>
                <a:cs typeface="B Nazanin" panose="00000400000000000000" pitchFamily="2" charset="-78"/>
              </a:rPr>
              <a:t> محلی کمربندی، جشن </a:t>
            </a:r>
            <a:r>
              <a:rPr lang="fa-IR" sz="1400" b="1" dirty="0" err="1">
                <a:solidFill>
                  <a:schemeClr val="tx1">
                    <a:lumMod val="75000"/>
                    <a:lumOff val="25000"/>
                  </a:schemeClr>
                </a:solidFill>
                <a:cs typeface="B Nazanin" panose="00000400000000000000" pitchFamily="2" charset="-78"/>
              </a:rPr>
              <a:t>آبریزان</a:t>
            </a:r>
            <a:r>
              <a:rPr lang="fa-IR" sz="1400" b="1" dirty="0">
                <a:solidFill>
                  <a:schemeClr val="tx1">
                    <a:lumMod val="75000"/>
                    <a:lumOff val="25000"/>
                  </a:schemeClr>
                </a:solidFill>
                <a:cs typeface="B Nazanin" panose="00000400000000000000" pitchFamily="2" charset="-78"/>
              </a:rPr>
              <a:t>، </a:t>
            </a:r>
            <a:r>
              <a:rPr lang="fa-IR" sz="1400" b="1" dirty="0" err="1">
                <a:solidFill>
                  <a:schemeClr val="tx1">
                    <a:lumMod val="75000"/>
                    <a:lumOff val="25000"/>
                  </a:schemeClr>
                </a:solidFill>
                <a:cs typeface="B Nazanin" panose="00000400000000000000" pitchFamily="2" charset="-78"/>
              </a:rPr>
              <a:t>گردوبازی</a:t>
            </a:r>
            <a:r>
              <a:rPr lang="fa-IR" sz="1400" b="1" dirty="0">
                <a:solidFill>
                  <a:schemeClr val="tx1">
                    <a:lumMod val="75000"/>
                    <a:lumOff val="25000"/>
                  </a:schemeClr>
                </a:solidFill>
                <a:cs typeface="B Nazanin" panose="00000400000000000000" pitchFamily="2" charset="-78"/>
              </a:rPr>
              <a:t>، شب اسفند، نخل گردانی و بسیاری دیگر اشاره کرد. البته در اصفهان، به دلیل جمعیت به نسبت بالای ارمنی ها در شهر مراسم کریسمس، سال نوی میلادی و عید پاک در مناطق ارمنی نشین برگزار می شود. </a:t>
            </a:r>
          </a:p>
        </p:txBody>
      </p:sp>
      <p:pic>
        <p:nvPicPr>
          <p:cNvPr id="7" name="Picture 6">
            <a:extLst>
              <a:ext uri="{FF2B5EF4-FFF2-40B4-BE49-F238E27FC236}">
                <a16:creationId xmlns:a16="http://schemas.microsoft.com/office/drawing/2014/main" id="{04F3DFF4-AE52-44E2-9301-B083BEEB08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143" y="4587632"/>
            <a:ext cx="2808997" cy="1797758"/>
          </a:xfrm>
          <a:prstGeom prst="rect">
            <a:avLst/>
          </a:prstGeom>
        </p:spPr>
      </p:pic>
      <p:pic>
        <p:nvPicPr>
          <p:cNvPr id="9" name="Picture 8">
            <a:extLst>
              <a:ext uri="{FF2B5EF4-FFF2-40B4-BE49-F238E27FC236}">
                <a16:creationId xmlns:a16="http://schemas.microsoft.com/office/drawing/2014/main" id="{63F89D63-D385-419F-8FD0-AEBD637C1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43" y="2398371"/>
            <a:ext cx="2808997" cy="1797758"/>
          </a:xfrm>
          <a:prstGeom prst="rect">
            <a:avLst/>
          </a:prstGeom>
        </p:spPr>
      </p:pic>
    </p:spTree>
    <p:extLst>
      <p:ext uri="{BB962C8B-B14F-4D97-AF65-F5344CB8AC3E}">
        <p14:creationId xmlns:p14="http://schemas.microsoft.com/office/powerpoint/2010/main" val="3634859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anim calcmode="lin" valueType="num">
                                      <p:cBhvr>
                                        <p:cTn id="4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1" end="1"/>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anim calcmode="lin" valueType="num">
                                      <p:cBhvr>
                                        <p:cTn id="48"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49"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2B48-DAE9-41DF-8234-FE0E269F2191}"/>
              </a:ext>
            </a:extLst>
          </p:cNvPr>
          <p:cNvSpPr>
            <a:spLocks noGrp="1"/>
          </p:cNvSpPr>
          <p:nvPr>
            <p:ph type="title"/>
          </p:nvPr>
        </p:nvSpPr>
        <p:spPr/>
        <p:txBody>
          <a:bodyPr/>
          <a:lstStyle/>
          <a:p>
            <a:pPr algn="r" rtl="1"/>
            <a:r>
              <a:rPr lang="fa-IR" dirty="0">
                <a:cs typeface="B Titr" panose="00000700000000000000" pitchFamily="2" charset="-78"/>
              </a:rPr>
              <a:t>زبان و گویش</a:t>
            </a:r>
          </a:p>
        </p:txBody>
      </p:sp>
      <p:sp>
        <p:nvSpPr>
          <p:cNvPr id="3" name="Rectangle 2">
            <a:extLst>
              <a:ext uri="{FF2B5EF4-FFF2-40B4-BE49-F238E27FC236}">
                <a16:creationId xmlns:a16="http://schemas.microsoft.com/office/drawing/2014/main" id="{50EAE234-C465-4B72-9168-C17A77C4345E}"/>
              </a:ext>
            </a:extLst>
          </p:cNvPr>
          <p:cNvSpPr/>
          <p:nvPr/>
        </p:nvSpPr>
        <p:spPr>
          <a:xfrm>
            <a:off x="1231553" y="2445482"/>
            <a:ext cx="10051448" cy="4266553"/>
          </a:xfrm>
          <a:prstGeom prst="rect">
            <a:avLst/>
          </a:prstGeom>
        </p:spPr>
        <p:txBody>
          <a:bodyPr wrap="square">
            <a:spAutoFit/>
          </a:bodyPr>
          <a:lstStyle/>
          <a:p>
            <a:pPr algn="r">
              <a:lnSpc>
                <a:spcPct val="150000"/>
              </a:lnSpc>
            </a:pPr>
            <a:r>
              <a:rPr lang="fa-IR" sz="1400" b="1" dirty="0">
                <a:latin typeface="Tahoma" panose="020B0604030504040204" pitchFamily="34" charset="0"/>
                <a:cs typeface="B Nazanin" panose="00000400000000000000" pitchFamily="2" charset="-78"/>
              </a:rPr>
              <a:t>مردم </a:t>
            </a:r>
            <a:r>
              <a:rPr lang="fa-IR" sz="1400" b="1" dirty="0">
                <a:latin typeface="tahoma" panose="020B0604030504040204" pitchFamily="34" charset="0"/>
                <a:cs typeface="B Nazanin" panose="00000400000000000000" pitchFamily="2" charset="-78"/>
              </a:rPr>
              <a:t>استان اصفهان </a:t>
            </a:r>
            <a:r>
              <a:rPr lang="fa-IR" sz="1400" b="1" dirty="0">
                <a:latin typeface="Tahoma" panose="020B0604030504040204" pitchFamily="34" charset="0"/>
                <a:cs typeface="B Nazanin" panose="00000400000000000000" pitchFamily="2" charset="-78"/>
              </a:rPr>
              <a:t>به زبان </a:t>
            </a:r>
            <a:r>
              <a:rPr lang="fa-IR" sz="1400" b="1" dirty="0">
                <a:latin typeface="tahoma" panose="020B0604030504040204" pitchFamily="34" charset="0"/>
                <a:cs typeface="B Nazanin" panose="00000400000000000000" pitchFamily="2" charset="-78"/>
              </a:rPr>
              <a:t>فارسی</a:t>
            </a:r>
            <a:r>
              <a:rPr lang="fa-IR" sz="1400" b="1" dirty="0">
                <a:latin typeface="Tahoma" panose="020B0604030504040204" pitchFamily="34" charset="0"/>
                <a:cs typeface="B Nazanin" panose="00000400000000000000" pitchFamily="2" charset="-78"/>
              </a:rPr>
              <a:t> و با </a:t>
            </a:r>
            <a:r>
              <a:rPr lang="fa-IR" sz="1400" b="1" dirty="0" err="1">
                <a:latin typeface="tahoma" panose="020B0604030504040204" pitchFamily="34" charset="0"/>
                <a:cs typeface="B Nazanin" panose="00000400000000000000" pitchFamily="2" charset="-78"/>
              </a:rPr>
              <a:t>لهجه</a:t>
            </a:r>
            <a:r>
              <a:rPr lang="fa-IR" sz="1400" b="1" dirty="0" err="1">
                <a:latin typeface="Tahoma" panose="020B0604030504040204" pitchFamily="34" charset="0"/>
                <a:cs typeface="B Nazanin" panose="00000400000000000000" pitchFamily="2" charset="-78"/>
              </a:rPr>
              <a:t>‌های</a:t>
            </a:r>
            <a:r>
              <a:rPr lang="fa-IR" sz="1400" b="1" dirty="0">
                <a:latin typeface="Tahoma" panose="020B0604030504040204" pitchFamily="34" charset="0"/>
                <a:cs typeface="B Nazanin" panose="00000400000000000000" pitchFamily="2" charset="-78"/>
              </a:rPr>
              <a:t> شیرین </a:t>
            </a:r>
            <a:r>
              <a:rPr lang="fa-IR" sz="1400" b="1" dirty="0">
                <a:solidFill>
                  <a:srgbClr val="00B0F0"/>
                </a:solidFill>
                <a:latin typeface="tahoma" panose="020B0604030504040204" pitchFamily="34" charset="0"/>
                <a:cs typeface="B Nazanin" panose="00000400000000000000" pitchFamily="2" charset="-78"/>
              </a:rPr>
              <a:t>اصفهانی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نایینی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نطنزی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خوانساری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خوری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کاشانی</a:t>
            </a:r>
            <a:r>
              <a:rPr lang="fa-IR" sz="1400" b="1" dirty="0">
                <a:latin typeface="Tahoma" panose="020B0604030504040204" pitchFamily="34" charset="0"/>
                <a:cs typeface="B Nazanin" panose="00000400000000000000" pitchFamily="2" charset="-78"/>
              </a:rPr>
              <a:t> ، </a:t>
            </a:r>
            <a:r>
              <a:rPr lang="fa-IR" sz="1400" b="1" dirty="0" err="1">
                <a:solidFill>
                  <a:srgbClr val="00B0F0"/>
                </a:solidFill>
                <a:latin typeface="tahoma" panose="020B0604030504040204" pitchFamily="34" charset="0"/>
                <a:cs typeface="B Nazanin" panose="00000400000000000000" pitchFamily="2" charset="-78"/>
              </a:rPr>
              <a:t>اردستانی</a:t>
            </a:r>
            <a:r>
              <a:rPr lang="fa-IR" sz="1400" b="1" dirty="0">
                <a:latin typeface="Tahoma" panose="020B0604030504040204" pitchFamily="34" charset="0"/>
                <a:cs typeface="B Nazanin" panose="00000400000000000000" pitchFamily="2" charset="-78"/>
              </a:rPr>
              <a:t> ، </a:t>
            </a:r>
            <a:r>
              <a:rPr lang="fa-IR" sz="1400" b="1" dirty="0" err="1">
                <a:solidFill>
                  <a:srgbClr val="00B0F0"/>
                </a:solidFill>
                <a:latin typeface="tahoma" panose="020B0604030504040204" pitchFamily="34" charset="0"/>
                <a:cs typeface="B Nazanin" panose="00000400000000000000" pitchFamily="2" charset="-78"/>
              </a:rPr>
              <a:t>جندقی</a:t>
            </a:r>
            <a:r>
              <a:rPr lang="fa-IR" sz="1400" b="1" dirty="0">
                <a:latin typeface="Tahoma" panose="020B0604030504040204" pitchFamily="34" charset="0"/>
                <a:cs typeface="B Nazanin" panose="00000400000000000000" pitchFamily="2" charset="-78"/>
              </a:rPr>
              <a:t> ، </a:t>
            </a:r>
            <a:r>
              <a:rPr lang="fa-IR" sz="1400" b="1" dirty="0" err="1">
                <a:solidFill>
                  <a:srgbClr val="00B0F0"/>
                </a:solidFill>
                <a:latin typeface="tahoma" panose="020B0604030504040204" pitchFamily="34" charset="0"/>
                <a:cs typeface="B Nazanin" panose="00000400000000000000" pitchFamily="2" charset="-78"/>
              </a:rPr>
              <a:t>گزی</a:t>
            </a:r>
            <a:r>
              <a:rPr lang="fa-IR" sz="1400" b="1" dirty="0">
                <a:latin typeface="Tahoma" panose="020B0604030504040204" pitchFamily="34" charset="0"/>
                <a:cs typeface="B Nazanin" panose="00000400000000000000" pitchFamily="2" charset="-78"/>
              </a:rPr>
              <a:t> ، </a:t>
            </a:r>
            <a:r>
              <a:rPr lang="fa-IR" sz="1400" b="1" dirty="0" err="1">
                <a:solidFill>
                  <a:srgbClr val="00B0F0"/>
                </a:solidFill>
                <a:latin typeface="tahoma" panose="020B0604030504040204" pitchFamily="34" charset="0"/>
                <a:cs typeface="B Nazanin" panose="00000400000000000000" pitchFamily="2" charset="-78"/>
              </a:rPr>
              <a:t>فریدنی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لری</a:t>
            </a:r>
            <a:r>
              <a:rPr lang="fa-IR" sz="1400" b="1" dirty="0">
                <a:latin typeface="Tahoma" panose="020B0604030504040204" pitchFamily="34" charset="0"/>
                <a:cs typeface="B Nazanin" panose="00000400000000000000" pitchFamily="2" charset="-78"/>
              </a:rPr>
              <a:t> ، </a:t>
            </a:r>
            <a:r>
              <a:rPr lang="fa-IR" sz="1400" b="1" dirty="0">
                <a:solidFill>
                  <a:srgbClr val="00B0F0"/>
                </a:solidFill>
                <a:latin typeface="tahoma" panose="020B0604030504040204" pitchFamily="34" charset="0"/>
                <a:cs typeface="B Nazanin" panose="00000400000000000000" pitchFamily="2" charset="-78"/>
              </a:rPr>
              <a:t>کوهستانی</a:t>
            </a:r>
            <a:r>
              <a:rPr lang="fa-IR" sz="1400" b="1" dirty="0">
                <a:latin typeface="Tahoma" panose="020B0604030504040204" pitchFamily="34" charset="0"/>
                <a:cs typeface="B Nazanin" panose="00000400000000000000" pitchFamily="2" charset="-78"/>
              </a:rPr>
              <a:t> ، ... سخن </a:t>
            </a:r>
            <a:r>
              <a:rPr lang="fa-IR" sz="1400" b="1" dirty="0" err="1">
                <a:latin typeface="Tahoma" panose="020B0604030504040204" pitchFamily="34" charset="0"/>
                <a:cs typeface="B Nazanin" panose="00000400000000000000" pitchFamily="2" charset="-78"/>
              </a:rPr>
              <a:t>می‌گویند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مردم </a:t>
            </a:r>
            <a:r>
              <a:rPr lang="fa-IR" sz="1400" b="1" dirty="0">
                <a:latin typeface="tahoma" panose="020B0604030504040204" pitchFamily="34" charset="0"/>
                <a:cs typeface="B Nazanin" panose="00000400000000000000" pitchFamily="2" charset="-78"/>
              </a:rPr>
              <a:t>اصفهان</a:t>
            </a:r>
            <a:r>
              <a:rPr lang="fa-IR" sz="1400" b="1" dirty="0">
                <a:latin typeface="Tahoma" panose="020B0604030504040204" pitchFamily="34" charset="0"/>
                <a:cs typeface="B Nazanin" panose="00000400000000000000" pitchFamily="2" charset="-78"/>
              </a:rPr>
              <a:t> به زبان فارسی و </a:t>
            </a:r>
            <a:r>
              <a:rPr lang="fa-IR" sz="1400" b="1" dirty="0" err="1">
                <a:latin typeface="Tahoma" panose="020B0604030504040204" pitchFamily="34" charset="0"/>
                <a:cs typeface="B Nazanin" panose="00000400000000000000" pitchFamily="2" charset="-78"/>
              </a:rPr>
              <a:t>لهجه‌ی</a:t>
            </a:r>
            <a:r>
              <a:rPr lang="fa-IR" sz="1400" b="1" dirty="0">
                <a:latin typeface="Tahoma" panose="020B0604030504040204" pitchFamily="34" charset="0"/>
                <a:cs typeface="B Nazanin" panose="00000400000000000000" pitchFamily="2" charset="-78"/>
              </a:rPr>
              <a:t> شیرین اصفهانی سخن </a:t>
            </a:r>
            <a:r>
              <a:rPr lang="fa-IR" sz="1400" b="1" dirty="0" err="1">
                <a:latin typeface="Tahoma" panose="020B0604030504040204" pitchFamily="34" charset="0"/>
                <a:cs typeface="B Nazanin" panose="00000400000000000000" pitchFamily="2" charset="-78"/>
              </a:rPr>
              <a:t>می‌گویند</a:t>
            </a:r>
            <a:r>
              <a:rPr lang="fa-IR" sz="1400" b="1" dirty="0">
                <a:latin typeface="Tahoma" panose="020B0604030504040204" pitchFamily="34" charset="0"/>
                <a:cs typeface="B Nazanin" panose="00000400000000000000" pitchFamily="2" charset="-78"/>
              </a:rPr>
              <a:t> . از </a:t>
            </a:r>
            <a:r>
              <a:rPr lang="fa-IR" sz="1400" b="1" dirty="0" err="1">
                <a:latin typeface="Tahoma" panose="020B0604030504040204" pitchFamily="34" charset="0"/>
                <a:cs typeface="B Nazanin" panose="00000400000000000000" pitchFamily="2" charset="-78"/>
              </a:rPr>
              <a:t>ویژگی‌های</a:t>
            </a:r>
            <a:r>
              <a:rPr lang="fa-IR" sz="1400" b="1" dirty="0">
                <a:latin typeface="Tahoma" panose="020B0604030504040204" pitchFamily="34" charset="0"/>
                <a:cs typeface="B Nazanin" panose="00000400000000000000" pitchFamily="2" charset="-78"/>
              </a:rPr>
              <a:t> </a:t>
            </a:r>
            <a:r>
              <a:rPr lang="fa-IR" sz="1400" b="1" dirty="0" err="1">
                <a:latin typeface="Tahoma" panose="020B0604030504040204" pitchFamily="34" charset="0"/>
                <a:cs typeface="B Nazanin" panose="00000400000000000000" pitchFamily="2" charset="-78"/>
              </a:rPr>
              <a:t>لهجه‌ی</a:t>
            </a:r>
            <a:r>
              <a:rPr lang="fa-IR" sz="1400" b="1" dirty="0">
                <a:latin typeface="Tahoma" panose="020B0604030504040204" pitchFamily="34" charset="0"/>
                <a:cs typeface="B Nazanin" panose="00000400000000000000" pitchFamily="2" charset="-78"/>
              </a:rPr>
              <a:t> اصفهانی ، اضافه کردن حرف </a:t>
            </a:r>
            <a:r>
              <a:rPr lang="fa-IR" sz="1400" b="1" dirty="0">
                <a:solidFill>
                  <a:srgbClr val="FF0000"/>
                </a:solidFill>
                <a:latin typeface="Tahoma" panose="020B0604030504040204" pitchFamily="34" charset="0"/>
                <a:cs typeface="B Nazanin" panose="00000400000000000000" pitchFamily="2" charset="-78"/>
              </a:rPr>
              <a:t>« س » </a:t>
            </a:r>
            <a:r>
              <a:rPr lang="fa-IR" sz="1400" b="1" dirty="0">
                <a:latin typeface="Tahoma" panose="020B0604030504040204" pitchFamily="34" charset="0"/>
                <a:cs typeface="B Nazanin" panose="00000400000000000000" pitchFamily="2" charset="-78"/>
              </a:rPr>
              <a:t>به آخر واژگان است ، که به جای </a:t>
            </a:r>
            <a:r>
              <a:rPr lang="fa-IR" sz="1400" b="1" dirty="0">
                <a:latin typeface="tahoma" panose="020B0604030504040204" pitchFamily="34" charset="0"/>
                <a:cs typeface="B Nazanin" panose="00000400000000000000" pitchFamily="2" charset="-78"/>
              </a:rPr>
              <a:t>است</a:t>
            </a:r>
            <a:r>
              <a:rPr lang="fa-IR" sz="1400" b="1" dirty="0">
                <a:latin typeface="Tahoma" panose="020B0604030504040204" pitchFamily="34" charset="0"/>
                <a:cs typeface="B Nazanin" panose="00000400000000000000" pitchFamily="2" charset="-78"/>
              </a:rPr>
              <a:t> ، گفته </a:t>
            </a:r>
            <a:r>
              <a:rPr lang="fa-IR" sz="1400" b="1" dirty="0" err="1">
                <a:latin typeface="Tahoma" panose="020B0604030504040204" pitchFamily="34" charset="0"/>
                <a:cs typeface="B Nazanin" panose="00000400000000000000" pitchFamily="2" charset="-78"/>
              </a:rPr>
              <a:t>می‌شود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یهودی</a:t>
            </a:r>
            <a:r>
              <a:rPr lang="fa-IR" sz="1400" b="1" dirty="0">
                <a:latin typeface="Tahoma" panose="020B0604030504040204" pitchFamily="34" charset="0"/>
                <a:cs typeface="B Nazanin" panose="00000400000000000000" pitchFamily="2" charset="-78"/>
              </a:rPr>
              <a:t>ان به </a:t>
            </a:r>
            <a:r>
              <a:rPr lang="fa-IR" sz="1400" b="1" dirty="0">
                <a:latin typeface="tahoma" panose="020B0604030504040204" pitchFamily="34" charset="0"/>
                <a:cs typeface="B Nazanin" panose="00000400000000000000" pitchFamily="2" charset="-78"/>
              </a:rPr>
              <a:t>زبان </a:t>
            </a:r>
            <a:r>
              <a:rPr lang="fa-IR" sz="1400" b="1" dirty="0">
                <a:solidFill>
                  <a:srgbClr val="00B050"/>
                </a:solidFill>
                <a:latin typeface="tahoma" panose="020B0604030504040204" pitchFamily="34" charset="0"/>
                <a:cs typeface="B Nazanin" panose="00000400000000000000" pitchFamily="2" charset="-78"/>
              </a:rPr>
              <a:t>عبری</a:t>
            </a:r>
            <a:r>
              <a:rPr lang="fa-IR" sz="1400" b="1" dirty="0">
                <a:latin typeface="Tahoma" panose="020B0604030504040204" pitchFamily="34" charset="0"/>
                <a:cs typeface="B Nazanin" panose="00000400000000000000" pitchFamily="2" charset="-78"/>
              </a:rPr>
              <a:t> و </a:t>
            </a:r>
            <a:r>
              <a:rPr lang="fa-IR" sz="1400" b="1" dirty="0" err="1">
                <a:latin typeface="tahoma" panose="020B0604030504040204" pitchFamily="34" charset="0"/>
                <a:cs typeface="B Nazanin" panose="00000400000000000000" pitchFamily="2" charset="-78"/>
              </a:rPr>
              <a:t>ارمنی</a:t>
            </a:r>
            <a:r>
              <a:rPr lang="fa-IR" sz="1400" b="1" dirty="0" err="1">
                <a:latin typeface="Tahoma" panose="020B0604030504040204" pitchFamily="34" charset="0"/>
                <a:cs typeface="B Nazanin" panose="00000400000000000000" pitchFamily="2" charset="-78"/>
              </a:rPr>
              <a:t>‌ها</a:t>
            </a:r>
            <a:r>
              <a:rPr lang="fa-IR" sz="1400" b="1" dirty="0">
                <a:latin typeface="Tahoma" panose="020B0604030504040204" pitchFamily="34" charset="0"/>
                <a:cs typeface="B Nazanin" panose="00000400000000000000" pitchFamily="2" charset="-78"/>
              </a:rPr>
              <a:t> با خودشان به </a:t>
            </a:r>
            <a:r>
              <a:rPr lang="fa-IR" sz="1400" b="1" dirty="0">
                <a:latin typeface="tahoma" panose="020B0604030504040204" pitchFamily="34" charset="0"/>
                <a:cs typeface="B Nazanin" panose="00000400000000000000" pitchFamily="2" charset="-78"/>
              </a:rPr>
              <a:t>زبان </a:t>
            </a:r>
            <a:r>
              <a:rPr lang="fa-IR" sz="1400" b="1" dirty="0">
                <a:solidFill>
                  <a:srgbClr val="00B050"/>
                </a:solidFill>
                <a:latin typeface="tahoma" panose="020B0604030504040204" pitchFamily="34" charset="0"/>
                <a:cs typeface="B Nazanin" panose="00000400000000000000" pitchFamily="2" charset="-78"/>
              </a:rPr>
              <a:t>ارمنی</a:t>
            </a:r>
            <a:r>
              <a:rPr lang="fa-IR" sz="1400" b="1" dirty="0">
                <a:latin typeface="Tahoma" panose="020B0604030504040204" pitchFamily="34" charset="0"/>
                <a:cs typeface="B Nazanin" panose="00000400000000000000" pitchFamily="2" charset="-78"/>
              </a:rPr>
              <a:t> سخن </a:t>
            </a:r>
            <a:r>
              <a:rPr lang="fa-IR" sz="1400" b="1" dirty="0" err="1">
                <a:latin typeface="Tahoma" panose="020B0604030504040204" pitchFamily="34" charset="0"/>
                <a:cs typeface="B Nazanin" panose="00000400000000000000" pitchFamily="2" charset="-78"/>
              </a:rPr>
              <a:t>می‌گویند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err="1">
                <a:latin typeface="tahoma" panose="020B0604030504040204" pitchFamily="34" charset="0"/>
                <a:cs typeface="B Nazanin" panose="00000400000000000000" pitchFamily="2" charset="-78"/>
              </a:rPr>
              <a:t>بختیاری</a:t>
            </a:r>
            <a:r>
              <a:rPr lang="fa-IR" sz="1400" b="1" dirty="0" err="1">
                <a:latin typeface="Tahoma" panose="020B0604030504040204" pitchFamily="34" charset="0"/>
                <a:cs typeface="B Nazanin" panose="00000400000000000000" pitchFamily="2" charset="-78"/>
              </a:rPr>
              <a:t>‌های</a:t>
            </a:r>
            <a:r>
              <a:rPr lang="fa-IR" sz="1400" b="1" dirty="0">
                <a:latin typeface="Tahoma" panose="020B0604030504040204" pitchFamily="34" charset="0"/>
                <a:cs typeface="B Nazanin" panose="00000400000000000000" pitchFamily="2" charset="-78"/>
              </a:rPr>
              <a:t> شهر اصفهان به گویش لری گفتگو </a:t>
            </a:r>
            <a:r>
              <a:rPr lang="fa-IR" sz="1400" b="1" dirty="0" err="1">
                <a:latin typeface="Tahoma" panose="020B0604030504040204" pitchFamily="34" charset="0"/>
                <a:cs typeface="B Nazanin" panose="00000400000000000000" pitchFamily="2" charset="-78"/>
              </a:rPr>
              <a:t>می‌کنند</a:t>
            </a:r>
            <a:r>
              <a:rPr lang="fa-IR" sz="1400" b="1" dirty="0">
                <a:latin typeface="Tahoma" panose="020B0604030504040204" pitchFamily="34" charset="0"/>
                <a:cs typeface="B Nazanin" panose="00000400000000000000" pitchFamily="2" charset="-78"/>
              </a:rPr>
              <a:t> . شماری از </a:t>
            </a:r>
            <a:r>
              <a:rPr lang="fa-IR" sz="1400" b="1" dirty="0" err="1">
                <a:latin typeface="Tahoma" panose="020B0604030504040204" pitchFamily="34" charset="0"/>
                <a:cs typeface="B Nazanin" panose="00000400000000000000" pitchFamily="2" charset="-78"/>
              </a:rPr>
              <a:t>اصفهانی‌ها</a:t>
            </a:r>
            <a:r>
              <a:rPr lang="fa-IR" sz="1400" b="1" dirty="0">
                <a:latin typeface="Tahoma" panose="020B0604030504040204" pitchFamily="34" charset="0"/>
                <a:cs typeface="B Nazanin" panose="00000400000000000000" pitchFamily="2" charset="-78"/>
              </a:rPr>
              <a:t> به </a:t>
            </a:r>
            <a:r>
              <a:rPr lang="fa-IR" sz="1400" b="1" dirty="0">
                <a:latin typeface="tahoma" panose="020B0604030504040204" pitchFamily="34" charset="0"/>
                <a:cs typeface="B Nazanin" panose="00000400000000000000" pitchFamily="2" charset="-78"/>
              </a:rPr>
              <a:t>زبان </a:t>
            </a:r>
            <a:r>
              <a:rPr lang="fa-IR" sz="1400" b="1" dirty="0" err="1">
                <a:latin typeface="tahoma" panose="020B0604030504040204" pitchFamily="34" charset="0"/>
                <a:cs typeface="B Nazanin" panose="00000400000000000000" pitchFamily="2" charset="-78"/>
              </a:rPr>
              <a:t>کنینانی</a:t>
            </a:r>
            <a:r>
              <a:rPr lang="fa-IR" sz="1400" b="1" dirty="0">
                <a:latin typeface="Tahoma" panose="020B0604030504040204" pitchFamily="34" charset="0"/>
                <a:cs typeface="B Nazanin" panose="00000400000000000000" pitchFamily="2" charset="-78"/>
              </a:rPr>
              <a:t> ، که </a:t>
            </a:r>
            <a:r>
              <a:rPr lang="fa-IR" sz="1400" b="1" dirty="0" err="1">
                <a:latin typeface="Tahoma" panose="020B0604030504040204" pitchFamily="34" charset="0"/>
                <a:cs typeface="B Nazanin" panose="00000400000000000000" pitchFamily="2" charset="-78"/>
              </a:rPr>
              <a:t>آمیخته‌ای</a:t>
            </a:r>
            <a:r>
              <a:rPr lang="fa-IR" sz="1400" b="1" dirty="0">
                <a:latin typeface="Tahoma" panose="020B0604030504040204" pitchFamily="34" charset="0"/>
                <a:cs typeface="B Nazanin" panose="00000400000000000000" pitchFamily="2" charset="-78"/>
              </a:rPr>
              <a:t> از زبان فارسی پیشین و امروزی است ، سخن </a:t>
            </a:r>
            <a:r>
              <a:rPr lang="fa-IR" sz="1400" b="1" dirty="0" err="1">
                <a:latin typeface="Tahoma" panose="020B0604030504040204" pitchFamily="34" charset="0"/>
                <a:cs typeface="B Nazanin" panose="00000400000000000000" pitchFamily="2" charset="-78"/>
              </a:rPr>
              <a:t>می‌گویند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زبان مردم </a:t>
            </a:r>
            <a:r>
              <a:rPr lang="fa-IR" sz="1400" b="1" dirty="0" err="1">
                <a:latin typeface="tahoma" panose="020B0604030504040204" pitchFamily="34" charset="0"/>
                <a:cs typeface="B Nazanin" panose="00000400000000000000" pitchFamily="2" charset="-78"/>
              </a:rPr>
              <a:t>جندق</a:t>
            </a:r>
            <a:r>
              <a:rPr lang="fa-IR" sz="1400" b="1" dirty="0">
                <a:latin typeface="Tahoma" panose="020B0604030504040204" pitchFamily="34" charset="0"/>
                <a:cs typeface="B Nazanin" panose="00000400000000000000" pitchFamily="2" charset="-78"/>
              </a:rPr>
              <a:t> فارسی است ، مردم بعضی از روستاها ، چون خور ، </a:t>
            </a:r>
            <a:r>
              <a:rPr lang="fa-IR" sz="1400" b="1" dirty="0" err="1">
                <a:latin typeface="Tahoma" panose="020B0604030504040204" pitchFamily="34" charset="0"/>
                <a:cs typeface="B Nazanin" panose="00000400000000000000" pitchFamily="2" charset="-78"/>
              </a:rPr>
              <a:t>گرمه</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خنج</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دادکین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اردیب</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ایراج</a:t>
            </a:r>
            <a:r>
              <a:rPr lang="fa-IR" sz="1400" b="1" dirty="0">
                <a:latin typeface="Tahoma" panose="020B0604030504040204" pitchFamily="34" charset="0"/>
                <a:cs typeface="B Nazanin" panose="00000400000000000000" pitchFamily="2" charset="-78"/>
              </a:rPr>
              <a:t> و فرخی دارای </a:t>
            </a:r>
            <a:r>
              <a:rPr lang="fa-IR" sz="1400" b="1" dirty="0" err="1">
                <a:latin typeface="Tahoma" panose="020B0604030504040204" pitchFamily="34" charset="0"/>
                <a:cs typeface="B Nazanin" panose="00000400000000000000" pitchFamily="2" charset="-78"/>
              </a:rPr>
              <a:t>لهجه‌ی</a:t>
            </a:r>
            <a:r>
              <a:rPr lang="fa-IR" sz="1400" b="1" dirty="0">
                <a:latin typeface="Tahoma" panose="020B0604030504040204" pitchFamily="34" charset="0"/>
                <a:cs typeface="B Nazanin" panose="00000400000000000000" pitchFamily="2" charset="-78"/>
              </a:rPr>
              <a:t> </a:t>
            </a:r>
            <a:r>
              <a:rPr lang="fa-IR" sz="1400" b="1" dirty="0" err="1">
                <a:latin typeface="Tahoma" panose="020B0604030504040204" pitchFamily="34" charset="0"/>
                <a:cs typeface="B Nazanin" panose="00000400000000000000" pitchFamily="2" charset="-78"/>
              </a:rPr>
              <a:t>ویژه‌ای</a:t>
            </a:r>
            <a:r>
              <a:rPr lang="fa-IR" sz="1400" b="1" dirty="0">
                <a:latin typeface="Tahoma" panose="020B0604030504040204" pitchFamily="34" charset="0"/>
                <a:cs typeface="B Nazanin" panose="00000400000000000000" pitchFamily="2" charset="-78"/>
              </a:rPr>
              <a:t> هستند و </a:t>
            </a:r>
            <a:r>
              <a:rPr lang="fa-IR" sz="1400" b="1" dirty="0">
                <a:solidFill>
                  <a:schemeClr val="accent4">
                    <a:lumMod val="50000"/>
                  </a:schemeClr>
                </a:solidFill>
                <a:latin typeface="Tahoma" panose="020B0604030504040204" pitchFamily="34" charset="0"/>
                <a:cs typeface="B Nazanin" panose="00000400000000000000" pitchFamily="2" charset="-78"/>
              </a:rPr>
              <a:t>واژگان پهلوی </a:t>
            </a:r>
            <a:r>
              <a:rPr lang="fa-IR" sz="1400" b="1" dirty="0">
                <a:latin typeface="Tahoma" panose="020B0604030504040204" pitchFamily="34" charset="0"/>
                <a:cs typeface="B Nazanin" panose="00000400000000000000" pitchFamily="2" charset="-78"/>
              </a:rPr>
              <a:t>در زبان آنان بسیار است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در شهر </a:t>
            </a:r>
            <a:r>
              <a:rPr lang="fa-IR" sz="1400" b="1" dirty="0">
                <a:latin typeface="tahoma" panose="020B0604030504040204" pitchFamily="34" charset="0"/>
                <a:cs typeface="B Nazanin" panose="00000400000000000000" pitchFamily="2" charset="-78"/>
              </a:rPr>
              <a:t>کاشان</a:t>
            </a:r>
            <a:r>
              <a:rPr lang="fa-IR" sz="1400" b="1" dirty="0">
                <a:latin typeface="Tahoma" panose="020B0604030504040204" pitchFamily="34" charset="0"/>
                <a:cs typeface="B Nazanin" panose="00000400000000000000" pitchFamily="2" charset="-78"/>
              </a:rPr>
              <a:t> و پیرامون آن ، زبان فارسی در همه جا ، حتی در روستاهایی که گویش </a:t>
            </a:r>
            <a:r>
              <a:rPr lang="fa-IR" sz="1400" b="1" dirty="0" err="1">
                <a:latin typeface="Tahoma" panose="020B0604030504040204" pitchFamily="34" charset="0"/>
                <a:cs typeface="B Nazanin" panose="00000400000000000000" pitchFamily="2" charset="-78"/>
              </a:rPr>
              <a:t>ویژه‌ای</a:t>
            </a:r>
            <a:r>
              <a:rPr lang="fa-IR" sz="1400" b="1" dirty="0">
                <a:latin typeface="Tahoma" panose="020B0604030504040204" pitchFamily="34" charset="0"/>
                <a:cs typeface="B Nazanin" panose="00000400000000000000" pitchFamily="2" charset="-78"/>
              </a:rPr>
              <a:t> دارند دانسته </a:t>
            </a:r>
            <a:r>
              <a:rPr lang="fa-IR" sz="1400" b="1" dirty="0" err="1">
                <a:latin typeface="Tahoma" panose="020B0604030504040204" pitchFamily="34" charset="0"/>
                <a:cs typeface="B Nazanin" panose="00000400000000000000" pitchFamily="2" charset="-78"/>
              </a:rPr>
              <a:t>می‌شود</a:t>
            </a:r>
            <a:r>
              <a:rPr lang="fa-IR" sz="1400" b="1" dirty="0">
                <a:latin typeface="Tahoma" panose="020B0604030504040204" pitchFamily="34" charset="0"/>
                <a:cs typeface="B Nazanin" panose="00000400000000000000" pitchFamily="2" charset="-78"/>
              </a:rPr>
              <a:t> و در سخن گفتن به کار </a:t>
            </a:r>
            <a:r>
              <a:rPr lang="fa-IR" sz="1400" b="1" dirty="0" err="1">
                <a:latin typeface="Tahoma" panose="020B0604030504040204" pitchFamily="34" charset="0"/>
                <a:cs typeface="B Nazanin" panose="00000400000000000000" pitchFamily="2" charset="-78"/>
              </a:rPr>
              <a:t>می‌رود</a:t>
            </a:r>
            <a:r>
              <a:rPr lang="fa-IR" sz="1400" b="1" dirty="0">
                <a:latin typeface="Tahoma" panose="020B0604030504040204" pitchFamily="34" charset="0"/>
                <a:cs typeface="B Nazanin" panose="00000400000000000000" pitchFamily="2" charset="-78"/>
              </a:rPr>
              <a:t> . در بخش </a:t>
            </a:r>
            <a:r>
              <a:rPr lang="fa-IR" sz="1400" b="1" dirty="0" err="1">
                <a:latin typeface="tahoma" panose="020B0604030504040204" pitchFamily="34" charset="0"/>
                <a:cs typeface="B Nazanin" panose="00000400000000000000" pitchFamily="2" charset="-78"/>
              </a:rPr>
              <a:t>قمصر</a:t>
            </a:r>
            <a:r>
              <a:rPr lang="fa-IR" sz="1400" b="1" dirty="0">
                <a:latin typeface="Tahoma" panose="020B0604030504040204" pitchFamily="34" charset="0"/>
                <a:cs typeface="B Nazanin" panose="00000400000000000000" pitchFamily="2" charset="-78"/>
              </a:rPr>
              <a:t> ، در روستاهای : </a:t>
            </a:r>
            <a:r>
              <a:rPr lang="fa-IR" sz="1400" b="1" dirty="0" err="1">
                <a:latin typeface="Tahoma" panose="020B0604030504040204" pitchFamily="34" charset="0"/>
                <a:cs typeface="B Nazanin" panose="00000400000000000000" pitchFamily="2" charset="-78"/>
              </a:rPr>
              <a:t>برزک</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سادیان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مرق</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کامو</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جوشقان</a:t>
            </a:r>
            <a:r>
              <a:rPr lang="fa-IR" sz="1400" b="1" dirty="0">
                <a:latin typeface="Tahoma" panose="020B0604030504040204" pitchFamily="34" charset="0"/>
                <a:cs typeface="B Nazanin" panose="00000400000000000000" pitchFamily="2" charset="-78"/>
              </a:rPr>
              <a:t> قالی ، </a:t>
            </a:r>
            <a:r>
              <a:rPr lang="fa-IR" sz="1400" b="1" dirty="0" err="1">
                <a:latin typeface="Tahoma" panose="020B0604030504040204" pitchFamily="34" charset="0"/>
                <a:cs typeface="B Nazanin" panose="00000400000000000000" pitchFamily="2" charset="-78"/>
              </a:rPr>
              <a:t>ارتجن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آزاران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پنداس</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نشلج</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تجره</a:t>
            </a:r>
            <a:r>
              <a:rPr lang="fa-IR" sz="1400" b="1" dirty="0">
                <a:latin typeface="Tahoma" panose="020B0604030504040204" pitchFamily="34" charset="0"/>
                <a:cs typeface="B Nazanin" panose="00000400000000000000" pitchFamily="2" charset="-78"/>
              </a:rPr>
              <a:t> ، ... به گویش </a:t>
            </a:r>
            <a:r>
              <a:rPr lang="fa-IR" sz="1400" b="1" dirty="0" err="1">
                <a:solidFill>
                  <a:srgbClr val="00B0F0"/>
                </a:solidFill>
                <a:latin typeface="Tahoma" panose="020B0604030504040204" pitchFamily="34" charset="0"/>
                <a:cs typeface="B Nazanin" panose="00000400000000000000" pitchFamily="2" charset="-78"/>
              </a:rPr>
              <a:t>راجی</a:t>
            </a:r>
            <a:r>
              <a:rPr lang="fa-IR" sz="1400" b="1" dirty="0">
                <a:solidFill>
                  <a:srgbClr val="00B0F0"/>
                </a:solidFill>
                <a:latin typeface="Tahoma" panose="020B0604030504040204" pitchFamily="34" charset="0"/>
                <a:cs typeface="B Nazanin" panose="00000400000000000000" pitchFamily="2" charset="-78"/>
              </a:rPr>
              <a:t> / رایجی </a:t>
            </a:r>
            <a:r>
              <a:rPr lang="fa-IR" sz="1400" b="1" dirty="0">
                <a:latin typeface="Tahoma" panose="020B0604030504040204" pitchFamily="34" charset="0"/>
                <a:cs typeface="B Nazanin" panose="00000400000000000000" pitchFamily="2" charset="-78"/>
              </a:rPr>
              <a:t>سخن گفته </a:t>
            </a:r>
            <a:r>
              <a:rPr lang="fa-IR" sz="1400" b="1" dirty="0" err="1">
                <a:latin typeface="Tahoma" panose="020B0604030504040204" pitchFamily="34" charset="0"/>
                <a:cs typeface="B Nazanin" panose="00000400000000000000" pitchFamily="2" charset="-78"/>
              </a:rPr>
              <a:t>می‌شود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زبان مردم </a:t>
            </a:r>
            <a:r>
              <a:rPr lang="fa-IR" sz="1400" b="1" dirty="0" err="1">
                <a:solidFill>
                  <a:srgbClr val="FFC000"/>
                </a:solidFill>
                <a:latin typeface="tahoma" panose="020B0604030504040204" pitchFamily="34" charset="0"/>
                <a:cs typeface="B Nazanin" panose="00000400000000000000" pitchFamily="2" charset="-78"/>
              </a:rPr>
              <a:t>نایین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ویژه‌ی</a:t>
            </a:r>
            <a:r>
              <a:rPr lang="fa-IR" sz="1400" b="1" dirty="0">
                <a:latin typeface="Tahoma" panose="020B0604030504040204" pitchFamily="34" charset="0"/>
                <a:cs typeface="B Nazanin" panose="00000400000000000000" pitchFamily="2" charset="-78"/>
              </a:rPr>
              <a:t> مردم شهر </a:t>
            </a:r>
            <a:r>
              <a:rPr lang="fa-IR" sz="1400" b="1" dirty="0" err="1">
                <a:solidFill>
                  <a:srgbClr val="FFC000"/>
                </a:solidFill>
                <a:latin typeface="Tahoma" panose="020B0604030504040204" pitchFamily="34" charset="0"/>
                <a:cs typeface="B Nazanin" panose="00000400000000000000" pitchFamily="2" charset="-78"/>
              </a:rPr>
              <a:t>نایین</a:t>
            </a:r>
            <a:r>
              <a:rPr lang="fa-IR" sz="1400" b="1" dirty="0">
                <a:latin typeface="Tahoma" panose="020B0604030504040204" pitchFamily="34" charset="0"/>
                <a:cs typeface="B Nazanin" panose="00000400000000000000" pitchFamily="2" charset="-78"/>
              </a:rPr>
              <a:t> است . روستاهای پیرامون </a:t>
            </a:r>
            <a:r>
              <a:rPr lang="fa-IR" sz="1400" b="1" dirty="0" err="1">
                <a:latin typeface="Tahoma" panose="020B0604030504040204" pitchFamily="34" charset="0"/>
                <a:cs typeface="B Nazanin" panose="00000400000000000000" pitchFamily="2" charset="-78"/>
              </a:rPr>
              <a:t>نایین</a:t>
            </a:r>
            <a:r>
              <a:rPr lang="fa-IR" sz="1400" b="1" dirty="0">
                <a:latin typeface="Tahoma" panose="020B0604030504040204" pitchFamily="34" charset="0"/>
                <a:cs typeface="B Nazanin" panose="00000400000000000000" pitchFamily="2" charset="-78"/>
              </a:rPr>
              <a:t> و </a:t>
            </a:r>
            <a:r>
              <a:rPr lang="fa-IR" sz="1400" b="1" dirty="0" err="1">
                <a:latin typeface="Tahoma" panose="020B0604030504040204" pitchFamily="34" charset="0"/>
                <a:cs typeface="B Nazanin" panose="00000400000000000000" pitchFamily="2" charset="-78"/>
              </a:rPr>
              <a:t>آبادی‌های</a:t>
            </a:r>
            <a:r>
              <a:rPr lang="fa-IR" sz="1400" b="1" dirty="0">
                <a:latin typeface="Tahoma" panose="020B0604030504040204" pitchFamily="34" charset="0"/>
                <a:cs typeface="B Nazanin" panose="00000400000000000000" pitchFamily="2" charset="-78"/>
              </a:rPr>
              <a:t> </a:t>
            </a:r>
            <a:r>
              <a:rPr lang="fa-IR" sz="1400" b="1" dirty="0" err="1">
                <a:latin typeface="Tahoma" panose="020B0604030504040204" pitchFamily="34" charset="0"/>
                <a:cs typeface="B Nazanin" panose="00000400000000000000" pitchFamily="2" charset="-78"/>
              </a:rPr>
              <a:t>دورتری</a:t>
            </a:r>
            <a:r>
              <a:rPr lang="fa-IR" sz="1400" b="1" dirty="0">
                <a:latin typeface="Tahoma" panose="020B0604030504040204" pitchFamily="34" charset="0"/>
                <a:cs typeface="B Nazanin" panose="00000400000000000000" pitchFamily="2" charset="-78"/>
              </a:rPr>
              <a:t> ، مانند </a:t>
            </a:r>
            <a:r>
              <a:rPr lang="fa-IR" sz="1400" b="1" dirty="0" err="1">
                <a:latin typeface="Tahoma" panose="020B0604030504040204" pitchFamily="34" charset="0"/>
                <a:cs typeface="B Nazanin" panose="00000400000000000000" pitchFamily="2" charset="-78"/>
              </a:rPr>
              <a:t>کوپا</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نارسنه</a:t>
            </a:r>
            <a:r>
              <a:rPr lang="fa-IR" sz="1400" b="1" dirty="0">
                <a:latin typeface="Tahoma" panose="020B0604030504040204" pitchFamily="34" charset="0"/>
                <a:cs typeface="B Nazanin" panose="00000400000000000000" pitchFamily="2" charset="-78"/>
              </a:rPr>
              <a:t> ، که امروز به </a:t>
            </a:r>
            <a:r>
              <a:rPr lang="fa-IR" sz="1400" b="1" dirty="0" err="1">
                <a:latin typeface="Tahoma" panose="020B0604030504040204" pitchFamily="34" charset="0"/>
                <a:cs typeface="B Nazanin" panose="00000400000000000000" pitchFamily="2" charset="-78"/>
              </a:rPr>
              <a:t>انارک</a:t>
            </a:r>
            <a:r>
              <a:rPr lang="fa-IR" sz="1400" b="1" dirty="0">
                <a:latin typeface="Tahoma" panose="020B0604030504040204" pitchFamily="34" charset="0"/>
                <a:cs typeface="B Nazanin" panose="00000400000000000000" pitchFamily="2" charset="-78"/>
              </a:rPr>
              <a:t> سرشناس است ، </a:t>
            </a:r>
            <a:r>
              <a:rPr lang="fa-IR" sz="1400" b="1" dirty="0" err="1">
                <a:solidFill>
                  <a:srgbClr val="92D050"/>
                </a:solidFill>
                <a:latin typeface="Tahoma" panose="020B0604030504040204" pitchFamily="34" charset="0"/>
                <a:cs typeface="B Nazanin" panose="00000400000000000000" pitchFamily="2" charset="-78"/>
              </a:rPr>
              <a:t>لهجه‌های</a:t>
            </a:r>
            <a:r>
              <a:rPr lang="fa-IR" sz="1400" b="1" dirty="0">
                <a:solidFill>
                  <a:srgbClr val="92D050"/>
                </a:solidFill>
                <a:latin typeface="Tahoma" panose="020B0604030504040204" pitchFamily="34" charset="0"/>
                <a:cs typeface="B Nazanin" panose="00000400000000000000" pitchFamily="2" charset="-78"/>
              </a:rPr>
              <a:t> جداگانه</a:t>
            </a:r>
            <a:r>
              <a:rPr lang="fa-IR" sz="1400" b="1" dirty="0">
                <a:latin typeface="Tahoma" panose="020B0604030504040204" pitchFamily="34" charset="0"/>
                <a:cs typeface="B Nazanin" panose="00000400000000000000" pitchFamily="2" charset="-78"/>
              </a:rPr>
              <a:t> دارند . </a:t>
            </a:r>
            <a:br>
              <a:rPr lang="fa-IR" sz="1400" b="1" dirty="0">
                <a:cs typeface="B Nazanin" panose="00000400000000000000" pitchFamily="2" charset="-78"/>
              </a:rPr>
            </a:br>
            <a:endParaRPr lang="fa-IR" sz="1400" b="1" dirty="0">
              <a:cs typeface="B Nazanin" panose="00000400000000000000" pitchFamily="2" charset="-78"/>
            </a:endParaRPr>
          </a:p>
        </p:txBody>
      </p:sp>
    </p:spTree>
    <p:extLst>
      <p:ext uri="{BB962C8B-B14F-4D97-AF65-F5344CB8AC3E}">
        <p14:creationId xmlns:p14="http://schemas.microsoft.com/office/powerpoint/2010/main" val="55914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 calcmode="lin" valueType="num">
                                      <p:cBhvr>
                                        <p:cTn id="16" dur="1500" fill="hold"/>
                                        <p:tgtEl>
                                          <p:spTgt spid="3"/>
                                        </p:tgtEl>
                                        <p:attrNameLst>
                                          <p:attrName>style.rotation</p:attrName>
                                        </p:attrNameLst>
                                      </p:cBhvr>
                                      <p:tavLst>
                                        <p:tav tm="0">
                                          <p:val>
                                            <p:fltVal val="90"/>
                                          </p:val>
                                        </p:tav>
                                        <p:tav tm="100000">
                                          <p:val>
                                            <p:fltVal val="0"/>
                                          </p:val>
                                        </p:tav>
                                      </p:tavLst>
                                    </p:anim>
                                    <p:animEffect transition="in" filter="fade">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زبان و گویش</a:t>
            </a:r>
            <a:endParaRPr lang="en-US" dirty="0">
              <a:cs typeface="B Titr" panose="00000700000000000000" pitchFamily="2" charset="-78"/>
            </a:endParaRPr>
          </a:p>
        </p:txBody>
      </p:sp>
      <p:sp>
        <p:nvSpPr>
          <p:cNvPr id="3" name="Rectangle 2">
            <a:extLst>
              <a:ext uri="{FF2B5EF4-FFF2-40B4-BE49-F238E27FC236}">
                <a16:creationId xmlns:a16="http://schemas.microsoft.com/office/drawing/2014/main" id="{3C02F7DF-2F6E-4D17-9D76-5504FDFB16D0}"/>
              </a:ext>
            </a:extLst>
          </p:cNvPr>
          <p:cNvSpPr/>
          <p:nvPr/>
        </p:nvSpPr>
        <p:spPr>
          <a:xfrm>
            <a:off x="3640822" y="2952926"/>
            <a:ext cx="6449655" cy="338554"/>
          </a:xfrm>
          <a:prstGeom prst="rect">
            <a:avLst/>
          </a:prstGeom>
        </p:spPr>
        <p:txBody>
          <a:bodyPr wrap="square">
            <a:spAutoFit/>
          </a:bodyPr>
          <a:lstStyle/>
          <a:p>
            <a:pPr algn="r" rtl="1"/>
            <a:endParaRPr lang="fa-IR" sz="1600" dirty="0">
              <a:solidFill>
                <a:schemeClr val="tx1">
                  <a:lumMod val="75000"/>
                  <a:lumOff val="25000"/>
                </a:schemeClr>
              </a:solidFill>
              <a:cs typeface="B Nazanin" panose="00000400000000000000" pitchFamily="2" charset="-78"/>
            </a:endParaRPr>
          </a:p>
        </p:txBody>
      </p:sp>
      <p:sp>
        <p:nvSpPr>
          <p:cNvPr id="4" name="Rectangle 3">
            <a:extLst>
              <a:ext uri="{FF2B5EF4-FFF2-40B4-BE49-F238E27FC236}">
                <a16:creationId xmlns:a16="http://schemas.microsoft.com/office/drawing/2014/main" id="{A35D376F-DFFC-4B3E-BB17-E7F26B61E039}"/>
              </a:ext>
            </a:extLst>
          </p:cNvPr>
          <p:cNvSpPr/>
          <p:nvPr/>
        </p:nvSpPr>
        <p:spPr>
          <a:xfrm>
            <a:off x="308243" y="2440316"/>
            <a:ext cx="11392488" cy="2327560"/>
          </a:xfrm>
          <a:prstGeom prst="rect">
            <a:avLst/>
          </a:prstGeom>
        </p:spPr>
        <p:txBody>
          <a:bodyPr wrap="square">
            <a:spAutoFit/>
          </a:bodyPr>
          <a:lstStyle/>
          <a:p>
            <a:pPr algn="r" rtl="1">
              <a:lnSpc>
                <a:spcPct val="150000"/>
              </a:lnSpc>
            </a:pP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خور به دلیل دور بودن از </a:t>
            </a:r>
            <a:r>
              <a:rPr lang="fa-IR" sz="1400" b="1" dirty="0" err="1">
                <a:latin typeface="Tahoma" panose="020B0604030504040204" pitchFamily="34" charset="0"/>
                <a:cs typeface="B Nazanin" panose="00000400000000000000" pitchFamily="2" charset="-78"/>
              </a:rPr>
              <a:t>آبادی‌های</a:t>
            </a:r>
            <a:r>
              <a:rPr lang="fa-IR" sz="1400" b="1" dirty="0">
                <a:latin typeface="Tahoma" panose="020B0604030504040204" pitchFamily="34" charset="0"/>
                <a:cs typeface="B Nazanin" panose="00000400000000000000" pitchFamily="2" charset="-78"/>
              </a:rPr>
              <a:t> بزرگ </a:t>
            </a:r>
            <a:r>
              <a:rPr lang="fa-IR" sz="1400" b="1" dirty="0" err="1">
                <a:latin typeface="Tahoma" panose="020B0604030504040204" pitchFamily="34" charset="0"/>
                <a:cs typeface="B Nazanin" panose="00000400000000000000" pitchFamily="2" charset="-78"/>
              </a:rPr>
              <a:t>همسایه‌ی</a:t>
            </a:r>
            <a:r>
              <a:rPr lang="fa-IR" sz="1400" b="1" dirty="0">
                <a:latin typeface="Tahoma" panose="020B0604030504040204" pitchFamily="34" charset="0"/>
                <a:cs typeface="B Nazanin" panose="00000400000000000000" pitchFamily="2" charset="-78"/>
              </a:rPr>
              <a:t> خود ، همانند </a:t>
            </a:r>
            <a:r>
              <a:rPr lang="fa-IR" sz="1400" b="1" dirty="0" err="1">
                <a:latin typeface="Tahoma" panose="020B0604030504040204" pitchFamily="34" charset="0"/>
                <a:cs typeface="B Nazanin" panose="00000400000000000000" pitchFamily="2" charset="-78"/>
              </a:rPr>
              <a:t>جزیره‌ای</a:t>
            </a:r>
            <a:r>
              <a:rPr lang="fa-IR" sz="1400" b="1" dirty="0">
                <a:latin typeface="Tahoma" panose="020B0604030504040204" pitchFamily="34" charset="0"/>
                <a:cs typeface="B Nazanin" panose="00000400000000000000" pitchFamily="2" charset="-78"/>
              </a:rPr>
              <a:t> در میان بیابان افتاده و از این رو گویش آن به </a:t>
            </a:r>
            <a:r>
              <a:rPr lang="fa-IR" sz="1400" b="1" dirty="0" err="1">
                <a:latin typeface="Tahoma" panose="020B0604030504040204" pitchFamily="34" charset="0"/>
                <a:cs typeface="B Nazanin" panose="00000400000000000000" pitchFamily="2" charset="-78"/>
              </a:rPr>
              <a:t>گونه‌ی</a:t>
            </a:r>
            <a:r>
              <a:rPr lang="fa-IR" sz="1400" b="1" dirty="0">
                <a:solidFill>
                  <a:srgbClr val="92D050"/>
                </a:solidFill>
                <a:latin typeface="Tahoma" panose="020B0604030504040204" pitchFamily="34" charset="0"/>
                <a:cs typeface="B Nazanin" panose="00000400000000000000" pitchFamily="2" charset="-78"/>
              </a:rPr>
              <a:t> کهن </a:t>
            </a:r>
            <a:r>
              <a:rPr lang="fa-IR" sz="1400" b="1" dirty="0">
                <a:latin typeface="Tahoma" panose="020B0604030504040204" pitchFamily="34" charset="0"/>
                <a:cs typeface="B Nazanin" panose="00000400000000000000" pitchFamily="2" charset="-78"/>
              </a:rPr>
              <a:t>بازمانده است ، به طوری که </a:t>
            </a:r>
            <a:r>
              <a:rPr lang="fa-IR" sz="1400" b="1" dirty="0" err="1">
                <a:latin typeface="Tahoma" panose="020B0604030504040204" pitchFamily="34" charset="0"/>
                <a:cs typeface="B Nazanin" panose="00000400000000000000" pitchFamily="2" charset="-78"/>
              </a:rPr>
              <a:t>پاره‌ای</a:t>
            </a:r>
            <a:r>
              <a:rPr lang="fa-IR" sz="1400" b="1" dirty="0">
                <a:latin typeface="Tahoma" panose="020B0604030504040204" pitchFamily="34" charset="0"/>
                <a:cs typeface="B Nazanin" panose="00000400000000000000" pitchFamily="2" charset="-78"/>
              </a:rPr>
              <a:t> از واژگان آن ، به </a:t>
            </a:r>
            <a:r>
              <a:rPr lang="fa-IR" sz="1400" b="1" dirty="0" err="1">
                <a:latin typeface="Tahoma" panose="020B0604030504040204" pitchFamily="34" charset="0"/>
                <a:cs typeface="B Nazanin" panose="00000400000000000000" pitchFamily="2" charset="-78"/>
              </a:rPr>
              <a:t>گونه‌ی</a:t>
            </a:r>
            <a:r>
              <a:rPr lang="fa-IR" sz="1400" b="1" dirty="0">
                <a:latin typeface="Tahoma" panose="020B0604030504040204" pitchFamily="34" charset="0"/>
                <a:cs typeface="B Nazanin" panose="00000400000000000000" pitchFamily="2" charset="-78"/>
              </a:rPr>
              <a:t> دوران</a:t>
            </a:r>
            <a:r>
              <a:rPr lang="fa-IR" sz="1400" b="1" dirty="0">
                <a:solidFill>
                  <a:srgbClr val="92D050"/>
                </a:solidFill>
                <a:latin typeface="Tahoma" panose="020B0604030504040204" pitchFamily="34" charset="0"/>
                <a:cs typeface="B Nazanin" panose="00000400000000000000" pitchFamily="2" charset="-78"/>
              </a:rPr>
              <a:t> </a:t>
            </a:r>
            <a:r>
              <a:rPr lang="fa-IR" sz="1400" b="1" dirty="0">
                <a:solidFill>
                  <a:srgbClr val="92D050"/>
                </a:solidFill>
                <a:latin typeface="tahoma" panose="020B0604030504040204" pitchFamily="34" charset="0"/>
                <a:cs typeface="B Nazanin" panose="00000400000000000000" pitchFamily="2" charset="-78"/>
              </a:rPr>
              <a:t>هخامنشیان</a:t>
            </a:r>
            <a:r>
              <a:rPr lang="fa-IR" sz="1400" b="1" dirty="0">
                <a:solidFill>
                  <a:srgbClr val="92D050"/>
                </a:solidFill>
                <a:latin typeface="Tahoma" panose="020B0604030504040204" pitchFamily="34" charset="0"/>
                <a:cs typeface="B Nazanin" panose="00000400000000000000" pitchFamily="2" charset="-78"/>
              </a:rPr>
              <a:t> </a:t>
            </a:r>
            <a:r>
              <a:rPr lang="fa-IR" sz="1400" b="1" dirty="0">
                <a:latin typeface="Tahoma" panose="020B0604030504040204" pitchFamily="34" charset="0"/>
                <a:cs typeface="B Nazanin" panose="00000400000000000000" pitchFamily="2" charset="-78"/>
              </a:rPr>
              <a:t>بازمانده است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گویش </a:t>
            </a:r>
            <a:r>
              <a:rPr lang="fa-IR" sz="1400" b="1" dirty="0">
                <a:solidFill>
                  <a:srgbClr val="92D050"/>
                </a:solidFill>
                <a:latin typeface="Tahoma" panose="020B0604030504040204" pitchFamily="34" charset="0"/>
                <a:cs typeface="B Nazanin" panose="00000400000000000000" pitchFamily="2" charset="-78"/>
              </a:rPr>
              <a:t>خوانساری</a:t>
            </a:r>
            <a:r>
              <a:rPr lang="fa-IR" sz="1400" b="1" dirty="0">
                <a:latin typeface="Tahoma" panose="020B0604030504040204" pitchFamily="34" charset="0"/>
                <a:cs typeface="B Nazanin" panose="00000400000000000000" pitchFamily="2" charset="-78"/>
              </a:rPr>
              <a:t> ، </a:t>
            </a:r>
            <a:r>
              <a:rPr lang="fa-IR" sz="1400" b="1" dirty="0" err="1">
                <a:solidFill>
                  <a:srgbClr val="92D050"/>
                </a:solidFill>
                <a:latin typeface="Tahoma" panose="020B0604030504040204" pitchFamily="34" charset="0"/>
                <a:cs typeface="B Nazanin" panose="00000400000000000000" pitchFamily="2" charset="-78"/>
              </a:rPr>
              <a:t>انشانی</a:t>
            </a:r>
            <a:r>
              <a:rPr lang="fa-IR" sz="1400" b="1" dirty="0">
                <a:solidFill>
                  <a:srgbClr val="92D050"/>
                </a:solidFill>
                <a:latin typeface="Tahoma" panose="020B0604030504040204" pitchFamily="34" charset="0"/>
                <a:cs typeface="B Nazanin" panose="00000400000000000000" pitchFamily="2" charset="-78"/>
              </a:rPr>
              <a:t> </a:t>
            </a:r>
            <a:r>
              <a:rPr lang="fa-IR" sz="1400" b="1" dirty="0">
                <a:latin typeface="Tahoma" panose="020B0604030504040204" pitchFamily="34" charset="0"/>
                <a:cs typeface="B Nazanin" panose="00000400000000000000" pitchFamily="2" charset="-78"/>
              </a:rPr>
              <a:t>، </a:t>
            </a:r>
            <a:r>
              <a:rPr lang="fa-IR" sz="1400" b="1" dirty="0" err="1">
                <a:solidFill>
                  <a:srgbClr val="92D050"/>
                </a:solidFill>
                <a:latin typeface="Tahoma" panose="020B0604030504040204" pitchFamily="34" charset="0"/>
                <a:cs typeface="B Nazanin" panose="00000400000000000000" pitchFamily="2" charset="-78"/>
              </a:rPr>
              <a:t>دلیجانی</a:t>
            </a:r>
            <a:r>
              <a:rPr lang="fa-IR" sz="1400" b="1" dirty="0">
                <a:latin typeface="Tahoma" panose="020B0604030504040204" pitchFamily="34" charset="0"/>
                <a:cs typeface="B Nazanin" panose="00000400000000000000" pitchFamily="2" charset="-78"/>
              </a:rPr>
              <a:t> ، و دیگر نیم زبانان ، که گویندگان آنها در </a:t>
            </a:r>
            <a:r>
              <a:rPr lang="fa-IR" sz="1400" b="1" dirty="0" err="1">
                <a:latin typeface="Tahoma" panose="020B0604030504040204" pitchFamily="34" charset="0"/>
                <a:cs typeface="B Nazanin" panose="00000400000000000000" pitchFamily="2" charset="-78"/>
              </a:rPr>
              <a:t>گستره‌ی</a:t>
            </a:r>
            <a:r>
              <a:rPr lang="fa-IR" sz="1400" b="1" dirty="0">
                <a:latin typeface="Tahoma" panose="020B0604030504040204" pitchFamily="34" charset="0"/>
                <a:cs typeface="B Nazanin" panose="00000400000000000000" pitchFamily="2" charset="-78"/>
              </a:rPr>
              <a:t> </a:t>
            </a:r>
            <a:r>
              <a:rPr lang="fa-IR" sz="1400" b="1" dirty="0">
                <a:latin typeface="tahoma" panose="020B0604030504040204" pitchFamily="34" charset="0"/>
                <a:cs typeface="B Nazanin" panose="00000400000000000000" pitchFamily="2" charset="-78"/>
              </a:rPr>
              <a:t>ایران</a:t>
            </a:r>
            <a:r>
              <a:rPr lang="fa-IR" sz="1400" b="1" dirty="0">
                <a:latin typeface="Tahoma" panose="020B0604030504040204" pitchFamily="34" charset="0"/>
                <a:cs typeface="B Nazanin" panose="00000400000000000000" pitchFamily="2" charset="-78"/>
              </a:rPr>
              <a:t> ، </a:t>
            </a:r>
            <a:r>
              <a:rPr lang="fa-IR" sz="1400" b="1" dirty="0">
                <a:latin typeface="tahoma" panose="020B0604030504040204" pitchFamily="34" charset="0"/>
                <a:cs typeface="B Nazanin" panose="00000400000000000000" pitchFamily="2" charset="-78"/>
              </a:rPr>
              <a:t>تاجیکستان</a:t>
            </a:r>
            <a:r>
              <a:rPr lang="fa-IR" sz="1400" b="1" dirty="0">
                <a:latin typeface="Tahoma" panose="020B0604030504040204" pitchFamily="34" charset="0"/>
                <a:cs typeface="B Nazanin" panose="00000400000000000000" pitchFamily="2" charset="-78"/>
              </a:rPr>
              <a:t> و </a:t>
            </a:r>
            <a:r>
              <a:rPr lang="fa-IR" sz="1400" b="1" dirty="0">
                <a:latin typeface="tahoma" panose="020B0604030504040204" pitchFamily="34" charset="0"/>
                <a:cs typeface="B Nazanin" panose="00000400000000000000" pitchFamily="2" charset="-78"/>
              </a:rPr>
              <a:t>افغانستان</a:t>
            </a:r>
            <a:r>
              <a:rPr lang="fa-IR" sz="1400" b="1" dirty="0">
                <a:latin typeface="Tahoma" panose="020B0604030504040204" pitchFamily="34" charset="0"/>
                <a:cs typeface="B Nazanin" panose="00000400000000000000" pitchFamily="2" charset="-78"/>
              </a:rPr>
              <a:t> ، با تفاوت اندکی </a:t>
            </a:r>
            <a:r>
              <a:rPr lang="fa-IR" sz="1400" b="1" dirty="0" err="1">
                <a:latin typeface="Tahoma" panose="020B0604030504040204" pitchFamily="34" charset="0"/>
                <a:cs typeface="B Nazanin" panose="00000400000000000000" pitchFamily="2" charset="-78"/>
              </a:rPr>
              <a:t>روان‌اند</a:t>
            </a:r>
            <a:r>
              <a:rPr lang="fa-IR" sz="1400" b="1" dirty="0">
                <a:latin typeface="Tahoma" panose="020B0604030504040204" pitchFamily="34" charset="0"/>
                <a:cs typeface="B Nazanin" panose="00000400000000000000" pitchFamily="2" charset="-78"/>
              </a:rPr>
              <a:t> ، یکی از </a:t>
            </a:r>
            <a:r>
              <a:rPr lang="fa-IR" sz="1400" b="1" dirty="0" err="1">
                <a:latin typeface="Tahoma" panose="020B0604030504040204" pitchFamily="34" charset="0"/>
                <a:cs typeface="B Nazanin" panose="00000400000000000000" pitchFamily="2" charset="-78"/>
              </a:rPr>
              <a:t>شاخه‌های</a:t>
            </a:r>
            <a:r>
              <a:rPr lang="fa-IR" sz="1400" b="1" dirty="0">
                <a:latin typeface="Tahoma" panose="020B0604030504040204" pitchFamily="34" charset="0"/>
                <a:cs typeface="B Nazanin" panose="00000400000000000000" pitchFamily="2" charset="-78"/>
              </a:rPr>
              <a:t> زبان </a:t>
            </a:r>
            <a:r>
              <a:rPr lang="fa-IR" sz="1400" b="1" dirty="0">
                <a:latin typeface="tahoma" panose="020B0604030504040204" pitchFamily="34" charset="0"/>
                <a:cs typeface="B Nazanin" panose="00000400000000000000" pitchFamily="2" charset="-78"/>
              </a:rPr>
              <a:t>فارسی </a:t>
            </a:r>
            <a:r>
              <a:rPr lang="fa-IR" sz="1400" b="1" dirty="0">
                <a:solidFill>
                  <a:srgbClr val="92D050"/>
                </a:solidFill>
                <a:latin typeface="tahoma" panose="020B0604030504040204" pitchFamily="34" charset="0"/>
                <a:cs typeface="B Nazanin" panose="00000400000000000000" pitchFamily="2" charset="-78"/>
              </a:rPr>
              <a:t>پهلوی</a:t>
            </a:r>
            <a:r>
              <a:rPr lang="fa-IR" sz="1400" b="1" dirty="0">
                <a:latin typeface="Tahoma" panose="020B0604030504040204" pitchFamily="34" charset="0"/>
                <a:cs typeface="B Nazanin" panose="00000400000000000000" pitchFamily="2" charset="-78"/>
              </a:rPr>
              <a:t> بوده است ، ولی امروزه در اثر گسترش فارسی معمولی ، که فارسی دری آمیخته با واژگان عربی ، </a:t>
            </a:r>
            <a:r>
              <a:rPr lang="fa-IR" sz="1400" b="1" dirty="0">
                <a:latin typeface="tahoma" panose="020B0604030504040204" pitchFamily="34" charset="0"/>
                <a:cs typeface="B Nazanin" panose="00000400000000000000" pitchFamily="2" charset="-78"/>
              </a:rPr>
              <a:t>ترکی</a:t>
            </a:r>
            <a:r>
              <a:rPr lang="fa-IR" sz="1400" b="1" dirty="0">
                <a:latin typeface="Tahoma" panose="020B0604030504040204" pitchFamily="34" charset="0"/>
                <a:cs typeface="B Nazanin" panose="00000400000000000000" pitchFamily="2" charset="-78"/>
              </a:rPr>
              <a:t> ، مغولی است ، اندک </a:t>
            </a:r>
            <a:r>
              <a:rPr lang="fa-IR" sz="1400" b="1" dirty="0" err="1">
                <a:latin typeface="Tahoma" panose="020B0604030504040204" pitchFamily="34" charset="0"/>
                <a:cs typeface="B Nazanin" panose="00000400000000000000" pitchFamily="2" charset="-78"/>
              </a:rPr>
              <a:t>اندک</a:t>
            </a:r>
            <a:r>
              <a:rPr lang="fa-IR" sz="1400" b="1" dirty="0">
                <a:latin typeface="Tahoma" panose="020B0604030504040204" pitchFamily="34" charset="0"/>
                <a:cs typeface="B Nazanin" panose="00000400000000000000" pitchFamily="2" charset="-78"/>
              </a:rPr>
              <a:t> فراموش </a:t>
            </a:r>
            <a:r>
              <a:rPr lang="fa-IR" sz="1400" b="1" dirty="0" err="1">
                <a:latin typeface="Tahoma" panose="020B0604030504040204" pitchFamily="34" charset="0"/>
                <a:cs typeface="B Nazanin" panose="00000400000000000000" pitchFamily="2" charset="-78"/>
              </a:rPr>
              <a:t>می‌شود</a:t>
            </a:r>
            <a:r>
              <a:rPr lang="fa-IR" sz="1400" b="1" dirty="0">
                <a:latin typeface="Tahoma" panose="020B0604030504040204" pitchFamily="34" charset="0"/>
                <a:cs typeface="B Nazanin" panose="00000400000000000000" pitchFamily="2" charset="-78"/>
              </a:rPr>
              <a:t>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از آن جا که </a:t>
            </a:r>
            <a:r>
              <a:rPr lang="fa-IR" sz="1400" b="1" dirty="0">
                <a:latin typeface="tahoma" panose="020B0604030504040204" pitchFamily="34" charset="0"/>
                <a:cs typeface="B Nazanin" panose="00000400000000000000" pitchFamily="2" charset="-78"/>
              </a:rPr>
              <a:t>خوانسار</a:t>
            </a:r>
            <a:r>
              <a:rPr lang="fa-IR" sz="1400" b="1" dirty="0">
                <a:latin typeface="Tahoma" panose="020B0604030504040204" pitchFamily="34" charset="0"/>
                <a:cs typeface="B Nazanin" panose="00000400000000000000" pitchFamily="2" charset="-78"/>
              </a:rPr>
              <a:t> ، در پناه کوهستان بوده و </a:t>
            </a:r>
            <a:r>
              <a:rPr lang="fa-IR" sz="1400" b="1" dirty="0" err="1">
                <a:latin typeface="Tahoma" panose="020B0604030504040204" pitchFamily="34" charset="0"/>
                <a:cs typeface="B Nazanin" panose="00000400000000000000" pitchFamily="2" charset="-78"/>
              </a:rPr>
              <a:t>راه‌های</a:t>
            </a:r>
            <a:r>
              <a:rPr lang="fa-IR" sz="1400" b="1" dirty="0">
                <a:latin typeface="Tahoma" panose="020B0604030504040204" pitchFamily="34" charset="0"/>
                <a:cs typeface="B Nazanin" panose="00000400000000000000" pitchFamily="2" charset="-78"/>
              </a:rPr>
              <a:t> ارتباطی سختی داشته است ، کمتر در مسیر یورش دشمنان قرار گرفته و موجودیت فرهنگی خود را دست نخورده نگاهداشته است . </a:t>
            </a:r>
            <a:br>
              <a:rPr lang="fa-IR" sz="1400" b="1" dirty="0">
                <a:cs typeface="B Nazanin" panose="00000400000000000000" pitchFamily="2" charset="-78"/>
              </a:rPr>
            </a:br>
            <a:r>
              <a:rPr lang="fa-IR" sz="1400" b="1" dirty="0" err="1">
                <a:latin typeface="Tahoma" panose="020B0604030504040204" pitchFamily="34" charset="0"/>
                <a:cs typeface="B Nazanin" panose="00000400000000000000" pitchFamily="2" charset="-78"/>
              </a:rPr>
              <a:t>خوانساری‌ها</a:t>
            </a:r>
            <a:r>
              <a:rPr lang="fa-IR" sz="1400" b="1" dirty="0">
                <a:latin typeface="Tahoma" panose="020B0604030504040204" pitchFamily="34" charset="0"/>
                <a:cs typeface="B Nazanin" panose="00000400000000000000" pitchFamily="2" charset="-78"/>
              </a:rPr>
              <a:t> برای روان کردن گفتگو و برای این که منظور خود را با کمترین زحمت و زمان اندکی بیان کنند ، تلاش </a:t>
            </a:r>
            <a:r>
              <a:rPr lang="fa-IR" sz="1400" b="1" dirty="0" err="1">
                <a:latin typeface="Tahoma" panose="020B0604030504040204" pitchFamily="34" charset="0"/>
                <a:cs typeface="B Nazanin" panose="00000400000000000000" pitchFamily="2" charset="-78"/>
              </a:rPr>
              <a:t>نموده‌اند</a:t>
            </a:r>
            <a:r>
              <a:rPr lang="fa-IR" sz="1400" b="1" dirty="0">
                <a:latin typeface="Tahoma" panose="020B0604030504040204" pitchFamily="34" charset="0"/>
                <a:cs typeface="B Nazanin" panose="00000400000000000000" pitchFamily="2" charset="-78"/>
              </a:rPr>
              <a:t> که خود واژه و </a:t>
            </a:r>
            <a:r>
              <a:rPr lang="fa-IR" sz="1400" b="1" dirty="0" err="1">
                <a:latin typeface="Tahoma" panose="020B0604030504040204" pitchFamily="34" charset="0"/>
                <a:cs typeface="B Nazanin" panose="00000400000000000000" pitchFamily="2" charset="-78"/>
              </a:rPr>
              <a:t>ترکیب‌های</a:t>
            </a:r>
            <a:r>
              <a:rPr lang="fa-IR" sz="1400" b="1" dirty="0">
                <a:latin typeface="Tahoma" panose="020B0604030504040204" pitchFamily="34" charset="0"/>
                <a:cs typeface="B Nazanin" panose="00000400000000000000" pitchFamily="2" charset="-78"/>
              </a:rPr>
              <a:t> آنها را ، روان و کوتاه سازند . </a:t>
            </a:r>
            <a:endParaRPr lang="fa-IR" sz="1400" b="1" dirty="0">
              <a:cs typeface="B Nazanin" panose="00000400000000000000" pitchFamily="2" charset="-78"/>
            </a:endParaRPr>
          </a:p>
        </p:txBody>
      </p:sp>
      <p:sp>
        <p:nvSpPr>
          <p:cNvPr id="5" name="Rectangle 4">
            <a:extLst>
              <a:ext uri="{FF2B5EF4-FFF2-40B4-BE49-F238E27FC236}">
                <a16:creationId xmlns:a16="http://schemas.microsoft.com/office/drawing/2014/main" id="{A41EF287-F3D9-4954-9CC3-F11A49A85105}"/>
              </a:ext>
            </a:extLst>
          </p:cNvPr>
          <p:cNvSpPr/>
          <p:nvPr/>
        </p:nvSpPr>
        <p:spPr>
          <a:xfrm>
            <a:off x="137398" y="4762439"/>
            <a:ext cx="11563333" cy="1358064"/>
          </a:xfrm>
          <a:prstGeom prst="rect">
            <a:avLst/>
          </a:prstGeom>
        </p:spPr>
        <p:txBody>
          <a:bodyPr wrap="square">
            <a:spAutoFit/>
          </a:bodyPr>
          <a:lstStyle/>
          <a:p>
            <a:pPr algn="r">
              <a:lnSpc>
                <a:spcPct val="150000"/>
              </a:lnSpc>
            </a:pPr>
            <a:r>
              <a:rPr lang="fa-IR" sz="1400" b="1" dirty="0">
                <a:latin typeface="Tahoma" panose="020B0604030504040204" pitchFamily="34" charset="0"/>
                <a:cs typeface="B Nazanin" panose="00000400000000000000" pitchFamily="2" charset="-78"/>
              </a:rPr>
              <a:t>اختلاف </a:t>
            </a:r>
            <a:r>
              <a:rPr lang="fa-IR" sz="1400" b="1" dirty="0" err="1">
                <a:latin typeface="Tahoma" panose="020B0604030504040204" pitchFamily="34" charset="0"/>
                <a:cs typeface="B Nazanin" panose="00000400000000000000" pitchFamily="2" charset="-78"/>
              </a:rPr>
              <a:t>لهجه‌ی</a:t>
            </a:r>
            <a:r>
              <a:rPr lang="fa-IR" sz="1400" b="1" dirty="0">
                <a:latin typeface="Tahoma" panose="020B0604030504040204" pitchFamily="34" charset="0"/>
                <a:cs typeface="B Nazanin" panose="00000400000000000000" pitchFamily="2" charset="-78"/>
              </a:rPr>
              <a:t> </a:t>
            </a:r>
            <a:r>
              <a:rPr lang="fa-IR" sz="1400" b="1" dirty="0" err="1">
                <a:solidFill>
                  <a:srgbClr val="FF0000"/>
                </a:solidFill>
                <a:latin typeface="Tahoma" panose="020B0604030504040204" pitchFamily="34" charset="0"/>
                <a:cs typeface="B Nazanin" panose="00000400000000000000" pitchFamily="2" charset="-78"/>
              </a:rPr>
              <a:t>نارسنه</a:t>
            </a:r>
            <a:r>
              <a:rPr lang="fa-IR" sz="1400" b="1" dirty="0">
                <a:latin typeface="Tahoma" panose="020B0604030504040204" pitchFamily="34" charset="0"/>
                <a:cs typeface="B Nazanin" panose="00000400000000000000" pitchFamily="2" charset="-78"/>
              </a:rPr>
              <a:t> با </a:t>
            </a:r>
            <a:r>
              <a:rPr lang="fa-IR" sz="1400" b="1" dirty="0" err="1">
                <a:solidFill>
                  <a:schemeClr val="tx2">
                    <a:lumMod val="60000"/>
                    <a:lumOff val="40000"/>
                  </a:schemeClr>
                </a:solidFill>
                <a:latin typeface="Tahoma" panose="020B0604030504040204" pitchFamily="34" charset="0"/>
                <a:cs typeface="B Nazanin" panose="00000400000000000000" pitchFamily="2" charset="-78"/>
              </a:rPr>
              <a:t>نایین</a:t>
            </a:r>
            <a:r>
              <a:rPr lang="fa-IR" sz="1400" b="1" dirty="0">
                <a:latin typeface="Tahoma" panose="020B0604030504040204" pitchFamily="34" charset="0"/>
                <a:cs typeface="B Nazanin" panose="00000400000000000000" pitchFamily="2" charset="-78"/>
              </a:rPr>
              <a:t> زیاد نیست ، یعنی تنها آوای ادای واژگان ، اختلاف دارد ، و واژگان مشترک ، زیاد دارند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اختلاف </a:t>
            </a:r>
            <a:r>
              <a:rPr lang="fa-IR" sz="1400" b="1" dirty="0" err="1">
                <a:latin typeface="Tahoma" panose="020B0604030504040204" pitchFamily="34" charset="0"/>
                <a:cs typeface="B Nazanin" panose="00000400000000000000" pitchFamily="2" charset="-78"/>
              </a:rPr>
              <a:t>لهجه‌ی</a:t>
            </a:r>
            <a:r>
              <a:rPr lang="fa-IR" sz="1400" b="1" dirty="0">
                <a:latin typeface="Tahoma" panose="020B0604030504040204" pitchFamily="34" charset="0"/>
                <a:cs typeface="B Nazanin" panose="00000400000000000000" pitchFamily="2" charset="-78"/>
              </a:rPr>
              <a:t> مردم روستای </a:t>
            </a:r>
            <a:r>
              <a:rPr lang="fa-IR" sz="1400" b="1" dirty="0" err="1">
                <a:solidFill>
                  <a:srgbClr val="FF0000"/>
                </a:solidFill>
                <a:latin typeface="Tahoma" panose="020B0604030504040204" pitchFamily="34" charset="0"/>
                <a:cs typeface="B Nazanin" panose="00000400000000000000" pitchFamily="2" charset="-78"/>
              </a:rPr>
              <a:t>کوپا</a:t>
            </a:r>
            <a:r>
              <a:rPr lang="fa-IR" sz="1400" b="1" dirty="0">
                <a:latin typeface="Tahoma" panose="020B0604030504040204" pitchFamily="34" charset="0"/>
                <a:cs typeface="B Nazanin" panose="00000400000000000000" pitchFamily="2" charset="-78"/>
              </a:rPr>
              <a:t> با مردم شهر</a:t>
            </a:r>
            <a:r>
              <a:rPr lang="fa-IR" sz="1400" b="1" dirty="0">
                <a:solidFill>
                  <a:srgbClr val="00B0F0"/>
                </a:solidFill>
                <a:latin typeface="Tahoma" panose="020B0604030504040204" pitchFamily="34" charset="0"/>
                <a:cs typeface="B Nazanin" panose="00000400000000000000" pitchFamily="2" charset="-78"/>
              </a:rPr>
              <a:t> </a:t>
            </a:r>
            <a:r>
              <a:rPr lang="fa-IR" sz="1400" b="1" dirty="0" err="1">
                <a:solidFill>
                  <a:srgbClr val="00B0F0"/>
                </a:solidFill>
                <a:latin typeface="Tahoma" panose="020B0604030504040204" pitchFamily="34" charset="0"/>
                <a:cs typeface="B Nazanin" panose="00000400000000000000" pitchFamily="2" charset="-78"/>
              </a:rPr>
              <a:t>نایین</a:t>
            </a:r>
            <a:r>
              <a:rPr lang="fa-IR" sz="1400" b="1" dirty="0">
                <a:solidFill>
                  <a:srgbClr val="00B0F0"/>
                </a:solidFill>
                <a:latin typeface="Tahoma" panose="020B0604030504040204" pitchFamily="34" charset="0"/>
                <a:cs typeface="B Nazanin" panose="00000400000000000000" pitchFamily="2" charset="-78"/>
              </a:rPr>
              <a:t> </a:t>
            </a:r>
            <a:r>
              <a:rPr lang="fa-IR" sz="1400" b="1" dirty="0">
                <a:latin typeface="Tahoma" panose="020B0604030504040204" pitchFamily="34" charset="0"/>
                <a:cs typeface="B Nazanin" panose="00000400000000000000" pitchFamily="2" charset="-78"/>
              </a:rPr>
              <a:t>نیز اندک است و از چند واژه بیشتر </a:t>
            </a:r>
            <a:r>
              <a:rPr lang="fa-IR" sz="1400" b="1" dirty="0" err="1">
                <a:latin typeface="Tahoma" panose="020B0604030504040204" pitchFamily="34" charset="0"/>
                <a:cs typeface="B Nazanin" panose="00000400000000000000" pitchFamily="2" charset="-78"/>
              </a:rPr>
              <a:t>نمی‌شود</a:t>
            </a:r>
            <a:r>
              <a:rPr lang="fa-IR" sz="1400" b="1" dirty="0">
                <a:latin typeface="Tahoma" panose="020B0604030504040204" pitchFamily="34" charset="0"/>
                <a:cs typeface="B Nazanin" panose="00000400000000000000" pitchFamily="2" charset="-78"/>
              </a:rPr>
              <a:t> ، به عنوان نمونه ، </a:t>
            </a:r>
            <a:r>
              <a:rPr lang="fa-IR" sz="1400" b="1" dirty="0" err="1">
                <a:latin typeface="Tahoma" panose="020B0604030504040204" pitchFamily="34" charset="0"/>
                <a:cs typeface="B Nazanin" panose="00000400000000000000" pitchFamily="2" charset="-78"/>
              </a:rPr>
              <a:t>نایینی‌ها</a:t>
            </a:r>
            <a:r>
              <a:rPr lang="fa-IR" sz="1400" b="1" dirty="0">
                <a:latin typeface="Tahoma" panose="020B0604030504040204" pitchFamily="34" charset="0"/>
                <a:cs typeface="B Nazanin" panose="00000400000000000000" pitchFamily="2" charset="-78"/>
              </a:rPr>
              <a:t> ، زن را « جن » </a:t>
            </a:r>
            <a:r>
              <a:rPr lang="fa-IR" sz="1400" b="1" dirty="0" err="1">
                <a:latin typeface="Tahoma" panose="020B0604030504040204" pitchFamily="34" charset="0"/>
                <a:cs typeface="B Nazanin" panose="00000400000000000000" pitchFamily="2" charset="-78"/>
              </a:rPr>
              <a:t>می‌گویند</a:t>
            </a:r>
            <a:r>
              <a:rPr lang="fa-IR" sz="1400" b="1" dirty="0">
                <a:latin typeface="Tahoma" panose="020B0604030504040204" pitchFamily="34" charset="0"/>
                <a:cs typeface="B Nazanin" panose="00000400000000000000" pitchFamily="2" charset="-78"/>
              </a:rPr>
              <a:t> ، در حالی که </a:t>
            </a:r>
            <a:r>
              <a:rPr lang="fa-IR" sz="1400" b="1" dirty="0" err="1">
                <a:latin typeface="Tahoma" panose="020B0604030504040204" pitchFamily="34" charset="0"/>
                <a:cs typeface="B Nazanin" panose="00000400000000000000" pitchFamily="2" charset="-78"/>
              </a:rPr>
              <a:t>کوپایی‌ها</a:t>
            </a:r>
            <a:r>
              <a:rPr lang="fa-IR" sz="1400" b="1" dirty="0">
                <a:latin typeface="Tahoma" panose="020B0604030504040204" pitchFamily="34" charset="0"/>
                <a:cs typeface="B Nazanin" panose="00000400000000000000" pitchFamily="2" charset="-78"/>
              </a:rPr>
              <a:t> ، زن را « </a:t>
            </a:r>
            <a:r>
              <a:rPr lang="fa-IR" sz="1400" b="1" dirty="0" err="1">
                <a:latin typeface="Tahoma" panose="020B0604030504040204" pitchFamily="34" charset="0"/>
                <a:cs typeface="B Nazanin" panose="00000400000000000000" pitchFamily="2" charset="-78"/>
              </a:rPr>
              <a:t>جنجی</a:t>
            </a:r>
            <a:r>
              <a:rPr lang="fa-IR" sz="1400" b="1" dirty="0">
                <a:latin typeface="Tahoma" panose="020B0604030504040204" pitchFamily="34" charset="0"/>
                <a:cs typeface="B Nazanin" panose="00000400000000000000" pitchFamily="2" charset="-78"/>
              </a:rPr>
              <a:t> » گویند . </a:t>
            </a:r>
            <a:br>
              <a:rPr lang="fa-IR" sz="1400" b="1" dirty="0">
                <a:cs typeface="B Nazanin" panose="00000400000000000000" pitchFamily="2" charset="-78"/>
              </a:rPr>
            </a:br>
            <a:r>
              <a:rPr lang="fa-IR" sz="1400" b="1" dirty="0">
                <a:latin typeface="Tahoma" panose="020B0604030504040204" pitchFamily="34" charset="0"/>
                <a:cs typeface="B Nazanin" panose="00000400000000000000" pitchFamily="2" charset="-78"/>
              </a:rPr>
              <a:t>گویش </a:t>
            </a:r>
            <a:r>
              <a:rPr lang="fa-IR" sz="1400" b="1" dirty="0">
                <a:solidFill>
                  <a:srgbClr val="FF0000"/>
                </a:solidFill>
                <a:latin typeface="Tahoma" panose="020B0604030504040204" pitchFamily="34" charset="0"/>
                <a:cs typeface="B Nazanin" panose="00000400000000000000" pitchFamily="2" charset="-78"/>
              </a:rPr>
              <a:t>خوری</a:t>
            </a:r>
            <a:r>
              <a:rPr lang="fa-IR" sz="1400" b="1" dirty="0">
                <a:latin typeface="Tahoma" panose="020B0604030504040204" pitchFamily="34" charset="0"/>
                <a:cs typeface="B Nazanin" panose="00000400000000000000" pitchFamily="2" charset="-78"/>
              </a:rPr>
              <a:t> با </a:t>
            </a:r>
            <a:r>
              <a:rPr lang="fa-IR" sz="1400" b="1" dirty="0" err="1">
                <a:latin typeface="Tahoma" panose="020B0604030504040204" pitchFamily="34" charset="0"/>
                <a:cs typeface="B Nazanin" panose="00000400000000000000" pitchFamily="2" charset="-78"/>
              </a:rPr>
              <a:t>ویژگی‌های</a:t>
            </a:r>
            <a:r>
              <a:rPr lang="fa-IR" sz="1400" b="1" dirty="0">
                <a:latin typeface="Tahoma" panose="020B0604030504040204" pitchFamily="34" charset="0"/>
                <a:cs typeface="B Nazanin" panose="00000400000000000000" pitchFamily="2" charset="-78"/>
              </a:rPr>
              <a:t> خود ، با </a:t>
            </a:r>
            <a:r>
              <a:rPr lang="fa-IR" sz="1400" b="1" dirty="0" err="1">
                <a:latin typeface="Tahoma" panose="020B0604030504040204" pitchFamily="34" charset="0"/>
                <a:cs typeface="B Nazanin" panose="00000400000000000000" pitchFamily="2" charset="-78"/>
              </a:rPr>
              <a:t>گویش‌های</a:t>
            </a:r>
            <a:r>
              <a:rPr lang="fa-IR" sz="1400" b="1" dirty="0">
                <a:latin typeface="Tahoma" panose="020B0604030504040204" pitchFamily="34" charset="0"/>
                <a:cs typeface="B Nazanin" panose="00000400000000000000" pitchFamily="2" charset="-78"/>
              </a:rPr>
              <a:t> </a:t>
            </a:r>
            <a:r>
              <a:rPr lang="fa-IR" sz="1400" b="1" dirty="0" err="1">
                <a:solidFill>
                  <a:srgbClr val="00B0F0"/>
                </a:solidFill>
                <a:latin typeface="Tahoma" panose="020B0604030504040204" pitchFamily="34" charset="0"/>
                <a:cs typeface="B Nazanin" panose="00000400000000000000" pitchFamily="2" charset="-78"/>
              </a:rPr>
              <a:t>نایین</a:t>
            </a:r>
            <a:r>
              <a:rPr lang="fa-IR" sz="1400" b="1" dirty="0">
                <a:solidFill>
                  <a:srgbClr val="00B0F0"/>
                </a:solidFill>
                <a:latin typeface="Tahoma" panose="020B0604030504040204" pitchFamily="34" charset="0"/>
                <a:cs typeface="B Nazanin" panose="00000400000000000000" pitchFamily="2" charset="-78"/>
              </a:rPr>
              <a:t> </a:t>
            </a:r>
            <a:r>
              <a:rPr lang="fa-IR" sz="1400" b="1" dirty="0">
                <a:latin typeface="Tahoma" panose="020B0604030504040204" pitchFamily="34" charset="0"/>
                <a:cs typeface="B Nazanin" panose="00000400000000000000" pitchFamily="2" charset="-78"/>
              </a:rPr>
              <a:t>و </a:t>
            </a:r>
            <a:r>
              <a:rPr lang="fa-IR" sz="1400" b="1" dirty="0" err="1">
                <a:latin typeface="Tahoma" panose="020B0604030504040204" pitchFamily="34" charset="0"/>
                <a:cs typeface="B Nazanin" panose="00000400000000000000" pitchFamily="2" charset="-78"/>
              </a:rPr>
              <a:t>شهرک‌های</a:t>
            </a:r>
            <a:r>
              <a:rPr lang="fa-IR" sz="1400" b="1" dirty="0">
                <a:latin typeface="Tahoma" panose="020B0604030504040204" pitchFamily="34" charset="0"/>
                <a:cs typeface="B Nazanin" panose="00000400000000000000" pitchFamily="2" charset="-78"/>
              </a:rPr>
              <a:t> پیرامون </a:t>
            </a:r>
            <a:r>
              <a:rPr lang="fa-IR" sz="1400" b="1" dirty="0">
                <a:solidFill>
                  <a:srgbClr val="00B0F0"/>
                </a:solidFill>
                <a:latin typeface="Tahoma" panose="020B0604030504040204" pitchFamily="34" charset="0"/>
                <a:cs typeface="B Nazanin" panose="00000400000000000000" pitchFamily="2" charset="-78"/>
              </a:rPr>
              <a:t>کاشان</a:t>
            </a:r>
            <a:r>
              <a:rPr lang="fa-IR" sz="1400" b="1" dirty="0">
                <a:latin typeface="Tahoma" panose="020B0604030504040204" pitchFamily="34" charset="0"/>
                <a:cs typeface="B Nazanin" panose="00000400000000000000" pitchFamily="2" charset="-78"/>
              </a:rPr>
              <a:t> و </a:t>
            </a:r>
            <a:r>
              <a:rPr lang="fa-IR" sz="1400" b="1" dirty="0">
                <a:solidFill>
                  <a:srgbClr val="00B0F0"/>
                </a:solidFill>
                <a:latin typeface="Tahoma" panose="020B0604030504040204" pitchFamily="34" charset="0"/>
                <a:cs typeface="B Nazanin" panose="00000400000000000000" pitchFamily="2" charset="-78"/>
              </a:rPr>
              <a:t>اصفهان</a:t>
            </a:r>
            <a:r>
              <a:rPr lang="fa-IR" sz="1400" b="1" dirty="0">
                <a:latin typeface="Tahoma" panose="020B0604030504040204" pitchFamily="34" charset="0"/>
                <a:cs typeface="B Nazanin" panose="00000400000000000000" pitchFamily="2" charset="-78"/>
              </a:rPr>
              <a:t> بستگی دارد و خود از </a:t>
            </a:r>
            <a:r>
              <a:rPr lang="fa-IR" sz="1400" b="1" dirty="0" err="1">
                <a:solidFill>
                  <a:schemeClr val="tx2"/>
                </a:solidFill>
                <a:latin typeface="tahoma" panose="020B0604030504040204" pitchFamily="34" charset="0"/>
                <a:cs typeface="B Nazanin" panose="00000400000000000000" pitchFamily="2" charset="-78"/>
              </a:rPr>
              <a:t>گویش‌های</a:t>
            </a:r>
            <a:r>
              <a:rPr lang="fa-IR" sz="1400" b="1" dirty="0">
                <a:solidFill>
                  <a:schemeClr val="tx2"/>
                </a:solidFill>
                <a:latin typeface="tahoma" panose="020B0604030504040204" pitchFamily="34" charset="0"/>
                <a:cs typeface="B Nazanin" panose="00000400000000000000" pitchFamily="2" charset="-78"/>
              </a:rPr>
              <a:t> مرکزی </a:t>
            </a:r>
            <a:r>
              <a:rPr lang="fa-IR" sz="1400" b="1" dirty="0">
                <a:latin typeface="tahoma" panose="020B0604030504040204" pitchFamily="34" charset="0"/>
                <a:cs typeface="B Nazanin" panose="00000400000000000000" pitchFamily="2" charset="-78"/>
              </a:rPr>
              <a:t>ایران</a:t>
            </a:r>
            <a:r>
              <a:rPr lang="fa-IR" sz="1400" b="1" dirty="0">
                <a:latin typeface="Tahoma" panose="020B0604030504040204" pitchFamily="34" charset="0"/>
                <a:cs typeface="B Nazanin" panose="00000400000000000000" pitchFamily="2" charset="-78"/>
              </a:rPr>
              <a:t> است . </a:t>
            </a:r>
            <a:endParaRPr lang="fa-IR" sz="1400" dirty="0"/>
          </a:p>
        </p:txBody>
      </p:sp>
    </p:spTree>
    <p:extLst>
      <p:ext uri="{BB962C8B-B14F-4D97-AF65-F5344CB8AC3E}">
        <p14:creationId xmlns:p14="http://schemas.microsoft.com/office/powerpoint/2010/main" val="240490133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28A9-FC72-455A-884B-3100661D6783}"/>
              </a:ext>
            </a:extLst>
          </p:cNvPr>
          <p:cNvSpPr>
            <a:spLocks noGrp="1"/>
          </p:cNvSpPr>
          <p:nvPr>
            <p:ph type="title"/>
          </p:nvPr>
        </p:nvSpPr>
        <p:spPr/>
        <p:txBody>
          <a:bodyPr/>
          <a:lstStyle/>
          <a:p>
            <a:pPr algn="r"/>
            <a:r>
              <a:rPr lang="fa-IR" dirty="0">
                <a:cs typeface="B Titr" panose="00000700000000000000" pitchFamily="2" charset="-78"/>
              </a:rPr>
              <a:t>نژاد</a:t>
            </a:r>
          </a:p>
        </p:txBody>
      </p:sp>
      <p:sp>
        <p:nvSpPr>
          <p:cNvPr id="3" name="Content Placeholder 2">
            <a:extLst>
              <a:ext uri="{FF2B5EF4-FFF2-40B4-BE49-F238E27FC236}">
                <a16:creationId xmlns:a16="http://schemas.microsoft.com/office/drawing/2014/main" id="{5D343A58-023F-4C52-AADB-C010B8739410}"/>
              </a:ext>
            </a:extLst>
          </p:cNvPr>
          <p:cNvSpPr>
            <a:spLocks noGrp="1"/>
          </p:cNvSpPr>
          <p:nvPr>
            <p:ph idx="1"/>
          </p:nvPr>
        </p:nvSpPr>
        <p:spPr>
          <a:xfrm>
            <a:off x="132431" y="2234216"/>
            <a:ext cx="11519877" cy="4699285"/>
          </a:xfrm>
        </p:spPr>
        <p:txBody>
          <a:bodyPr>
            <a:noAutofit/>
          </a:bodyPr>
          <a:lstStyle/>
          <a:p>
            <a:pPr algn="r"/>
            <a:r>
              <a:rPr lang="fa-IR" sz="1600" b="1" dirty="0">
                <a:solidFill>
                  <a:srgbClr val="FF0000"/>
                </a:solidFill>
                <a:cs typeface="B Titr" panose="00000700000000000000" pitchFamily="2" charset="-78"/>
              </a:rPr>
              <a:t>نژاد ایرانی </a:t>
            </a:r>
          </a:p>
          <a:p>
            <a:pPr algn="r">
              <a:lnSpc>
                <a:spcPct val="150000"/>
              </a:lnSpc>
            </a:pPr>
            <a:r>
              <a:rPr lang="fa-IR" sz="1300" b="1" dirty="0">
                <a:solidFill>
                  <a:schemeClr val="tx1"/>
                </a:solidFill>
                <a:latin typeface="Tahoma" panose="020B0604030504040204" pitchFamily="34" charset="0"/>
                <a:cs typeface="B Nazanin" panose="00000400000000000000" pitchFamily="2" charset="-78"/>
              </a:rPr>
              <a:t>بیشتر مردم این تیره مسلمان </a:t>
            </a:r>
            <a:r>
              <a:rPr lang="fa-IR" sz="1300" b="1" dirty="0" err="1">
                <a:solidFill>
                  <a:schemeClr val="tx1"/>
                </a:solidFill>
                <a:latin typeface="Tahoma" panose="020B0604030504040204" pitchFamily="34" charset="0"/>
                <a:cs typeface="B Nazanin" panose="00000400000000000000" pitchFamily="2" charset="-78"/>
              </a:rPr>
              <a:t>می‌باشند</a:t>
            </a:r>
            <a:r>
              <a:rPr lang="fa-IR" sz="1300" b="1" dirty="0">
                <a:solidFill>
                  <a:schemeClr val="tx1"/>
                </a:solidFill>
                <a:latin typeface="Tahoma" panose="020B0604030504040204" pitchFamily="34" charset="0"/>
                <a:cs typeface="B Nazanin" panose="00000400000000000000" pitchFamily="2" charset="-78"/>
              </a:rPr>
              <a:t> و شماری زرتشتی نیز در </a:t>
            </a:r>
            <a:r>
              <a:rPr lang="fa-IR" sz="1300" b="1" dirty="0" err="1">
                <a:solidFill>
                  <a:schemeClr val="tx1"/>
                </a:solidFill>
                <a:latin typeface="Tahoma" panose="020B0604030504040204" pitchFamily="34" charset="0"/>
                <a:cs typeface="B Nazanin" panose="00000400000000000000" pitchFamily="2" charset="-78"/>
              </a:rPr>
              <a:t>میانشان</a:t>
            </a:r>
            <a:r>
              <a:rPr lang="fa-IR" sz="1300" b="1" dirty="0">
                <a:solidFill>
                  <a:schemeClr val="tx1"/>
                </a:solidFill>
                <a:latin typeface="Tahoma" panose="020B0604030504040204" pitchFamily="34" charset="0"/>
                <a:cs typeface="B Nazanin" panose="00000400000000000000" pitchFamily="2" charset="-78"/>
              </a:rPr>
              <a:t> زندگی </a:t>
            </a:r>
            <a:r>
              <a:rPr lang="fa-IR" sz="1300" b="1" dirty="0" err="1">
                <a:solidFill>
                  <a:schemeClr val="tx1"/>
                </a:solidFill>
                <a:latin typeface="Tahoma" panose="020B0604030504040204" pitchFamily="34" charset="0"/>
                <a:cs typeface="B Nazanin" panose="00000400000000000000" pitchFamily="2" charset="-78"/>
              </a:rPr>
              <a:t>می‌کنند</a:t>
            </a:r>
            <a:r>
              <a:rPr lang="fa-IR" sz="1300" b="1" dirty="0">
                <a:solidFill>
                  <a:schemeClr val="tx1"/>
                </a:solidFill>
                <a:latin typeface="Tahoma" panose="020B0604030504040204" pitchFamily="34" charset="0"/>
                <a:cs typeface="B Nazanin" panose="00000400000000000000" pitchFamily="2" charset="-78"/>
              </a:rPr>
              <a:t> . نیاکان آنان </a:t>
            </a:r>
            <a:r>
              <a:rPr lang="fa-IR" sz="1300" b="1" dirty="0" err="1">
                <a:solidFill>
                  <a:schemeClr val="tx1"/>
                </a:solidFill>
                <a:latin typeface="Tahoma" panose="020B0604030504040204" pitchFamily="34" charset="0"/>
                <a:cs typeface="B Nazanin" panose="00000400000000000000" pitchFamily="2" charset="-78"/>
              </a:rPr>
              <a:t>آرایی‌نژاد</a:t>
            </a:r>
            <a:r>
              <a:rPr lang="fa-IR" sz="1300" b="1" dirty="0">
                <a:solidFill>
                  <a:schemeClr val="tx1"/>
                </a:solidFill>
                <a:latin typeface="Tahoma" panose="020B0604030504040204" pitchFamily="34" charset="0"/>
                <a:cs typeface="B Nazanin" panose="00000400000000000000" pitchFamily="2" charset="-78"/>
              </a:rPr>
              <a:t> </a:t>
            </a:r>
            <a:r>
              <a:rPr lang="fa-IR" sz="1300" b="1" dirty="0" err="1">
                <a:solidFill>
                  <a:schemeClr val="tx1"/>
                </a:solidFill>
                <a:latin typeface="Tahoma" panose="020B0604030504040204" pitchFamily="34" charset="0"/>
                <a:cs typeface="B Nazanin" panose="00000400000000000000" pitchFamily="2" charset="-78"/>
              </a:rPr>
              <a:t>بوده‌اند</a:t>
            </a:r>
            <a:r>
              <a:rPr lang="fa-IR" sz="1300" b="1" dirty="0">
                <a:solidFill>
                  <a:schemeClr val="tx1"/>
                </a:solidFill>
                <a:latin typeface="Tahoma" panose="020B0604030504040204" pitchFamily="34" charset="0"/>
                <a:cs typeface="B Nazanin" panose="00000400000000000000" pitchFamily="2" charset="-78"/>
              </a:rPr>
              <a:t> ، که در </a:t>
            </a:r>
            <a:r>
              <a:rPr lang="fa-IR" sz="1300" b="1" dirty="0" err="1">
                <a:solidFill>
                  <a:schemeClr val="tx1"/>
                </a:solidFill>
                <a:latin typeface="Tahoma" panose="020B0604030504040204" pitchFamily="34" charset="0"/>
                <a:cs typeface="B Nazanin" panose="00000400000000000000" pitchFamily="2" charset="-78"/>
              </a:rPr>
              <a:t>گذشته‌های</a:t>
            </a:r>
            <a:r>
              <a:rPr lang="fa-IR" sz="1300" b="1" dirty="0">
                <a:solidFill>
                  <a:schemeClr val="tx1"/>
                </a:solidFill>
                <a:latin typeface="Tahoma" panose="020B0604030504040204" pitchFamily="34" charset="0"/>
                <a:cs typeface="B Nazanin" panose="00000400000000000000" pitchFamily="2" charset="-78"/>
              </a:rPr>
              <a:t> دور از </a:t>
            </a:r>
            <a:r>
              <a:rPr lang="fa-IR" sz="1300" b="1" dirty="0" err="1">
                <a:solidFill>
                  <a:schemeClr val="tx1"/>
                </a:solidFill>
                <a:latin typeface="Tahoma" panose="020B0604030504040204" pitchFamily="34" charset="0"/>
                <a:cs typeface="B Nazanin" panose="00000400000000000000" pitchFamily="2" charset="-78"/>
              </a:rPr>
              <a:t>دامنه‌ی</a:t>
            </a:r>
            <a:r>
              <a:rPr lang="fa-IR" sz="1300" b="1" dirty="0">
                <a:solidFill>
                  <a:schemeClr val="tx1"/>
                </a:solidFill>
                <a:latin typeface="Tahoma" panose="020B0604030504040204" pitchFamily="34" charset="0"/>
                <a:cs typeface="B Nazanin" panose="00000400000000000000" pitchFamily="2" charset="-78"/>
              </a:rPr>
              <a:t> کوهستان قفقاز عبور کرده به سوی </a:t>
            </a:r>
            <a:r>
              <a:rPr lang="fa-IR" sz="1300" b="1" dirty="0">
                <a:solidFill>
                  <a:schemeClr val="tx1"/>
                </a:solidFill>
                <a:latin typeface="Tahoma" panose="020B0604030504040204" pitchFamily="34" charset="0"/>
                <a:cs typeface="B Nazanin" panose="00000400000000000000" pitchFamily="2" charset="-78"/>
                <a:hlinkClick r:id="rId2" tooltip="ایران">
                  <a:extLst>
                    <a:ext uri="{A12FA001-AC4F-418D-AE19-62706E023703}">
                      <ahyp:hlinkClr xmlns:ahyp="http://schemas.microsoft.com/office/drawing/2018/hyperlinkcolor" val="tx"/>
                    </a:ext>
                  </a:extLst>
                </a:hlinkClick>
              </a:rPr>
              <a:t>ایران</a:t>
            </a:r>
            <a:r>
              <a:rPr lang="fa-IR" sz="1300" b="1" dirty="0">
                <a:solidFill>
                  <a:schemeClr val="tx1"/>
                </a:solidFill>
                <a:latin typeface="Tahoma" panose="020B0604030504040204" pitchFamily="34" charset="0"/>
                <a:cs typeface="B Nazanin" panose="00000400000000000000" pitchFamily="2" charset="-78"/>
              </a:rPr>
              <a:t> و هندوستان ، از جمله استان اصفهان سرازیر </a:t>
            </a:r>
            <a:r>
              <a:rPr lang="fa-IR" sz="1300" b="1" dirty="0" err="1">
                <a:solidFill>
                  <a:schemeClr val="tx1"/>
                </a:solidFill>
                <a:latin typeface="Tahoma" panose="020B0604030504040204" pitchFamily="34" charset="0"/>
                <a:cs typeface="B Nazanin" panose="00000400000000000000" pitchFamily="2" charset="-78"/>
              </a:rPr>
              <a:t>شده‌اند</a:t>
            </a:r>
            <a:r>
              <a:rPr lang="fa-IR" sz="1300" b="1" dirty="0">
                <a:solidFill>
                  <a:schemeClr val="tx1"/>
                </a:solidFill>
                <a:latin typeface="Tahoma" panose="020B0604030504040204" pitchFamily="34" charset="0"/>
                <a:cs typeface="B Nazanin" panose="00000400000000000000" pitchFamily="2" charset="-78"/>
              </a:rPr>
              <a:t> . </a:t>
            </a:r>
            <a:br>
              <a:rPr lang="fa-IR" sz="1300" b="1" dirty="0">
                <a:solidFill>
                  <a:schemeClr val="tx1"/>
                </a:solidFill>
                <a:latin typeface="Tahoma" panose="020B0604030504040204" pitchFamily="34" charset="0"/>
                <a:cs typeface="B Nazanin" panose="00000400000000000000" pitchFamily="2" charset="-78"/>
              </a:rPr>
            </a:br>
            <a:r>
              <a:rPr lang="fa-IR" sz="1300" b="1" dirty="0">
                <a:solidFill>
                  <a:schemeClr val="tx1"/>
                </a:solidFill>
                <a:latin typeface="Tahoma" panose="020B0604030504040204" pitchFamily="34" charset="0"/>
                <a:cs typeface="B Nazanin" panose="00000400000000000000" pitchFamily="2" charset="-78"/>
              </a:rPr>
              <a:t>بعضی از پژوهشگران بر این باورند که نسبت این تیره به منوچهر ، پادشاه پیشدادی ایران </a:t>
            </a:r>
            <a:r>
              <a:rPr lang="fa-IR" sz="1300" b="1" dirty="0" err="1">
                <a:solidFill>
                  <a:schemeClr val="tx1"/>
                </a:solidFill>
                <a:latin typeface="Tahoma" panose="020B0604030504040204" pitchFamily="34" charset="0"/>
                <a:cs typeface="B Nazanin" panose="00000400000000000000" pitchFamily="2" charset="-78"/>
              </a:rPr>
              <a:t>می‌رسد</a:t>
            </a:r>
            <a:r>
              <a:rPr lang="fa-IR" sz="1300" b="1" dirty="0">
                <a:solidFill>
                  <a:schemeClr val="tx1"/>
                </a:solidFill>
                <a:latin typeface="Tahoma" panose="020B0604030504040204" pitchFamily="34" charset="0"/>
                <a:cs typeface="B Nazanin" panose="00000400000000000000" pitchFamily="2" charset="-78"/>
              </a:rPr>
              <a:t> و فرهنگ این مردم ، بین </a:t>
            </a:r>
            <a:r>
              <a:rPr lang="fa-IR" sz="1300" b="1" dirty="0" err="1">
                <a:solidFill>
                  <a:schemeClr val="tx1"/>
                </a:solidFill>
                <a:latin typeface="Tahoma" panose="020B0604030504040204" pitchFamily="34" charset="0"/>
                <a:cs typeface="B Nazanin" panose="00000400000000000000" pitchFamily="2" charset="-78"/>
              </a:rPr>
              <a:t>سده‌های</a:t>
            </a:r>
            <a:r>
              <a:rPr lang="fa-IR" sz="1300" b="1" dirty="0">
                <a:solidFill>
                  <a:schemeClr val="tx1"/>
                </a:solidFill>
                <a:latin typeface="Tahoma" panose="020B0604030504040204" pitchFamily="34" charset="0"/>
                <a:cs typeface="B Nazanin" panose="00000400000000000000" pitchFamily="2" charset="-78"/>
              </a:rPr>
              <a:t> 8 و 14 پ . م ، پیدا و گسترش یافته است . </a:t>
            </a:r>
            <a:br>
              <a:rPr lang="fa-IR" sz="1300" b="1" dirty="0">
                <a:solidFill>
                  <a:schemeClr val="tx1"/>
                </a:solidFill>
                <a:latin typeface="Tahoma" panose="020B0604030504040204" pitchFamily="34" charset="0"/>
                <a:cs typeface="B Nazanin" panose="00000400000000000000" pitchFamily="2" charset="-78"/>
              </a:rPr>
            </a:br>
            <a:r>
              <a:rPr lang="fa-IR" sz="1300" b="1" dirty="0">
                <a:solidFill>
                  <a:schemeClr val="tx1"/>
                </a:solidFill>
                <a:latin typeface="Tahoma" panose="020B0604030504040204" pitchFamily="34" charset="0"/>
                <a:cs typeface="B Nazanin" panose="00000400000000000000" pitchFamily="2" charset="-78"/>
              </a:rPr>
              <a:t>با این حال بایستی گفت که این تیره در گذر زمان با مردمانی ، چون عرب ، ترک ، مغول ، ... آمیزش کرده و نژاد خالصی ندارند ، ولی ایرانیانی که به آیین زرتشت </a:t>
            </a:r>
            <a:r>
              <a:rPr lang="fa-IR" sz="1300" b="1" dirty="0" err="1">
                <a:solidFill>
                  <a:schemeClr val="tx1"/>
                </a:solidFill>
                <a:latin typeface="Tahoma" panose="020B0604030504040204" pitchFamily="34" charset="0"/>
                <a:cs typeface="B Nazanin" panose="00000400000000000000" pitchFamily="2" charset="-78"/>
              </a:rPr>
              <a:t>مانده‌اند</a:t>
            </a:r>
            <a:r>
              <a:rPr lang="fa-IR" sz="1300" b="1" dirty="0">
                <a:solidFill>
                  <a:schemeClr val="tx1"/>
                </a:solidFill>
                <a:latin typeface="Tahoma" panose="020B0604030504040204" pitchFamily="34" charset="0"/>
                <a:cs typeface="B Nazanin" panose="00000400000000000000" pitchFamily="2" charset="-78"/>
              </a:rPr>
              <a:t> ، از این آمیختگی به دور </a:t>
            </a:r>
            <a:r>
              <a:rPr lang="fa-IR" sz="1300" b="1" dirty="0" err="1">
                <a:solidFill>
                  <a:schemeClr val="tx1"/>
                </a:solidFill>
                <a:latin typeface="Tahoma" panose="020B0604030504040204" pitchFamily="34" charset="0"/>
                <a:cs typeface="B Nazanin" panose="00000400000000000000" pitchFamily="2" charset="-78"/>
              </a:rPr>
              <a:t>بوده‌اند</a:t>
            </a:r>
            <a:r>
              <a:rPr lang="fa-IR" sz="1300" b="1" dirty="0">
                <a:solidFill>
                  <a:schemeClr val="tx1"/>
                </a:solidFill>
                <a:latin typeface="Tahoma" panose="020B0604030504040204" pitchFamily="34" charset="0"/>
                <a:cs typeface="B Nazanin" panose="00000400000000000000" pitchFamily="2" charset="-78"/>
              </a:rPr>
              <a:t> . شماری خانوار از نژاد ایرانیان پیشین ، در داران و پیرامون آن سکونت دارند . مردم این تیره بیشتر آداب و رسوم زرتشتیان را </a:t>
            </a:r>
            <a:r>
              <a:rPr lang="fa-IR" sz="1300" b="1" dirty="0" err="1">
                <a:solidFill>
                  <a:schemeClr val="tx1"/>
                </a:solidFill>
                <a:latin typeface="Tahoma" panose="020B0604030504040204" pitchFamily="34" charset="0"/>
                <a:cs typeface="B Nazanin" panose="00000400000000000000" pitchFamily="2" charset="-78"/>
              </a:rPr>
              <a:t>نگاهداشته‌اند</a:t>
            </a:r>
            <a:r>
              <a:rPr lang="fa-IR" sz="1300" b="1" dirty="0">
                <a:solidFill>
                  <a:schemeClr val="tx1"/>
                </a:solidFill>
                <a:latin typeface="Tahoma" panose="020B0604030504040204" pitchFamily="34" charset="0"/>
                <a:cs typeface="B Nazanin" panose="00000400000000000000" pitchFamily="2" charset="-78"/>
              </a:rPr>
              <a:t> ، حتی </a:t>
            </a:r>
            <a:r>
              <a:rPr lang="fa-IR" sz="1300" b="1" dirty="0" err="1">
                <a:solidFill>
                  <a:schemeClr val="tx1"/>
                </a:solidFill>
                <a:latin typeface="Tahoma" panose="020B0604030504040204" pitchFamily="34" charset="0"/>
                <a:cs typeface="B Nazanin" panose="00000400000000000000" pitchFamily="2" charset="-78"/>
              </a:rPr>
              <a:t>پاره‌ای</a:t>
            </a:r>
            <a:r>
              <a:rPr lang="fa-IR" sz="1300" b="1" dirty="0">
                <a:solidFill>
                  <a:schemeClr val="tx1"/>
                </a:solidFill>
                <a:latin typeface="Tahoma" panose="020B0604030504040204" pitchFamily="34" charset="0"/>
                <a:cs typeface="B Nazanin" panose="00000400000000000000" pitchFamily="2" charset="-78"/>
              </a:rPr>
              <a:t> از واژگان آنان ، همانند واژگان پیشین فارسی دری است . </a:t>
            </a:r>
            <a:br>
              <a:rPr lang="fa-IR" sz="1300" b="1" dirty="0">
                <a:solidFill>
                  <a:schemeClr val="tx1"/>
                </a:solidFill>
                <a:latin typeface="Tahoma" panose="020B0604030504040204" pitchFamily="34" charset="0"/>
                <a:cs typeface="B Nazanin" panose="00000400000000000000" pitchFamily="2" charset="-78"/>
              </a:rPr>
            </a:br>
            <a:r>
              <a:rPr lang="fa-IR" sz="1300" b="1" dirty="0">
                <a:solidFill>
                  <a:schemeClr val="tx1"/>
                </a:solidFill>
                <a:latin typeface="Tahoma" panose="020B0604030504040204" pitchFamily="34" charset="0"/>
                <a:cs typeface="B Nazanin" panose="00000400000000000000" pitchFamily="2" charset="-78"/>
              </a:rPr>
              <a:t>گروهی نیز در روستای مشهد کاوه ، </a:t>
            </a:r>
            <a:r>
              <a:rPr lang="fa-IR" sz="1300" b="1" dirty="0" err="1">
                <a:solidFill>
                  <a:schemeClr val="tx1"/>
                </a:solidFill>
                <a:latin typeface="Tahoma" panose="020B0604030504040204" pitchFamily="34" charset="0"/>
                <a:cs typeface="B Nazanin" panose="00000400000000000000" pitchFamily="2" charset="-78"/>
              </a:rPr>
              <a:t>جمالو</a:t>
            </a:r>
            <a:r>
              <a:rPr lang="fa-IR" sz="1300" b="1" dirty="0">
                <a:solidFill>
                  <a:schemeClr val="tx1"/>
                </a:solidFill>
                <a:latin typeface="Tahoma" panose="020B0604030504040204" pitchFamily="34" charset="0"/>
                <a:cs typeface="B Nazanin" panose="00000400000000000000" pitchFamily="2" charset="-78"/>
              </a:rPr>
              <a:t> ، </a:t>
            </a:r>
            <a:r>
              <a:rPr lang="fa-IR" sz="1300" b="1" dirty="0" err="1">
                <a:solidFill>
                  <a:schemeClr val="tx1"/>
                </a:solidFill>
                <a:latin typeface="Tahoma" panose="020B0604030504040204" pitchFamily="34" charset="0"/>
                <a:cs typeface="B Nazanin" panose="00000400000000000000" pitchFamily="2" charset="-78"/>
              </a:rPr>
              <a:t>اورگان</a:t>
            </a:r>
            <a:r>
              <a:rPr lang="fa-IR" sz="1300" b="1" dirty="0">
                <a:solidFill>
                  <a:schemeClr val="tx1"/>
                </a:solidFill>
                <a:latin typeface="Tahoma" panose="020B0604030504040204" pitchFamily="34" charset="0"/>
                <a:cs typeface="B Nazanin" panose="00000400000000000000" pitchFamily="2" charset="-78"/>
              </a:rPr>
              <a:t> و </a:t>
            </a:r>
            <a:r>
              <a:rPr lang="fa-IR" sz="1300" b="1" dirty="0" err="1">
                <a:solidFill>
                  <a:schemeClr val="tx1"/>
                </a:solidFill>
                <a:latin typeface="Tahoma" panose="020B0604030504040204" pitchFamily="34" charset="0"/>
                <a:cs typeface="B Nazanin" panose="00000400000000000000" pitchFamily="2" charset="-78"/>
              </a:rPr>
              <a:t>بردشاه</a:t>
            </a:r>
            <a:r>
              <a:rPr lang="fa-IR" sz="1300" b="1" dirty="0">
                <a:solidFill>
                  <a:schemeClr val="tx1"/>
                </a:solidFill>
                <a:latin typeface="Tahoma" panose="020B0604030504040204" pitchFamily="34" charset="0"/>
                <a:cs typeface="B Nazanin" panose="00000400000000000000" pitchFamily="2" charset="-78"/>
              </a:rPr>
              <a:t> زندگی </a:t>
            </a:r>
            <a:r>
              <a:rPr lang="fa-IR" sz="1300" b="1" dirty="0" err="1">
                <a:solidFill>
                  <a:schemeClr val="tx1"/>
                </a:solidFill>
                <a:latin typeface="Tahoma" panose="020B0604030504040204" pitchFamily="34" charset="0"/>
                <a:cs typeface="B Nazanin" panose="00000400000000000000" pitchFamily="2" charset="-78"/>
              </a:rPr>
              <a:t>می‌کنند</a:t>
            </a:r>
            <a:r>
              <a:rPr lang="fa-IR" sz="1300" b="1" dirty="0">
                <a:solidFill>
                  <a:schemeClr val="tx1"/>
                </a:solidFill>
                <a:latin typeface="Tahoma" panose="020B0604030504040204" pitchFamily="34" charset="0"/>
                <a:cs typeface="B Nazanin" panose="00000400000000000000" pitchFamily="2" charset="-78"/>
              </a:rPr>
              <a:t> و خود را اولاد کاوه‌ آهنگر </a:t>
            </a:r>
            <a:r>
              <a:rPr lang="fa-IR" sz="1300" b="1" dirty="0" err="1">
                <a:solidFill>
                  <a:schemeClr val="tx1"/>
                </a:solidFill>
                <a:latin typeface="Tahoma" panose="020B0604030504040204" pitchFamily="34" charset="0"/>
                <a:cs typeface="B Nazanin" panose="00000400000000000000" pitchFamily="2" charset="-78"/>
              </a:rPr>
              <a:t>می‌دانند</a:t>
            </a:r>
            <a:r>
              <a:rPr lang="fa-IR" sz="1300" b="1" dirty="0">
                <a:solidFill>
                  <a:schemeClr val="tx1"/>
                </a:solidFill>
                <a:latin typeface="Tahoma" panose="020B0604030504040204" pitchFamily="34" charset="0"/>
                <a:cs typeface="B Nazanin" panose="00000400000000000000" pitchFamily="2" charset="-78"/>
              </a:rPr>
              <a:t> . </a:t>
            </a:r>
            <a:r>
              <a:rPr lang="fa-IR" sz="1300" b="1" dirty="0" err="1">
                <a:solidFill>
                  <a:schemeClr val="tx1"/>
                </a:solidFill>
                <a:latin typeface="Tahoma" panose="020B0604030504040204" pitchFamily="34" charset="0"/>
                <a:cs typeface="B Nazanin" panose="00000400000000000000" pitchFamily="2" charset="-78"/>
              </a:rPr>
              <a:t>آرامگاهی</a:t>
            </a:r>
            <a:r>
              <a:rPr lang="fa-IR" sz="1300" b="1" dirty="0">
                <a:solidFill>
                  <a:schemeClr val="tx1"/>
                </a:solidFill>
                <a:latin typeface="Tahoma" panose="020B0604030504040204" pitchFamily="34" charset="0"/>
                <a:cs typeface="B Nazanin" panose="00000400000000000000" pitchFamily="2" charset="-78"/>
              </a:rPr>
              <a:t> هم در روستای مشهد کاوه ، در جنوب داران برپاست ، که مردم محل ، آن را آرامگاه </a:t>
            </a:r>
            <a:r>
              <a:rPr lang="fa-IR" sz="1300" b="1" dirty="0" err="1">
                <a:solidFill>
                  <a:schemeClr val="tx1"/>
                </a:solidFill>
                <a:latin typeface="Tahoma" panose="020B0604030504040204" pitchFamily="34" charset="0"/>
                <a:cs typeface="B Nazanin" panose="00000400000000000000" pitchFamily="2" charset="-78"/>
              </a:rPr>
              <a:t>کاوه‌ی</a:t>
            </a:r>
            <a:r>
              <a:rPr lang="fa-IR" sz="1300" b="1" dirty="0">
                <a:solidFill>
                  <a:schemeClr val="tx1"/>
                </a:solidFill>
                <a:latin typeface="Tahoma" panose="020B0604030504040204" pitchFamily="34" charset="0"/>
                <a:cs typeface="B Nazanin" panose="00000400000000000000" pitchFamily="2" charset="-78"/>
              </a:rPr>
              <a:t> آهنگر </a:t>
            </a:r>
            <a:r>
              <a:rPr lang="fa-IR" sz="1300" b="1" dirty="0" err="1">
                <a:solidFill>
                  <a:schemeClr val="tx1"/>
                </a:solidFill>
                <a:latin typeface="Tahoma" panose="020B0604030504040204" pitchFamily="34" charset="0"/>
                <a:cs typeface="B Nazanin" panose="00000400000000000000" pitchFamily="2" charset="-78"/>
              </a:rPr>
              <a:t>می‌پندارند</a:t>
            </a:r>
            <a:r>
              <a:rPr lang="fa-IR" sz="1300" b="1" dirty="0">
                <a:solidFill>
                  <a:schemeClr val="tx1"/>
                </a:solidFill>
                <a:latin typeface="Tahoma" panose="020B0604030504040204" pitchFamily="34" charset="0"/>
                <a:cs typeface="B Nazanin" panose="00000400000000000000" pitchFamily="2" charset="-78"/>
              </a:rPr>
              <a:t> . </a:t>
            </a:r>
            <a:br>
              <a:rPr lang="fa-IR" sz="1300" b="1" dirty="0">
                <a:solidFill>
                  <a:schemeClr val="tx1"/>
                </a:solidFill>
                <a:latin typeface="Tahoma" panose="020B0604030504040204" pitchFamily="34" charset="0"/>
                <a:cs typeface="B Nazanin" panose="00000400000000000000" pitchFamily="2" charset="-78"/>
              </a:rPr>
            </a:br>
            <a:r>
              <a:rPr lang="fa-IR" sz="1300" b="1" dirty="0">
                <a:solidFill>
                  <a:schemeClr val="tx1"/>
                </a:solidFill>
                <a:latin typeface="Tahoma" panose="020B0604030504040204" pitchFamily="34" charset="0"/>
                <a:cs typeface="B Nazanin" panose="00000400000000000000" pitchFamily="2" charset="-78"/>
              </a:rPr>
              <a:t>دژ </a:t>
            </a:r>
            <a:r>
              <a:rPr lang="fa-IR" sz="1300" b="1" dirty="0" err="1">
                <a:solidFill>
                  <a:schemeClr val="tx1"/>
                </a:solidFill>
                <a:latin typeface="Tahoma" panose="020B0604030504040204" pitchFamily="34" charset="0"/>
                <a:cs typeface="B Nazanin" panose="00000400000000000000" pitchFamily="2" charset="-78"/>
              </a:rPr>
              <a:t>خرابه‌ای</a:t>
            </a:r>
            <a:r>
              <a:rPr lang="fa-IR" sz="1300" b="1" dirty="0">
                <a:solidFill>
                  <a:schemeClr val="tx1"/>
                </a:solidFill>
                <a:latin typeface="Tahoma" panose="020B0604030504040204" pitchFamily="34" charset="0"/>
                <a:cs typeface="B Nazanin" panose="00000400000000000000" pitchFamily="2" charset="-78"/>
              </a:rPr>
              <a:t> ، در نزدیکی آبادی </a:t>
            </a:r>
            <a:r>
              <a:rPr lang="fa-IR" sz="1300" b="1" dirty="0" err="1">
                <a:solidFill>
                  <a:schemeClr val="tx1"/>
                </a:solidFill>
                <a:latin typeface="Tahoma" panose="020B0604030504040204" pitchFamily="34" charset="0"/>
                <a:cs typeface="B Nazanin" panose="00000400000000000000" pitchFamily="2" charset="-78"/>
              </a:rPr>
              <a:t>جمالو</a:t>
            </a:r>
            <a:r>
              <a:rPr lang="fa-IR" sz="1300" b="1" dirty="0">
                <a:solidFill>
                  <a:schemeClr val="tx1"/>
                </a:solidFill>
                <a:latin typeface="Tahoma" panose="020B0604030504040204" pitchFamily="34" charset="0"/>
                <a:cs typeface="B Nazanin" panose="00000400000000000000" pitchFamily="2" charset="-78"/>
              </a:rPr>
              <a:t> به نام </a:t>
            </a:r>
            <a:r>
              <a:rPr lang="fa-IR" sz="1300" b="1" dirty="0" err="1">
                <a:solidFill>
                  <a:schemeClr val="tx1"/>
                </a:solidFill>
                <a:latin typeface="Tahoma" panose="020B0604030504040204" pitchFamily="34" charset="0"/>
                <a:cs typeface="B Nazanin" panose="00000400000000000000" pitchFamily="2" charset="-78"/>
              </a:rPr>
              <a:t>مزدکیان</a:t>
            </a:r>
            <a:r>
              <a:rPr lang="fa-IR" sz="1300" b="1" dirty="0">
                <a:solidFill>
                  <a:schemeClr val="tx1"/>
                </a:solidFill>
                <a:latin typeface="Tahoma" panose="020B0604030504040204" pitchFamily="34" charset="0"/>
                <a:cs typeface="B Nazanin" panose="00000400000000000000" pitchFamily="2" charset="-78"/>
              </a:rPr>
              <a:t> وجود دارد ، که مردم ، این محل را زادگاه مزدک ، </a:t>
            </a:r>
            <a:r>
              <a:rPr lang="fa-IR" sz="1300" b="1" dirty="0" err="1">
                <a:solidFill>
                  <a:schemeClr val="tx1"/>
                </a:solidFill>
                <a:latin typeface="Tahoma" panose="020B0604030504040204" pitchFamily="34" charset="0"/>
                <a:cs typeface="B Nazanin" panose="00000400000000000000" pitchFamily="2" charset="-78"/>
              </a:rPr>
              <a:t>همدوره‌ی</a:t>
            </a:r>
            <a:r>
              <a:rPr lang="fa-IR" sz="1300" b="1" dirty="0">
                <a:solidFill>
                  <a:schemeClr val="tx1"/>
                </a:solidFill>
                <a:latin typeface="Tahoma" panose="020B0604030504040204" pitchFamily="34" charset="0"/>
                <a:cs typeface="B Nazanin" panose="00000400000000000000" pitchFamily="2" charset="-78"/>
              </a:rPr>
              <a:t> قباد ، پدر انوشیروان و </a:t>
            </a:r>
            <a:r>
              <a:rPr lang="fa-IR" sz="1300" b="1" dirty="0" err="1">
                <a:solidFill>
                  <a:schemeClr val="tx1"/>
                </a:solidFill>
                <a:latin typeface="Tahoma" panose="020B0604030504040204" pitchFamily="34" charset="0"/>
                <a:cs typeface="B Nazanin" panose="00000400000000000000" pitchFamily="2" charset="-78"/>
              </a:rPr>
              <a:t>بنیان‌گذار</a:t>
            </a:r>
            <a:r>
              <a:rPr lang="fa-IR" sz="1300" b="1" dirty="0">
                <a:solidFill>
                  <a:schemeClr val="tx1"/>
                </a:solidFill>
                <a:latin typeface="Tahoma" panose="020B0604030504040204" pitchFamily="34" charset="0"/>
                <a:cs typeface="B Nazanin" panose="00000400000000000000" pitchFamily="2" charset="-78"/>
              </a:rPr>
              <a:t> آیین </a:t>
            </a:r>
            <a:r>
              <a:rPr lang="fa-IR" sz="1300" b="1" dirty="0" err="1">
                <a:solidFill>
                  <a:schemeClr val="tx1"/>
                </a:solidFill>
                <a:latin typeface="Tahoma" panose="020B0604030504040204" pitchFamily="34" charset="0"/>
                <a:cs typeface="B Nazanin" panose="00000400000000000000" pitchFamily="2" charset="-78"/>
              </a:rPr>
              <a:t>مزدکی</a:t>
            </a:r>
            <a:r>
              <a:rPr lang="fa-IR" sz="1300" b="1" dirty="0">
                <a:solidFill>
                  <a:schemeClr val="tx1"/>
                </a:solidFill>
                <a:latin typeface="Tahoma" panose="020B0604030504040204" pitchFamily="34" charset="0"/>
                <a:cs typeface="B Nazanin" panose="00000400000000000000" pitchFamily="2" charset="-78"/>
              </a:rPr>
              <a:t> </a:t>
            </a:r>
            <a:r>
              <a:rPr lang="fa-IR" sz="1300" b="1" dirty="0" err="1">
                <a:solidFill>
                  <a:schemeClr val="tx1"/>
                </a:solidFill>
                <a:latin typeface="Tahoma" panose="020B0604030504040204" pitchFamily="34" charset="0"/>
                <a:cs typeface="B Nazanin" panose="00000400000000000000" pitchFamily="2" charset="-78"/>
              </a:rPr>
              <a:t>می‌دانند</a:t>
            </a:r>
            <a:r>
              <a:rPr lang="fa-IR" sz="1300" b="1" dirty="0">
                <a:solidFill>
                  <a:schemeClr val="tx1"/>
                </a:solidFill>
                <a:latin typeface="Tahoma" panose="020B0604030504040204" pitchFamily="34" charset="0"/>
                <a:cs typeface="B Nazanin" panose="00000400000000000000" pitchFamily="2" charset="-78"/>
              </a:rPr>
              <a:t> . </a:t>
            </a:r>
            <a:br>
              <a:rPr lang="fa-IR" sz="1400" b="1" dirty="0">
                <a:solidFill>
                  <a:schemeClr val="tx1"/>
                </a:solidFill>
                <a:latin typeface="Tahoma" panose="020B0604030504040204" pitchFamily="34" charset="0"/>
                <a:cs typeface="B Nazanin" panose="00000400000000000000" pitchFamily="2" charset="-78"/>
              </a:rPr>
            </a:br>
            <a:br>
              <a:rPr lang="fa-IR" sz="1400" b="1" dirty="0">
                <a:solidFill>
                  <a:schemeClr val="tx1"/>
                </a:solidFill>
                <a:latin typeface="Tahoma" panose="020B0604030504040204" pitchFamily="34" charset="0"/>
                <a:cs typeface="B Nazanin" panose="00000400000000000000" pitchFamily="2" charset="-78"/>
              </a:rPr>
            </a:br>
            <a:br>
              <a:rPr lang="fa-IR" sz="1600" b="1" dirty="0">
                <a:solidFill>
                  <a:schemeClr val="tx1"/>
                </a:solidFill>
                <a:latin typeface="Tahoma" panose="020B0604030504040204" pitchFamily="34" charset="0"/>
                <a:cs typeface="B Nazanin" panose="00000400000000000000" pitchFamily="2" charset="-78"/>
              </a:rPr>
            </a:br>
            <a:br>
              <a:rPr lang="fa-IR" sz="1600" b="1" dirty="0">
                <a:solidFill>
                  <a:schemeClr val="tx1"/>
                </a:solidFill>
                <a:latin typeface="Tahoma" panose="020B0604030504040204" pitchFamily="34" charset="0"/>
                <a:cs typeface="B Nazanin" panose="00000400000000000000" pitchFamily="2" charset="-78"/>
              </a:rPr>
            </a:br>
            <a:endParaRPr lang="fa-IR" sz="1600" b="1" dirty="0">
              <a:solidFill>
                <a:schemeClr val="tx1"/>
              </a:solidFill>
              <a:latin typeface="Tahoma" panose="020B0604030504040204" pitchFamily="34" charset="0"/>
              <a:cs typeface="B Nazanin" panose="00000400000000000000" pitchFamily="2" charset="-78"/>
            </a:endParaRPr>
          </a:p>
        </p:txBody>
      </p:sp>
      <p:sp>
        <p:nvSpPr>
          <p:cNvPr id="4" name="Rectangle 3">
            <a:extLst>
              <a:ext uri="{FF2B5EF4-FFF2-40B4-BE49-F238E27FC236}">
                <a16:creationId xmlns:a16="http://schemas.microsoft.com/office/drawing/2014/main" id="{2464C36C-83A7-46F5-B76D-6558239FF657}"/>
              </a:ext>
            </a:extLst>
          </p:cNvPr>
          <p:cNvSpPr/>
          <p:nvPr/>
        </p:nvSpPr>
        <p:spPr>
          <a:xfrm>
            <a:off x="1396157" y="5369131"/>
            <a:ext cx="10256151" cy="1488869"/>
          </a:xfrm>
          <a:prstGeom prst="rect">
            <a:avLst/>
          </a:prstGeom>
        </p:spPr>
        <p:txBody>
          <a:bodyPr wrap="square">
            <a:spAutoFit/>
          </a:bodyPr>
          <a:lstStyle/>
          <a:p>
            <a:pPr marL="342900" indent="-342900" algn="r">
              <a:lnSpc>
                <a:spcPct val="150000"/>
              </a:lnSpc>
              <a:spcBef>
                <a:spcPts val="1000"/>
              </a:spcBef>
              <a:buClr>
                <a:schemeClr val="accent1"/>
              </a:buClr>
              <a:buSzPct val="80000"/>
              <a:buFont typeface="Wingdings 3" charset="2"/>
              <a:buChar char=""/>
            </a:pPr>
            <a:r>
              <a:rPr lang="fa-IR" sz="1600" b="1" dirty="0">
                <a:solidFill>
                  <a:srgbClr val="FF0000"/>
                </a:solidFill>
                <a:cs typeface="B Titr" panose="00000700000000000000" pitchFamily="2" charset="-78"/>
              </a:rPr>
              <a:t>نژاد </a:t>
            </a:r>
            <a:r>
              <a:rPr lang="fa-IR" sz="1600" b="1" dirty="0" err="1">
                <a:solidFill>
                  <a:srgbClr val="FF0000"/>
                </a:solidFill>
                <a:cs typeface="B Titr" panose="00000700000000000000" pitchFamily="2" charset="-78"/>
              </a:rPr>
              <a:t>گرجستانی</a:t>
            </a:r>
            <a:r>
              <a:rPr lang="fa-IR" sz="1600" b="1" dirty="0">
                <a:solidFill>
                  <a:srgbClr val="FF0000"/>
                </a:solidFill>
                <a:cs typeface="B Titr" panose="00000700000000000000" pitchFamily="2" charset="-78"/>
              </a:rPr>
              <a:t> </a:t>
            </a:r>
          </a:p>
          <a:p>
            <a:pPr algn="r">
              <a:lnSpc>
                <a:spcPct val="150000"/>
              </a:lnSpc>
            </a:pPr>
            <a:r>
              <a:rPr lang="fa-IR" sz="1400" b="1" dirty="0">
                <a:latin typeface="Tahoma" panose="020B0604030504040204" pitchFamily="34" charset="0"/>
                <a:cs typeface="B Nazanin" panose="00000400000000000000" pitchFamily="2" charset="-78"/>
              </a:rPr>
              <a:t>مردم این تیره ، در زمان پادشاهی شاه عباس بزرگ به ایران </a:t>
            </a:r>
            <a:r>
              <a:rPr lang="fa-IR" sz="1400" b="1" dirty="0" err="1">
                <a:latin typeface="Tahoma" panose="020B0604030504040204" pitchFamily="34" charset="0"/>
                <a:cs typeface="B Nazanin" panose="00000400000000000000" pitchFamily="2" charset="-78"/>
              </a:rPr>
              <a:t>آمده‌اند</a:t>
            </a:r>
            <a:r>
              <a:rPr lang="fa-IR" sz="1400" b="1" dirty="0">
                <a:latin typeface="Tahoma" panose="020B0604030504040204" pitchFamily="34" charset="0"/>
                <a:cs typeface="B Nazanin" panose="00000400000000000000" pitchFamily="2" charset="-78"/>
              </a:rPr>
              <a:t> . زبان آنان گرجی است و در </a:t>
            </a:r>
            <a:r>
              <a:rPr lang="fa-IR" sz="1400" b="1" dirty="0" err="1">
                <a:latin typeface="Tahoma" panose="020B0604030504040204" pitchFamily="34" charset="0"/>
                <a:cs typeface="B Nazanin" panose="00000400000000000000" pitchFamily="2" charset="-78"/>
              </a:rPr>
              <a:t>فریدن</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فریدون‌شهر</a:t>
            </a:r>
            <a:r>
              <a:rPr lang="fa-IR" sz="1400" b="1" dirty="0">
                <a:latin typeface="Tahoma" panose="020B0604030504040204" pitchFamily="34" charset="0"/>
                <a:cs typeface="B Nazanin" panose="00000400000000000000" pitchFamily="2" charset="-78"/>
              </a:rPr>
              <a:t> ( </a:t>
            </a:r>
            <a:r>
              <a:rPr lang="fa-IR" sz="1400" b="1" dirty="0" err="1">
                <a:latin typeface="Tahoma" panose="020B0604030504040204" pitchFamily="34" charset="0"/>
                <a:cs typeface="B Nazanin" panose="00000400000000000000" pitchFamily="2" charset="-78"/>
              </a:rPr>
              <a:t>آخوره</a:t>
            </a:r>
            <a:r>
              <a:rPr lang="fa-IR" sz="1400" b="1" dirty="0">
                <a:latin typeface="Tahoma" panose="020B0604030504040204" pitchFamily="34" charset="0"/>
                <a:cs typeface="B Nazanin" panose="00000400000000000000" pitchFamily="2" charset="-78"/>
              </a:rPr>
              <a:t> ) ، ... </a:t>
            </a:r>
            <a:r>
              <a:rPr lang="fa-IR" sz="1400" b="1" dirty="0" err="1">
                <a:latin typeface="Tahoma" panose="020B0604030504040204" pitchFamily="34" charset="0"/>
                <a:cs typeface="B Nazanin" panose="00000400000000000000" pitchFamily="2" charset="-78"/>
              </a:rPr>
              <a:t>پراکنده‌اند</a:t>
            </a:r>
            <a:r>
              <a:rPr lang="fa-IR" sz="1400" b="1" dirty="0">
                <a:latin typeface="Tahoma" panose="020B0604030504040204" pitchFamily="34" charset="0"/>
                <a:cs typeface="B Nazanin" panose="00000400000000000000" pitchFamily="2" charset="-78"/>
              </a:rPr>
              <a:t> . بخشی از آنان مسلمان و بخشی هم مسیحی هستند . </a:t>
            </a:r>
            <a:br>
              <a:rPr lang="fa-IR" b="1" dirty="0">
                <a:latin typeface="Tahoma" panose="020B0604030504040204" pitchFamily="34" charset="0"/>
                <a:cs typeface="B Nazanin" panose="00000400000000000000" pitchFamily="2" charset="-78"/>
              </a:rPr>
            </a:br>
            <a:endParaRPr lang="fa-IR" b="1" dirty="0">
              <a:latin typeface="Tahoma" panose="020B0604030504040204" pitchFamily="34" charset="0"/>
              <a:cs typeface="B Nazanin" panose="00000400000000000000" pitchFamily="2" charset="-78"/>
            </a:endParaRPr>
          </a:p>
        </p:txBody>
      </p:sp>
    </p:spTree>
    <p:extLst>
      <p:ext uri="{BB962C8B-B14F-4D97-AF65-F5344CB8AC3E}">
        <p14:creationId xmlns:p14="http://schemas.microsoft.com/office/powerpoint/2010/main" val="120895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25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125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FE85-AD82-42D8-96FE-8B9341243F6E}"/>
              </a:ext>
            </a:extLst>
          </p:cNvPr>
          <p:cNvSpPr>
            <a:spLocks noGrp="1"/>
          </p:cNvSpPr>
          <p:nvPr>
            <p:ph type="title"/>
          </p:nvPr>
        </p:nvSpPr>
        <p:spPr/>
        <p:txBody>
          <a:bodyPr/>
          <a:lstStyle/>
          <a:p>
            <a:pPr algn="r"/>
            <a:r>
              <a:rPr lang="fa-IR" dirty="0">
                <a:cs typeface="B Titr" panose="00000700000000000000" pitchFamily="2" charset="-78"/>
              </a:rPr>
              <a:t>نژاد</a:t>
            </a:r>
            <a:endParaRPr lang="fa-IR" dirty="0"/>
          </a:p>
        </p:txBody>
      </p:sp>
      <p:sp>
        <p:nvSpPr>
          <p:cNvPr id="4" name="Rectangle 3">
            <a:extLst>
              <a:ext uri="{FF2B5EF4-FFF2-40B4-BE49-F238E27FC236}">
                <a16:creationId xmlns:a16="http://schemas.microsoft.com/office/drawing/2014/main" id="{AA529BB6-5A46-4DCC-81BD-E79E436B97B0}"/>
              </a:ext>
            </a:extLst>
          </p:cNvPr>
          <p:cNvSpPr/>
          <p:nvPr/>
        </p:nvSpPr>
        <p:spPr>
          <a:xfrm>
            <a:off x="420328" y="2269196"/>
            <a:ext cx="10950677" cy="1404231"/>
          </a:xfrm>
          <a:prstGeom prst="rect">
            <a:avLst/>
          </a:prstGeom>
        </p:spPr>
        <p:txBody>
          <a:bodyPr wrap="square">
            <a:spAutoFit/>
          </a:bodyPr>
          <a:lstStyle/>
          <a:p>
            <a:pPr algn="r">
              <a:lnSpc>
                <a:spcPct val="150000"/>
              </a:lnSpc>
            </a:pPr>
            <a:r>
              <a:rPr lang="fa-IR" sz="1600" b="1" dirty="0">
                <a:solidFill>
                  <a:srgbClr val="FF0000"/>
                </a:solidFill>
                <a:cs typeface="B Titr" panose="00000700000000000000" pitchFamily="2" charset="-78"/>
              </a:rPr>
              <a:t>نژاد ارمنی</a:t>
            </a:r>
            <a:r>
              <a:rPr lang="fa-IR" sz="1400" b="1" dirty="0">
                <a:solidFill>
                  <a:srgbClr val="FF0000"/>
                </a:solidFill>
                <a:latin typeface="Tahoma" panose="020B0604030504040204" pitchFamily="34" charset="0"/>
                <a:cs typeface="B Nazanin" panose="00000400000000000000" pitchFamily="2" charset="-78"/>
              </a:rPr>
              <a:t> </a:t>
            </a:r>
          </a:p>
          <a:p>
            <a:pPr algn="r">
              <a:lnSpc>
                <a:spcPct val="150000"/>
              </a:lnSpc>
            </a:pPr>
            <a:r>
              <a:rPr lang="fa-IR" sz="1400" b="1" dirty="0">
                <a:latin typeface="Tahoma" panose="020B0604030504040204" pitchFamily="34" charset="0"/>
                <a:cs typeface="B Nazanin" panose="00000400000000000000" pitchFamily="2" charset="-78"/>
              </a:rPr>
              <a:t>مردم این تیره ، در ارمنستان و </a:t>
            </a:r>
            <a:r>
              <a:rPr lang="fa-IR" sz="1400" b="1" dirty="0" err="1">
                <a:latin typeface="Tahoma" panose="020B0604030504040204" pitchFamily="34" charset="0"/>
                <a:cs typeface="B Nazanin" panose="00000400000000000000" pitchFamily="2" charset="-78"/>
              </a:rPr>
              <a:t>دامنه‌ی</a:t>
            </a:r>
            <a:r>
              <a:rPr lang="fa-IR" sz="1400" b="1" dirty="0">
                <a:latin typeface="Tahoma" panose="020B0604030504040204" pitchFamily="34" charset="0"/>
                <a:cs typeface="B Nazanin" panose="00000400000000000000" pitchFamily="2" charset="-78"/>
              </a:rPr>
              <a:t> </a:t>
            </a:r>
            <a:r>
              <a:rPr lang="fa-IR" sz="1400" b="1" dirty="0" err="1">
                <a:latin typeface="Tahoma" panose="020B0604030504040204" pitchFamily="34" charset="0"/>
                <a:cs typeface="B Nazanin" panose="00000400000000000000" pitchFamily="2" charset="-78"/>
              </a:rPr>
              <a:t>کوهستان‌های</a:t>
            </a:r>
            <a:r>
              <a:rPr lang="fa-IR" sz="1400" b="1" dirty="0">
                <a:latin typeface="Tahoma" panose="020B0604030504040204" pitchFamily="34" charset="0"/>
                <a:cs typeface="B Nazanin" panose="00000400000000000000" pitchFamily="2" charset="-78"/>
              </a:rPr>
              <a:t> گرجستان زندگی </a:t>
            </a:r>
            <a:r>
              <a:rPr lang="fa-IR" sz="1400" b="1" dirty="0" err="1">
                <a:latin typeface="Tahoma" panose="020B0604030504040204" pitchFamily="34" charset="0"/>
                <a:cs typeface="B Nazanin" panose="00000400000000000000" pitchFamily="2" charset="-78"/>
              </a:rPr>
              <a:t>می‌کرده‌اند</a:t>
            </a:r>
            <a:r>
              <a:rPr lang="fa-IR" sz="1400" b="1" dirty="0">
                <a:latin typeface="Tahoma" panose="020B0604030504040204" pitchFamily="34" charset="0"/>
                <a:cs typeface="B Nazanin" panose="00000400000000000000" pitchFamily="2" charset="-78"/>
              </a:rPr>
              <a:t> . شاه عباس صفوی پس از گشودن آن منطقه ، </a:t>
            </a:r>
            <a:r>
              <a:rPr lang="fa-IR" sz="1400" b="1" dirty="0" err="1">
                <a:latin typeface="Tahoma" panose="020B0604030504040204" pitchFamily="34" charset="0"/>
                <a:cs typeface="B Nazanin" panose="00000400000000000000" pitchFamily="2" charset="-78"/>
              </a:rPr>
              <a:t>ارمنی‌ها</a:t>
            </a:r>
            <a:r>
              <a:rPr lang="fa-IR" sz="1400" b="1" dirty="0">
                <a:latin typeface="Tahoma" panose="020B0604030504040204" pitchFamily="34" charset="0"/>
                <a:cs typeface="B Nazanin" panose="00000400000000000000" pitchFamily="2" charset="-78"/>
              </a:rPr>
              <a:t> را به منظور بازرگانی و رواج آن در ایران ، به ایران </a:t>
            </a:r>
            <a:r>
              <a:rPr lang="fa-IR" sz="1400" b="1" dirty="0" err="1">
                <a:latin typeface="Tahoma" panose="020B0604030504040204" pitchFamily="34" charset="0"/>
                <a:cs typeface="B Nazanin" panose="00000400000000000000" pitchFamily="2" charset="-78"/>
              </a:rPr>
              <a:t>کوچانید</a:t>
            </a:r>
            <a:r>
              <a:rPr lang="fa-IR" sz="1400" b="1" dirty="0">
                <a:latin typeface="Tahoma" panose="020B0604030504040204" pitchFamily="34" charset="0"/>
                <a:cs typeface="B Nazanin" panose="00000400000000000000" pitchFamily="2" charset="-78"/>
              </a:rPr>
              <a:t> و حدود یک هزار و 800 خانوار ارمنی را به اصفهان فرستاد و در جلفا </a:t>
            </a:r>
            <a:r>
              <a:rPr lang="fa-IR" sz="1400" b="1" dirty="0" err="1">
                <a:latin typeface="Tahoma" panose="020B0604030504040204" pitchFamily="34" charset="0"/>
                <a:cs typeface="B Nazanin" panose="00000400000000000000" pitchFamily="2" charset="-78"/>
              </a:rPr>
              <a:t>جلفا</a:t>
            </a:r>
            <a:r>
              <a:rPr lang="fa-IR" sz="1400" b="1" dirty="0">
                <a:latin typeface="Tahoma" panose="020B0604030504040204" pitchFamily="34" charset="0"/>
                <a:cs typeface="B Nazanin" panose="00000400000000000000" pitchFamily="2" charset="-78"/>
              </a:rPr>
              <a:t> ، در جنوب زاینده‌ رود اسکان داد . </a:t>
            </a:r>
            <a:br>
              <a:rPr lang="fa-IR" sz="1400" b="1" dirty="0">
                <a:latin typeface="Tahoma" panose="020B0604030504040204" pitchFamily="34" charset="0"/>
                <a:cs typeface="B Nazanin" panose="00000400000000000000" pitchFamily="2" charset="-78"/>
              </a:rPr>
            </a:br>
            <a:endParaRPr lang="fa-IR" sz="1400" b="1" dirty="0">
              <a:latin typeface="Tahoma" panose="020B0604030504040204" pitchFamily="34" charset="0"/>
              <a:cs typeface="B Nazanin" panose="00000400000000000000" pitchFamily="2" charset="-78"/>
            </a:endParaRPr>
          </a:p>
        </p:txBody>
      </p:sp>
      <p:sp>
        <p:nvSpPr>
          <p:cNvPr id="3" name="Rectangle 2">
            <a:extLst>
              <a:ext uri="{FF2B5EF4-FFF2-40B4-BE49-F238E27FC236}">
                <a16:creationId xmlns:a16="http://schemas.microsoft.com/office/drawing/2014/main" id="{B4BDF52E-15C5-48E1-A82A-CBC3BD5C0279}"/>
              </a:ext>
            </a:extLst>
          </p:cNvPr>
          <p:cNvSpPr/>
          <p:nvPr/>
        </p:nvSpPr>
        <p:spPr>
          <a:xfrm>
            <a:off x="420328" y="3309404"/>
            <a:ext cx="10950676" cy="1404231"/>
          </a:xfrm>
          <a:prstGeom prst="rect">
            <a:avLst/>
          </a:prstGeom>
        </p:spPr>
        <p:txBody>
          <a:bodyPr wrap="square">
            <a:spAutoFit/>
          </a:bodyPr>
          <a:lstStyle/>
          <a:p>
            <a:pPr algn="r">
              <a:lnSpc>
                <a:spcPct val="150000"/>
              </a:lnSpc>
            </a:pPr>
            <a:r>
              <a:rPr lang="fa-IR" sz="1600" b="1" dirty="0">
                <a:solidFill>
                  <a:srgbClr val="FF0000"/>
                </a:solidFill>
                <a:cs typeface="B Titr" panose="00000700000000000000" pitchFamily="2" charset="-78"/>
              </a:rPr>
              <a:t>نژاد عرب </a:t>
            </a:r>
          </a:p>
          <a:p>
            <a:pPr algn="r">
              <a:lnSpc>
                <a:spcPct val="150000"/>
              </a:lnSpc>
            </a:pPr>
            <a:r>
              <a:rPr lang="fa-IR" sz="1400" b="1" dirty="0" err="1">
                <a:latin typeface="Tahoma" panose="020B0604030504040204" pitchFamily="34" charset="0"/>
                <a:cs typeface="B Nazanin" panose="00000400000000000000" pitchFamily="2" charset="-78"/>
              </a:rPr>
              <a:t>عرب‌ها</a:t>
            </a:r>
            <a:r>
              <a:rPr lang="fa-IR" sz="1400" b="1" dirty="0">
                <a:latin typeface="Tahoma" panose="020B0604030504040204" pitchFamily="34" charset="0"/>
                <a:cs typeface="B Nazanin" panose="00000400000000000000" pitchFamily="2" charset="-78"/>
              </a:rPr>
              <a:t> به فرمان </a:t>
            </a:r>
            <a:r>
              <a:rPr lang="fa-IR" sz="1400" b="1" dirty="0" err="1">
                <a:latin typeface="Tahoma" panose="020B0604030504040204" pitchFamily="34" charset="0"/>
                <a:cs typeface="B Nazanin" panose="00000400000000000000" pitchFamily="2" charset="-78"/>
              </a:rPr>
              <a:t>نادرشاه</a:t>
            </a:r>
            <a:r>
              <a:rPr lang="fa-IR" sz="1400" b="1" dirty="0">
                <a:latin typeface="Tahoma" panose="020B0604030504040204" pitchFamily="34" charset="0"/>
                <a:cs typeface="B Nazanin" panose="00000400000000000000" pitchFamily="2" charset="-78"/>
              </a:rPr>
              <a:t> افشار از خراسان به این منطقه </a:t>
            </a:r>
            <a:r>
              <a:rPr lang="fa-IR" sz="1400" b="1" dirty="0" err="1">
                <a:latin typeface="Tahoma" panose="020B0604030504040204" pitchFamily="34" charset="0"/>
                <a:cs typeface="B Nazanin" panose="00000400000000000000" pitchFamily="2" charset="-78"/>
              </a:rPr>
              <a:t>کوچانده</a:t>
            </a:r>
            <a:r>
              <a:rPr lang="fa-IR" sz="1400" b="1" dirty="0">
                <a:latin typeface="Tahoma" panose="020B0604030504040204" pitchFamily="34" charset="0"/>
                <a:cs typeface="B Nazanin" panose="00000400000000000000" pitchFamily="2" charset="-78"/>
              </a:rPr>
              <a:t> شدند . شماری از آنان به </a:t>
            </a:r>
            <a:r>
              <a:rPr lang="fa-IR" sz="1400" b="1" dirty="0" err="1">
                <a:latin typeface="Tahoma" panose="020B0604030504040204" pitchFamily="34" charset="0"/>
                <a:cs typeface="B Nazanin" panose="00000400000000000000" pitchFamily="2" charset="-78"/>
              </a:rPr>
              <a:t>فریدن</a:t>
            </a:r>
            <a:r>
              <a:rPr lang="fa-IR" sz="1400" b="1" dirty="0">
                <a:latin typeface="Tahoma" panose="020B0604030504040204" pitchFamily="34" charset="0"/>
                <a:cs typeface="B Nazanin" panose="00000400000000000000" pitchFamily="2" charset="-78"/>
              </a:rPr>
              <a:t> آمدند و در روستاهای </a:t>
            </a:r>
            <a:r>
              <a:rPr lang="fa-IR" sz="1400" b="1" dirty="0" err="1">
                <a:latin typeface="Tahoma" panose="020B0604030504040204" pitchFamily="34" charset="0"/>
                <a:cs typeface="B Nazanin" panose="00000400000000000000" pitchFamily="2" charset="-78"/>
              </a:rPr>
              <a:t>دره‌بید</a:t>
            </a:r>
            <a:r>
              <a:rPr lang="fa-IR" sz="1400" b="1" dirty="0">
                <a:latin typeface="Tahoma" panose="020B0604030504040204" pitchFamily="34" charset="0"/>
                <a:cs typeface="B Nazanin" panose="00000400000000000000" pitchFamily="2" charset="-78"/>
              </a:rPr>
              <a:t> ، دامنه و </a:t>
            </a:r>
            <a:r>
              <a:rPr lang="fa-IR" sz="1400" b="1" dirty="0" err="1">
                <a:latin typeface="Tahoma" panose="020B0604030504040204" pitchFamily="34" charset="0"/>
                <a:cs typeface="B Nazanin" panose="00000400000000000000" pitchFamily="2" charset="-78"/>
              </a:rPr>
              <a:t>اشکرد</a:t>
            </a:r>
            <a:r>
              <a:rPr lang="fa-IR" sz="1400" b="1" dirty="0">
                <a:latin typeface="Tahoma" panose="020B0604030504040204" pitchFamily="34" charset="0"/>
                <a:cs typeface="B Nazanin" panose="00000400000000000000" pitchFamily="2" charset="-78"/>
              </a:rPr>
              <a:t> ، ... ساکن شده به کشاورزی و </a:t>
            </a:r>
            <a:r>
              <a:rPr lang="fa-IR" sz="1400" b="1" dirty="0" err="1">
                <a:latin typeface="Tahoma" panose="020B0604030504040204" pitchFamily="34" charset="0"/>
                <a:cs typeface="B Nazanin" panose="00000400000000000000" pitchFamily="2" charset="-78"/>
              </a:rPr>
              <a:t>گله‌داری</a:t>
            </a:r>
            <a:r>
              <a:rPr lang="fa-IR" sz="1400" b="1" dirty="0">
                <a:latin typeface="Tahoma" panose="020B0604030504040204" pitchFamily="34" charset="0"/>
                <a:cs typeface="B Nazanin" panose="00000400000000000000" pitchFamily="2" charset="-78"/>
              </a:rPr>
              <a:t> مشغول </a:t>
            </a:r>
            <a:r>
              <a:rPr lang="fa-IR" sz="1400" b="1" dirty="0" err="1">
                <a:latin typeface="Tahoma" panose="020B0604030504040204" pitchFamily="34" charset="0"/>
                <a:cs typeface="B Nazanin" panose="00000400000000000000" pitchFamily="2" charset="-78"/>
              </a:rPr>
              <a:t>شده‌اند</a:t>
            </a:r>
            <a:r>
              <a:rPr lang="fa-IR" sz="1400" b="1" dirty="0">
                <a:latin typeface="Tahoma" panose="020B0604030504040204" pitchFamily="34" charset="0"/>
                <a:cs typeface="B Nazanin" panose="00000400000000000000" pitchFamily="2" charset="-78"/>
              </a:rPr>
              <a:t> . </a:t>
            </a:r>
            <a:br>
              <a:rPr lang="fa-IR" sz="1400" b="1" dirty="0">
                <a:latin typeface="Tahoma" panose="020B0604030504040204" pitchFamily="34" charset="0"/>
                <a:cs typeface="B Nazanin" panose="00000400000000000000" pitchFamily="2" charset="-78"/>
              </a:rPr>
            </a:br>
            <a:endParaRPr lang="fa-IR" sz="1400" b="1" dirty="0">
              <a:latin typeface="Tahoma" panose="020B0604030504040204" pitchFamily="34" charset="0"/>
              <a:cs typeface="B Nazanin" panose="00000400000000000000" pitchFamily="2" charset="-78"/>
            </a:endParaRPr>
          </a:p>
        </p:txBody>
      </p:sp>
      <p:sp>
        <p:nvSpPr>
          <p:cNvPr id="6" name="Rectangle 5">
            <a:extLst>
              <a:ext uri="{FF2B5EF4-FFF2-40B4-BE49-F238E27FC236}">
                <a16:creationId xmlns:a16="http://schemas.microsoft.com/office/drawing/2014/main" id="{03BE983B-78AA-40CA-A253-1BB4AE7ACE9E}"/>
              </a:ext>
            </a:extLst>
          </p:cNvPr>
          <p:cNvSpPr/>
          <p:nvPr/>
        </p:nvSpPr>
        <p:spPr>
          <a:xfrm>
            <a:off x="571461" y="4487813"/>
            <a:ext cx="10799544" cy="2050561"/>
          </a:xfrm>
          <a:prstGeom prst="rect">
            <a:avLst/>
          </a:prstGeom>
        </p:spPr>
        <p:txBody>
          <a:bodyPr wrap="square">
            <a:spAutoFit/>
          </a:bodyPr>
          <a:lstStyle/>
          <a:p>
            <a:pPr algn="r">
              <a:lnSpc>
                <a:spcPct val="150000"/>
              </a:lnSpc>
            </a:pPr>
            <a:r>
              <a:rPr lang="fa-IR" sz="1600" b="1" dirty="0">
                <a:solidFill>
                  <a:srgbClr val="FF0000"/>
                </a:solidFill>
                <a:cs typeface="B Titr" panose="00000700000000000000" pitchFamily="2" charset="-78"/>
              </a:rPr>
              <a:t>نژاد یهود </a:t>
            </a:r>
          </a:p>
          <a:p>
            <a:pPr algn="r">
              <a:lnSpc>
                <a:spcPct val="150000"/>
              </a:lnSpc>
            </a:pPr>
            <a:r>
              <a:rPr lang="fa-IR" sz="1400" b="1" dirty="0">
                <a:latin typeface="Tahoma" panose="020B0604030504040204" pitchFamily="34" charset="0"/>
                <a:cs typeface="B Nazanin" panose="00000400000000000000" pitchFamily="2" charset="-78"/>
              </a:rPr>
              <a:t>در سال 585 پ . م ، </a:t>
            </a:r>
            <a:r>
              <a:rPr lang="fa-IR" sz="1400" b="1" dirty="0" err="1">
                <a:latin typeface="Tahoma" panose="020B0604030504040204" pitchFamily="34" charset="0"/>
                <a:cs typeface="B Nazanin" panose="00000400000000000000" pitchFamily="2" charset="-78"/>
              </a:rPr>
              <a:t>نبوکد</a:t>
            </a:r>
            <a:r>
              <a:rPr lang="fa-IR" sz="1400" b="1" dirty="0">
                <a:latin typeface="Tahoma" panose="020B0604030504040204" pitchFamily="34" charset="0"/>
                <a:cs typeface="B Nazanin" panose="00000400000000000000" pitchFamily="2" charset="-78"/>
              </a:rPr>
              <a:t> نصر / </a:t>
            </a:r>
            <a:r>
              <a:rPr lang="fa-IR" sz="1400" b="1" dirty="0" err="1">
                <a:latin typeface="Tahoma" panose="020B0604030504040204" pitchFamily="34" charset="0"/>
                <a:cs typeface="B Nazanin" panose="00000400000000000000" pitchFamily="2" charset="-78"/>
              </a:rPr>
              <a:t>بخت‌النصر</a:t>
            </a:r>
            <a:r>
              <a:rPr lang="fa-IR" sz="1400" b="1" dirty="0">
                <a:latin typeface="Tahoma" panose="020B0604030504040204" pitchFamily="34" charset="0"/>
                <a:cs typeface="B Nazanin" panose="00000400000000000000" pitchFamily="2" charset="-78"/>
              </a:rPr>
              <a:t> ، پادشاه بابل به فلسطین تاخت و شهر </a:t>
            </a:r>
            <a:r>
              <a:rPr lang="fa-IR" sz="1400" b="1" dirty="0" err="1">
                <a:latin typeface="Tahoma" panose="020B0604030504040204" pitchFamily="34" charset="0"/>
                <a:cs typeface="B Nazanin" panose="00000400000000000000" pitchFamily="2" charset="-78"/>
              </a:rPr>
              <a:t>اروشلیم</a:t>
            </a:r>
            <a:r>
              <a:rPr lang="fa-IR" sz="1400" b="1" dirty="0">
                <a:latin typeface="Tahoma" panose="020B0604030504040204" pitchFamily="34" charset="0"/>
                <a:cs typeface="B Nazanin" panose="00000400000000000000" pitchFamily="2" charset="-78"/>
              </a:rPr>
              <a:t> را گشود و هزاران یهودی آن جا را به بابل کوچ داد . </a:t>
            </a:r>
            <a:br>
              <a:rPr lang="fa-IR" sz="1400" b="1" dirty="0">
                <a:latin typeface="Tahoma" panose="020B0604030504040204" pitchFamily="34" charset="0"/>
                <a:cs typeface="B Nazanin" panose="00000400000000000000" pitchFamily="2" charset="-78"/>
              </a:rPr>
            </a:br>
            <a:r>
              <a:rPr lang="fa-IR" sz="1400" b="1" dirty="0">
                <a:latin typeface="Tahoma" panose="020B0604030504040204" pitchFamily="34" charset="0"/>
                <a:cs typeface="B Nazanin" panose="00000400000000000000" pitchFamily="2" charset="-78"/>
              </a:rPr>
              <a:t>کوروش بزرگ هخامنشی ، در سال 540 پ . م ، پس از گشودن بابل ، به یهودیان آن جا آزادی داد و موافقت کرد و به اورشلیم باز گردند . با این حال بسیاری از آنان به ایران مهاجرت کردند و در پیرامون شهرها ، از جمله اصفهان پراکنده شدند . </a:t>
            </a:r>
            <a:br>
              <a:rPr lang="fa-IR" sz="1400" b="1" dirty="0">
                <a:latin typeface="Tahoma" panose="020B0604030504040204" pitchFamily="34" charset="0"/>
                <a:cs typeface="B Nazanin" panose="00000400000000000000" pitchFamily="2" charset="-78"/>
              </a:rPr>
            </a:br>
            <a:r>
              <a:rPr lang="fa-IR" sz="1400" b="1" dirty="0" err="1">
                <a:latin typeface="Tahoma" panose="020B0604030504040204" pitchFamily="34" charset="0"/>
                <a:cs typeface="B Nazanin" panose="00000400000000000000" pitchFamily="2" charset="-78"/>
              </a:rPr>
              <a:t>یهودی‌ها</a:t>
            </a:r>
            <a:r>
              <a:rPr lang="fa-IR" sz="1400" b="1" dirty="0">
                <a:latin typeface="Tahoma" panose="020B0604030504040204" pitchFamily="34" charset="0"/>
                <a:cs typeface="B Nazanin" panose="00000400000000000000" pitchFamily="2" charset="-78"/>
              </a:rPr>
              <a:t> در اصفهان ، در کوی </a:t>
            </a:r>
            <a:r>
              <a:rPr lang="fa-IR" sz="1400" b="1" dirty="0" err="1">
                <a:latin typeface="Tahoma" panose="020B0604030504040204" pitchFamily="34" charset="0"/>
                <a:cs typeface="B Nazanin" panose="00000400000000000000" pitchFamily="2" charset="-78"/>
              </a:rPr>
              <a:t>جوباره</a:t>
            </a:r>
            <a:r>
              <a:rPr lang="fa-IR" sz="1400" b="1" dirty="0">
                <a:latin typeface="Tahoma" panose="020B0604030504040204" pitchFamily="34" charset="0"/>
                <a:cs typeface="B Nazanin" panose="00000400000000000000" pitchFamily="2" charset="-78"/>
              </a:rPr>
              <a:t> ساکن شدند و امروز نیز در این کوی زندگی </a:t>
            </a:r>
            <a:r>
              <a:rPr lang="fa-IR" sz="1400" b="1" dirty="0" err="1">
                <a:latin typeface="Tahoma" panose="020B0604030504040204" pitchFamily="34" charset="0"/>
                <a:cs typeface="B Nazanin" panose="00000400000000000000" pitchFamily="2" charset="-78"/>
              </a:rPr>
              <a:t>می‌کنند</a:t>
            </a:r>
            <a:r>
              <a:rPr lang="fa-IR" sz="1400" b="1" dirty="0">
                <a:latin typeface="Tahoma" panose="020B0604030504040204" pitchFamily="34" charset="0"/>
                <a:cs typeface="B Nazanin" panose="00000400000000000000" pitchFamily="2" charset="-78"/>
              </a:rPr>
              <a:t> . مردم این تیره </a:t>
            </a:r>
            <a:r>
              <a:rPr lang="fa-IR" sz="1400" b="1" dirty="0" err="1">
                <a:latin typeface="Tahoma" panose="020B0604030504040204" pitchFamily="34" charset="0"/>
                <a:cs typeface="B Nazanin" panose="00000400000000000000" pitchFamily="2" charset="-78"/>
              </a:rPr>
              <a:t>سرخ‌مو</a:t>
            </a:r>
            <a:r>
              <a:rPr lang="fa-IR" sz="1400" b="1" dirty="0">
                <a:latin typeface="Tahoma" panose="020B0604030504040204" pitchFamily="34" charset="0"/>
                <a:cs typeface="B Nazanin" panose="00000400000000000000" pitchFamily="2" charset="-78"/>
              </a:rPr>
              <a:t> و </a:t>
            </a:r>
            <a:r>
              <a:rPr lang="fa-IR" sz="1400" b="1" dirty="0" err="1">
                <a:latin typeface="Tahoma" panose="020B0604030504040204" pitchFamily="34" charset="0"/>
                <a:cs typeface="B Nazanin" panose="00000400000000000000" pitchFamily="2" charset="-78"/>
              </a:rPr>
              <a:t>سیاه‌چهره</a:t>
            </a:r>
            <a:r>
              <a:rPr lang="fa-IR" sz="1400" b="1" dirty="0">
                <a:latin typeface="Tahoma" panose="020B0604030504040204" pitchFamily="34" charset="0"/>
                <a:cs typeface="B Nazanin" panose="00000400000000000000" pitchFamily="2" charset="-78"/>
              </a:rPr>
              <a:t> </a:t>
            </a:r>
            <a:r>
              <a:rPr lang="fa-IR" sz="1400" b="1" dirty="0" err="1">
                <a:latin typeface="Tahoma" panose="020B0604030504040204" pitchFamily="34" charset="0"/>
                <a:cs typeface="B Nazanin" panose="00000400000000000000" pitchFamily="2" charset="-78"/>
              </a:rPr>
              <a:t>بوده‌اند</a:t>
            </a:r>
            <a:r>
              <a:rPr lang="fa-IR" sz="1400" b="1" dirty="0">
                <a:latin typeface="Tahoma" panose="020B0604030504040204" pitchFamily="34" charset="0"/>
                <a:cs typeface="B Nazanin" panose="00000400000000000000" pitchFamily="2" charset="-78"/>
              </a:rPr>
              <a:t> که به مرور زمان در اثر دگرگونی آب و هوا ، </a:t>
            </a:r>
            <a:r>
              <a:rPr lang="fa-IR" sz="1400" b="1" dirty="0" err="1">
                <a:latin typeface="Tahoma" panose="020B0604030504040204" pitchFamily="34" charset="0"/>
                <a:cs typeface="B Nazanin" panose="00000400000000000000" pitchFamily="2" charset="-78"/>
              </a:rPr>
              <a:t>ویژگی‌های</a:t>
            </a:r>
            <a:r>
              <a:rPr lang="fa-IR" sz="1400" b="1" dirty="0">
                <a:latin typeface="Tahoma" panose="020B0604030504040204" pitchFamily="34" charset="0"/>
                <a:cs typeface="B Nazanin" panose="00000400000000000000" pitchFamily="2" charset="-78"/>
              </a:rPr>
              <a:t> نژادی خود را از دست </a:t>
            </a:r>
            <a:r>
              <a:rPr lang="fa-IR" sz="1400" b="1" dirty="0" err="1">
                <a:latin typeface="Tahoma" panose="020B0604030504040204" pitchFamily="34" charset="0"/>
                <a:cs typeface="B Nazanin" panose="00000400000000000000" pitchFamily="2" charset="-78"/>
              </a:rPr>
              <a:t>داده‌اند</a:t>
            </a:r>
            <a:r>
              <a:rPr lang="fa-IR" sz="1400" b="1" dirty="0">
                <a:latin typeface="Tahoma" panose="020B0604030504040204" pitchFamily="34" charset="0"/>
                <a:cs typeface="B Nazanin" panose="00000400000000000000" pitchFamily="2" charset="-78"/>
              </a:rPr>
              <a:t> . </a:t>
            </a:r>
          </a:p>
        </p:txBody>
      </p:sp>
    </p:spTree>
    <p:extLst>
      <p:ext uri="{BB962C8B-B14F-4D97-AF65-F5344CB8AC3E}">
        <p14:creationId xmlns:p14="http://schemas.microsoft.com/office/powerpoint/2010/main" val="3503644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1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9" dur="1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1179</TotalTime>
  <Words>1387</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Century Gothic</vt:lpstr>
      <vt:lpstr>tahoma</vt:lpstr>
      <vt:lpstr>Wingdings 3</vt:lpstr>
      <vt:lpstr>Arial</vt:lpstr>
      <vt:lpstr>tahoma</vt:lpstr>
      <vt:lpstr>Ion Boardroom</vt:lpstr>
      <vt:lpstr>معرفی شهر اصفهان</vt:lpstr>
      <vt:lpstr>PowerPoint Presentation</vt:lpstr>
      <vt:lpstr>آداب و رسوم</vt:lpstr>
      <vt:lpstr>آداب و رسوم</vt:lpstr>
      <vt:lpstr>آداب و رسوم</vt:lpstr>
      <vt:lpstr>زبان و گویش</vt:lpstr>
      <vt:lpstr>زبان و گویش</vt:lpstr>
      <vt:lpstr>نژاد</vt:lpstr>
      <vt:lpstr>نژاد</vt:lpstr>
      <vt:lpstr>سوغات</vt:lpstr>
      <vt:lpstr>سوغات</vt:lpstr>
      <vt:lpstr>سوغات</vt:lpstr>
      <vt:lpstr>سوغات</vt:lpstr>
      <vt:lpstr>سوغات</vt:lpstr>
      <vt:lpstr>سوغات</vt:lpstr>
      <vt:lpstr>سوغات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استان همدان</dc:title>
  <dc:creator>Esfehanian.HR</dc:creator>
  <cp:lastModifiedBy>محمد مهدی اصفهانیان</cp:lastModifiedBy>
  <cp:revision>179</cp:revision>
  <dcterms:created xsi:type="dcterms:W3CDTF">2015-01-01T19:10:30Z</dcterms:created>
  <dcterms:modified xsi:type="dcterms:W3CDTF">2019-04-05T17:36:22Z</dcterms:modified>
</cp:coreProperties>
</file>