
<file path=[Content_Types].xml><?xml version="1.0" encoding="utf-8"?>
<Types xmlns="http://schemas.openxmlformats.org/package/2006/content-types">
  <Default Extension="png" ContentType="image/png"/>
  <Default Extension="jfif" ContentType="image/jpe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2019-04-04</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2019-04-04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2019-04-04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2019-04-04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2019-04-04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2019-04-04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2019-04-04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2019-04-04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smtClean="0"/>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2019-04-04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2019-04-04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2019-04-04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2019-04-04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2019-04-04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2019-04-04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2019-04-04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2019-04-04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2019-04-04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2019-04-04</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f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33600" y="932301"/>
            <a:ext cx="7197726" cy="2421464"/>
          </a:xfrm>
        </p:spPr>
        <p:txBody>
          <a:bodyPr>
            <a:normAutofit/>
          </a:bodyPr>
          <a:lstStyle/>
          <a:p>
            <a:pPr algn="ctr"/>
            <a:r>
              <a:rPr lang="fa-IR" sz="7200" dirty="0" smtClean="0">
                <a:cs typeface="B Koodak" panose="00000700000000000000" pitchFamily="2" charset="-78"/>
              </a:rPr>
              <a:t>بسم الله الرحمن الرحیم</a:t>
            </a:r>
            <a:endParaRPr lang="en-US" sz="7200" dirty="0">
              <a:cs typeface="B Koodak" panose="00000700000000000000" pitchFamily="2" charset="-78"/>
            </a:endParaRPr>
          </a:p>
        </p:txBody>
      </p:sp>
      <p:sp>
        <p:nvSpPr>
          <p:cNvPr id="3" name="Subtitle 2"/>
          <p:cNvSpPr>
            <a:spLocks noGrp="1"/>
          </p:cNvSpPr>
          <p:nvPr>
            <p:ph type="subTitle" idx="1"/>
          </p:nvPr>
        </p:nvSpPr>
        <p:spPr>
          <a:xfrm>
            <a:off x="1793964" y="3667275"/>
            <a:ext cx="7197726" cy="1405467"/>
          </a:xfrm>
        </p:spPr>
        <p:txBody>
          <a:bodyPr>
            <a:normAutofit/>
          </a:bodyPr>
          <a:lstStyle/>
          <a:p>
            <a:pPr algn="ctr"/>
            <a:r>
              <a:rPr lang="fa-IR" sz="2000" dirty="0" smtClean="0">
                <a:cs typeface="B Koodak" panose="00000700000000000000" pitchFamily="2" charset="-78"/>
              </a:rPr>
              <a:t>طرح پرواز نوروز98</a:t>
            </a:r>
          </a:p>
          <a:p>
            <a:pPr algn="ctr"/>
            <a:r>
              <a:rPr lang="fa-IR" sz="2000" dirty="0" smtClean="0">
                <a:cs typeface="B Koodak" panose="00000700000000000000" pitchFamily="2" charset="-78"/>
              </a:rPr>
              <a:t>تاریخ نهم</a:t>
            </a:r>
          </a:p>
          <a:p>
            <a:pPr algn="ctr"/>
            <a:r>
              <a:rPr lang="fa-IR" sz="2000" dirty="0" smtClean="0">
                <a:cs typeface="B Koodak" panose="00000700000000000000" pitchFamily="2" charset="-78"/>
              </a:rPr>
              <a:t>محمد صادق حیدری</a:t>
            </a:r>
            <a:endParaRPr lang="en-US" sz="2000" dirty="0">
              <a:cs typeface="B Koodak" panose="00000700000000000000" pitchFamily="2" charset="-78"/>
            </a:endParaRPr>
          </a:p>
        </p:txBody>
      </p:sp>
    </p:spTree>
    <p:extLst>
      <p:ext uri="{BB962C8B-B14F-4D97-AF65-F5344CB8AC3E}">
        <p14:creationId xmlns:p14="http://schemas.microsoft.com/office/powerpoint/2010/main" val="4148945890"/>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500"/>
                                        <p:tgtEl>
                                          <p:spTgt spid="3">
                                            <p:txEl>
                                              <p:pRg st="0" end="0"/>
                                            </p:txEl>
                                          </p:spTgt>
                                        </p:tgtEl>
                                      </p:cBhvr>
                                    </p:animEffect>
                                  </p:childTnLst>
                                </p:cTn>
                              </p:par>
                              <p:par>
                                <p:cTn id="15" presetID="10"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283697"/>
            <a:ext cx="10131425" cy="1456267"/>
          </a:xfrm>
        </p:spPr>
        <p:txBody>
          <a:bodyPr/>
          <a:lstStyle/>
          <a:p>
            <a:pPr algn="ctr"/>
            <a:r>
              <a:rPr lang="fa-IR" dirty="0" smtClean="0"/>
              <a:t>پیشینه تاریخی1</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69547" y="3508470"/>
            <a:ext cx="5116808" cy="3130063"/>
          </a:xfrm>
        </p:spPr>
      </p:pic>
      <p:sp>
        <p:nvSpPr>
          <p:cNvPr id="4" name="TextBox 3"/>
          <p:cNvSpPr txBox="1"/>
          <p:nvPr/>
        </p:nvSpPr>
        <p:spPr>
          <a:xfrm>
            <a:off x="1643242" y="1569478"/>
            <a:ext cx="8216537" cy="1938992"/>
          </a:xfrm>
          <a:prstGeom prst="rect">
            <a:avLst/>
          </a:prstGeom>
          <a:noFill/>
        </p:spPr>
        <p:txBody>
          <a:bodyPr wrap="square" rtlCol="0">
            <a:spAutoFit/>
          </a:bodyPr>
          <a:lstStyle/>
          <a:p>
            <a:pPr algn="r" rtl="1"/>
            <a:r>
              <a:rPr lang="fa-IR" sz="2400" dirty="0">
                <a:cs typeface="B Koodak" panose="00000700000000000000" pitchFamily="2" charset="-78"/>
              </a:rPr>
              <a:t>اولین حکومتی که به صورت مستقل آمدند و بر خراسان  حاکم شدند، طاهریان </a:t>
            </a:r>
            <a:r>
              <a:rPr lang="fa-IR" sz="2400" dirty="0" smtClean="0">
                <a:cs typeface="B Koodak" panose="00000700000000000000" pitchFamily="2" charset="-78"/>
              </a:rPr>
              <a:t>بودند.</a:t>
            </a:r>
            <a:r>
              <a:rPr lang="fa-IR" sz="2400" dirty="0">
                <a:cs typeface="B Koodak" panose="00000700000000000000" pitchFamily="2" charset="-78"/>
              </a:rPr>
              <a:t> </a:t>
            </a:r>
            <a:r>
              <a:rPr lang="fa-IR" sz="2400" dirty="0" smtClean="0">
                <a:cs typeface="B Koodak" panose="00000700000000000000" pitchFamily="2" charset="-78"/>
              </a:rPr>
              <a:t>طاهر(موسس </a:t>
            </a:r>
            <a:r>
              <a:rPr lang="fa-IR" sz="2400" dirty="0">
                <a:cs typeface="B Koodak" panose="00000700000000000000" pitchFamily="2" charset="-78"/>
              </a:rPr>
              <a:t>طاهریان) از طرف مامون( خلیفه وقت عباسی) به حکومت خراسان منصوب شد.</a:t>
            </a:r>
            <a:endParaRPr lang="en-US" sz="2400" dirty="0">
              <a:cs typeface="B Koodak" panose="00000700000000000000" pitchFamily="2" charset="-78"/>
            </a:endParaRPr>
          </a:p>
          <a:p>
            <a:pPr algn="r" rtl="1"/>
            <a:r>
              <a:rPr lang="fa-IR" sz="2400" dirty="0">
                <a:cs typeface="B Koodak" panose="00000700000000000000" pitchFamily="2" charset="-78"/>
              </a:rPr>
              <a:t>وی در سال 206هجری، پایتخت را از مرو به نیشابور تغییر داد. طاهر کمی بعد تمام نیشابور را هم از دست صفاریان در آورد و به سلسله آنها پایان داد. </a:t>
            </a:r>
            <a:endParaRPr lang="en-US" sz="2400" dirty="0">
              <a:cs typeface="B Koodak" panose="00000700000000000000" pitchFamily="2" charset="-78"/>
            </a:endParaRPr>
          </a:p>
        </p:txBody>
      </p:sp>
    </p:spTree>
    <p:extLst>
      <p:ext uri="{BB962C8B-B14F-4D97-AF65-F5344CB8AC3E}">
        <p14:creationId xmlns:p14="http://schemas.microsoft.com/office/powerpoint/2010/main" val="147012851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randombar(horizontal)">
                                      <p:cBhvr>
                                        <p:cTn id="2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664" y="372533"/>
            <a:ext cx="10131425" cy="1456267"/>
          </a:xfrm>
        </p:spPr>
        <p:txBody>
          <a:bodyPr/>
          <a:lstStyle/>
          <a:p>
            <a:pPr algn="ctr"/>
            <a:r>
              <a:rPr lang="fa-IR" dirty="0" smtClean="0"/>
              <a:t>پیشینه تاریخی2</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45919" y="3946347"/>
            <a:ext cx="8367722" cy="2441390"/>
          </a:xfrm>
        </p:spPr>
      </p:pic>
      <p:sp>
        <p:nvSpPr>
          <p:cNvPr id="4" name="TextBox 3"/>
          <p:cNvSpPr txBox="1"/>
          <p:nvPr/>
        </p:nvSpPr>
        <p:spPr>
          <a:xfrm>
            <a:off x="1645919" y="1502228"/>
            <a:ext cx="8294914" cy="2308324"/>
          </a:xfrm>
          <a:prstGeom prst="rect">
            <a:avLst/>
          </a:prstGeom>
          <a:noFill/>
        </p:spPr>
        <p:txBody>
          <a:bodyPr wrap="square" rtlCol="0">
            <a:spAutoFit/>
          </a:bodyPr>
          <a:lstStyle/>
          <a:p>
            <a:pPr algn="ctr" rtl="1"/>
            <a:r>
              <a:rPr lang="fa-IR" sz="2400" dirty="0">
                <a:cs typeface="B Koodak" panose="00000700000000000000" pitchFamily="2" charset="-78"/>
              </a:rPr>
              <a:t>در دوره سامانیان استان خراسان بسیار در علم و ادب پیشرفت کرد. </a:t>
            </a:r>
            <a:endParaRPr lang="en-US" sz="2400" dirty="0">
              <a:cs typeface="B Koodak" panose="00000700000000000000" pitchFamily="2" charset="-78"/>
            </a:endParaRPr>
          </a:p>
          <a:p>
            <a:pPr algn="ctr" rtl="1"/>
            <a:r>
              <a:rPr lang="fa-IR" sz="2400" dirty="0">
                <a:cs typeface="B Koodak" panose="00000700000000000000" pitchFamily="2" charset="-78"/>
              </a:rPr>
              <a:t>غزنویان هم که یکی از ترک تباران بودند بسیار درپیشرفت همه جانبه خراسان نقش داشتند، ازجمله نوشتن شاهنامه که در زمان غزنویان صورت گرفت. سپس خراسان تقسیم بندی شد بین ترکان، قسمتی از آن دست سلجوقیان، قسمتی دست خوارزمشاهیان و قسمتی هم بدست غزنویان افتاد تا سال 782 هجری که تمام این سلسله ها با حمله تیمور لنگ برافتادند.</a:t>
            </a:r>
            <a:endParaRPr lang="en-US" sz="2400" dirty="0">
              <a:cs typeface="B Koodak" panose="00000700000000000000" pitchFamily="2" charset="-78"/>
            </a:endParaRPr>
          </a:p>
        </p:txBody>
      </p:sp>
    </p:spTree>
    <p:extLst>
      <p:ext uri="{BB962C8B-B14F-4D97-AF65-F5344CB8AC3E}">
        <p14:creationId xmlns:p14="http://schemas.microsoft.com/office/powerpoint/2010/main" val="31262619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wheel(1)">
                                      <p:cBhvr>
                                        <p:cTn id="13" dur="2000"/>
                                        <p:tgtEl>
                                          <p:spTgt spid="4">
                                            <p:txEl>
                                              <p:pRg st="0" end="0"/>
                                            </p:txEl>
                                          </p:spTgt>
                                        </p:tgtEl>
                                      </p:cBhvr>
                                    </p:animEffect>
                                  </p:childTnLst>
                                </p:cTn>
                              </p:par>
                              <p:par>
                                <p:cTn id="14" presetID="21" presetClass="entr" presetSubtype="1" fill="hold" nodeType="withEffect">
                                  <p:stCondLst>
                                    <p:cond delay="0"/>
                                  </p:stCondLst>
                                  <p:childTnLst>
                                    <p:set>
                                      <p:cBhvr>
                                        <p:cTn id="15" dur="1" fill="hold">
                                          <p:stCondLst>
                                            <p:cond delay="0"/>
                                          </p:stCondLst>
                                        </p:cTn>
                                        <p:tgtEl>
                                          <p:spTgt spid="4">
                                            <p:txEl>
                                              <p:pRg st="1" end="1"/>
                                            </p:txEl>
                                          </p:spTgt>
                                        </p:tgtEl>
                                        <p:attrNameLst>
                                          <p:attrName>style.visibility</p:attrName>
                                        </p:attrNameLst>
                                      </p:cBhvr>
                                      <p:to>
                                        <p:strVal val="visible"/>
                                      </p:to>
                                    </p:set>
                                    <p:animEffect transition="in" filter="wheel(1)">
                                      <p:cBhvr>
                                        <p:cTn id="16" dur="20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1000" fill="hold"/>
                                        <p:tgtEl>
                                          <p:spTgt spid="5"/>
                                        </p:tgtEl>
                                        <p:attrNameLst>
                                          <p:attrName>ppt_w</p:attrName>
                                        </p:attrNameLst>
                                      </p:cBhvr>
                                      <p:tavLst>
                                        <p:tav tm="0">
                                          <p:val>
                                            <p:fltVal val="0"/>
                                          </p:val>
                                        </p:tav>
                                        <p:tav tm="100000">
                                          <p:val>
                                            <p:strVal val="#ppt_w"/>
                                          </p:val>
                                        </p:tav>
                                      </p:tavLst>
                                    </p:anim>
                                    <p:anim calcmode="lin" valueType="num">
                                      <p:cBhvr>
                                        <p:cTn id="22" dur="1000" fill="hold"/>
                                        <p:tgtEl>
                                          <p:spTgt spid="5"/>
                                        </p:tgtEl>
                                        <p:attrNameLst>
                                          <p:attrName>ppt_h</p:attrName>
                                        </p:attrNameLst>
                                      </p:cBhvr>
                                      <p:tavLst>
                                        <p:tav tm="0">
                                          <p:val>
                                            <p:fltVal val="0"/>
                                          </p:val>
                                        </p:tav>
                                        <p:tav tm="100000">
                                          <p:val>
                                            <p:strVal val="#ppt_h"/>
                                          </p:val>
                                        </p:tav>
                                      </p:tavLst>
                                    </p:anim>
                                    <p:anim calcmode="lin" valueType="num">
                                      <p:cBhvr>
                                        <p:cTn id="23" dur="1000" fill="hold"/>
                                        <p:tgtEl>
                                          <p:spTgt spid="5"/>
                                        </p:tgtEl>
                                        <p:attrNameLst>
                                          <p:attrName>style.rotation</p:attrName>
                                        </p:attrNameLst>
                                      </p:cBhvr>
                                      <p:tavLst>
                                        <p:tav tm="0">
                                          <p:val>
                                            <p:fltVal val="90"/>
                                          </p:val>
                                        </p:tav>
                                        <p:tav tm="100000">
                                          <p:val>
                                            <p:fltVal val="0"/>
                                          </p:val>
                                        </p:tav>
                                      </p:tavLst>
                                    </p:anim>
                                    <p:animEffect transition="in" filter="fade">
                                      <p:cBhvr>
                                        <p:cTn id="24"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پیشینه تاریخی3</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95898" y="2965269"/>
            <a:ext cx="5617408" cy="3370446"/>
          </a:xfrm>
        </p:spPr>
      </p:pic>
      <p:sp>
        <p:nvSpPr>
          <p:cNvPr id="4" name="TextBox 3"/>
          <p:cNvSpPr txBox="1"/>
          <p:nvPr/>
        </p:nvSpPr>
        <p:spPr>
          <a:xfrm>
            <a:off x="1397726" y="1894114"/>
            <a:ext cx="8869680" cy="954107"/>
          </a:xfrm>
          <a:prstGeom prst="rect">
            <a:avLst/>
          </a:prstGeom>
          <a:noFill/>
        </p:spPr>
        <p:txBody>
          <a:bodyPr wrap="square" rtlCol="0">
            <a:spAutoFit/>
          </a:bodyPr>
          <a:lstStyle/>
          <a:p>
            <a:pPr algn="ctr" rtl="1"/>
            <a:r>
              <a:rPr lang="fa-IR" sz="2800" dirty="0">
                <a:cs typeface="B Koodak" panose="00000700000000000000" pitchFamily="2" charset="-78"/>
              </a:rPr>
              <a:t>در سال 916 هجری نادر افشار با یک لشگر کشی قسمت زیادی از خراسان را گرفت و مشهد را به عنوان پایتخت اعلام کرد. </a:t>
            </a:r>
            <a:endParaRPr lang="en-US" sz="2800" dirty="0">
              <a:cs typeface="B Koodak" panose="00000700000000000000" pitchFamily="2" charset="-78"/>
            </a:endParaRPr>
          </a:p>
        </p:txBody>
      </p:sp>
    </p:spTree>
    <p:extLst>
      <p:ext uri="{BB962C8B-B14F-4D97-AF65-F5344CB8AC3E}">
        <p14:creationId xmlns:p14="http://schemas.microsoft.com/office/powerpoint/2010/main" val="3031361727"/>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wipe(down)">
                                      <p:cBhvr>
                                        <p:cTn id="14" dur="500"/>
                                        <p:tgtEl>
                                          <p:spTgt spid="4">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9675" y="204651"/>
            <a:ext cx="10131425" cy="1456267"/>
          </a:xfrm>
        </p:spPr>
        <p:txBody>
          <a:bodyPr/>
          <a:lstStyle/>
          <a:p>
            <a:pPr algn="ctr"/>
            <a:r>
              <a:rPr lang="fa-IR" dirty="0" smtClean="0"/>
              <a:t>پیشینه تاریخی4</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26525" y="3100859"/>
            <a:ext cx="5212080" cy="3525803"/>
          </a:xfrm>
        </p:spPr>
      </p:pic>
      <p:sp>
        <p:nvSpPr>
          <p:cNvPr id="4" name="TextBox 3"/>
          <p:cNvSpPr txBox="1"/>
          <p:nvPr/>
        </p:nvSpPr>
        <p:spPr>
          <a:xfrm>
            <a:off x="2011680" y="1423852"/>
            <a:ext cx="7641771" cy="1569660"/>
          </a:xfrm>
          <a:prstGeom prst="rect">
            <a:avLst/>
          </a:prstGeom>
          <a:noFill/>
        </p:spPr>
        <p:txBody>
          <a:bodyPr wrap="square" rtlCol="0">
            <a:spAutoFit/>
          </a:bodyPr>
          <a:lstStyle/>
          <a:p>
            <a:pPr algn="ctr" rtl="1"/>
            <a:r>
              <a:rPr lang="fa-IR" sz="2400" dirty="0">
                <a:cs typeface="B Koodak" panose="00000700000000000000" pitchFamily="2" charset="-78"/>
              </a:rPr>
              <a:t>در سال 1210 هم آقامحمدخان قاجار بدون جنگ خراسان را گرفت و دیگر این استان زیر نظر حکومت مرکزی قاجار بودو درپایان در سال 1285، طبق تقسیمات کشوری، استان بسیار وسیع خراسان به سه قسمت خراسان جنوبی، شمالی و رضوی نقسیم بندی شد.</a:t>
            </a:r>
            <a:endParaRPr lang="en-US" sz="2400" dirty="0">
              <a:cs typeface="B Koodak" panose="00000700000000000000" pitchFamily="2" charset="-78"/>
            </a:endParaRPr>
          </a:p>
        </p:txBody>
      </p:sp>
    </p:spTree>
    <p:extLst>
      <p:ext uri="{BB962C8B-B14F-4D97-AF65-F5344CB8AC3E}">
        <p14:creationId xmlns:p14="http://schemas.microsoft.com/office/powerpoint/2010/main" val="2517101566"/>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wheel(1)">
                                      <p:cBhvr>
                                        <p:cTn id="14" dur="2000"/>
                                        <p:tgtEl>
                                          <p:spTgt spid="4">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down)">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3550" y="269966"/>
            <a:ext cx="10131425" cy="1456267"/>
          </a:xfrm>
        </p:spPr>
        <p:txBody>
          <a:bodyPr/>
          <a:lstStyle/>
          <a:p>
            <a:pPr algn="ctr"/>
            <a:r>
              <a:rPr lang="fa-IR" dirty="0" smtClean="0"/>
              <a:t>مکانهای دیدنی</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408580" y="3305048"/>
            <a:ext cx="4595374" cy="3291695"/>
          </a:xfrm>
        </p:spPr>
      </p:pic>
      <p:sp>
        <p:nvSpPr>
          <p:cNvPr id="4" name="TextBox 3"/>
          <p:cNvSpPr txBox="1"/>
          <p:nvPr/>
        </p:nvSpPr>
        <p:spPr>
          <a:xfrm>
            <a:off x="1567543" y="1489166"/>
            <a:ext cx="7850777" cy="1815882"/>
          </a:xfrm>
          <a:prstGeom prst="rect">
            <a:avLst/>
          </a:prstGeom>
          <a:noFill/>
        </p:spPr>
        <p:txBody>
          <a:bodyPr wrap="square" rtlCol="0">
            <a:spAutoFit/>
          </a:bodyPr>
          <a:lstStyle/>
          <a:p>
            <a:pPr algn="ctr" rtl="1"/>
            <a:r>
              <a:rPr lang="fa-IR" sz="2800" dirty="0">
                <a:cs typeface="B Koodak" panose="00000700000000000000" pitchFamily="2" charset="-78"/>
              </a:rPr>
              <a:t>آرامگاهها و مکانهای بسیاری در خراسان رضوی هست مثل:</a:t>
            </a:r>
            <a:endParaRPr lang="en-US" sz="2800" dirty="0">
              <a:cs typeface="B Koodak" panose="00000700000000000000" pitchFamily="2" charset="-78"/>
            </a:endParaRPr>
          </a:p>
          <a:p>
            <a:pPr algn="ctr" rtl="1"/>
            <a:r>
              <a:rPr lang="fa-IR" sz="2800" dirty="0">
                <a:cs typeface="B Koodak" panose="00000700000000000000" pitchFamily="2" charset="-78"/>
              </a:rPr>
              <a:t>(آرامگاه خیام و عطار نیشابوری، آتشکده، مقبره کردخان، قلعه امیرخان، قدمگاه رضوی، حرم امام هشتم(ع)، عمارت امین الاسلامی و آرامگاه فردوسی.)</a:t>
            </a:r>
            <a:endParaRPr lang="en-US" sz="2800" dirty="0">
              <a:cs typeface="B Koodak" panose="00000700000000000000" pitchFamily="2" charset="-78"/>
            </a:endParaRPr>
          </a:p>
        </p:txBody>
      </p:sp>
    </p:spTree>
    <p:extLst>
      <p:ext uri="{BB962C8B-B14F-4D97-AF65-F5344CB8AC3E}">
        <p14:creationId xmlns:p14="http://schemas.microsoft.com/office/powerpoint/2010/main" val="44869421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wipe(down)">
                                      <p:cBhvr>
                                        <p:cTn id="14" dur="580">
                                          <p:stCondLst>
                                            <p:cond delay="0"/>
                                          </p:stCondLst>
                                        </p:cTn>
                                        <p:tgtEl>
                                          <p:spTgt spid="4">
                                            <p:txEl>
                                              <p:pRg st="0" end="0"/>
                                            </p:txEl>
                                          </p:spTgt>
                                        </p:tgtEl>
                                      </p:cBhvr>
                                    </p:animEffect>
                                    <p:anim calcmode="lin" valueType="num">
                                      <p:cBhvr>
                                        <p:cTn id="15" dur="1822" tmFilter="0,0; 0.14,0.36; 0.43,0.73; 0.71,0.91; 1.0,1.0">
                                          <p:stCondLst>
                                            <p:cond delay="0"/>
                                          </p:stCondLst>
                                        </p:cTn>
                                        <p:tgtEl>
                                          <p:spTgt spid="4">
                                            <p:txEl>
                                              <p:pRg st="0" end="0"/>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4">
                                            <p:txEl>
                                              <p:pRg st="0" end="0"/>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4">
                                            <p:txEl>
                                              <p:pRg st="0" end="0"/>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4">
                                            <p:txEl>
                                              <p:pRg st="0" end="0"/>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4">
                                            <p:txEl>
                                              <p:pRg st="0" end="0"/>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4">
                                            <p:txEl>
                                              <p:pRg st="0" end="0"/>
                                            </p:txEl>
                                          </p:spTgt>
                                        </p:tgtEl>
                                      </p:cBhvr>
                                      <p:to x="100000" y="60000"/>
                                    </p:animScale>
                                    <p:animScale>
                                      <p:cBhvr>
                                        <p:cTn id="21" dur="166" decel="50000">
                                          <p:stCondLst>
                                            <p:cond delay="676"/>
                                          </p:stCondLst>
                                        </p:cTn>
                                        <p:tgtEl>
                                          <p:spTgt spid="4">
                                            <p:txEl>
                                              <p:pRg st="0" end="0"/>
                                            </p:txEl>
                                          </p:spTgt>
                                        </p:tgtEl>
                                      </p:cBhvr>
                                      <p:to x="100000" y="100000"/>
                                    </p:animScale>
                                    <p:animScale>
                                      <p:cBhvr>
                                        <p:cTn id="22" dur="26">
                                          <p:stCondLst>
                                            <p:cond delay="1312"/>
                                          </p:stCondLst>
                                        </p:cTn>
                                        <p:tgtEl>
                                          <p:spTgt spid="4">
                                            <p:txEl>
                                              <p:pRg st="0" end="0"/>
                                            </p:txEl>
                                          </p:spTgt>
                                        </p:tgtEl>
                                      </p:cBhvr>
                                      <p:to x="100000" y="80000"/>
                                    </p:animScale>
                                    <p:animScale>
                                      <p:cBhvr>
                                        <p:cTn id="23" dur="166" decel="50000">
                                          <p:stCondLst>
                                            <p:cond delay="1338"/>
                                          </p:stCondLst>
                                        </p:cTn>
                                        <p:tgtEl>
                                          <p:spTgt spid="4">
                                            <p:txEl>
                                              <p:pRg st="0" end="0"/>
                                            </p:txEl>
                                          </p:spTgt>
                                        </p:tgtEl>
                                      </p:cBhvr>
                                      <p:to x="100000" y="100000"/>
                                    </p:animScale>
                                    <p:animScale>
                                      <p:cBhvr>
                                        <p:cTn id="24" dur="26">
                                          <p:stCondLst>
                                            <p:cond delay="1642"/>
                                          </p:stCondLst>
                                        </p:cTn>
                                        <p:tgtEl>
                                          <p:spTgt spid="4">
                                            <p:txEl>
                                              <p:pRg st="0" end="0"/>
                                            </p:txEl>
                                          </p:spTgt>
                                        </p:tgtEl>
                                      </p:cBhvr>
                                      <p:to x="100000" y="90000"/>
                                    </p:animScale>
                                    <p:animScale>
                                      <p:cBhvr>
                                        <p:cTn id="25" dur="166" decel="50000">
                                          <p:stCondLst>
                                            <p:cond delay="1668"/>
                                          </p:stCondLst>
                                        </p:cTn>
                                        <p:tgtEl>
                                          <p:spTgt spid="4">
                                            <p:txEl>
                                              <p:pRg st="0" end="0"/>
                                            </p:txEl>
                                          </p:spTgt>
                                        </p:tgtEl>
                                      </p:cBhvr>
                                      <p:to x="100000" y="100000"/>
                                    </p:animScale>
                                    <p:animScale>
                                      <p:cBhvr>
                                        <p:cTn id="26" dur="26">
                                          <p:stCondLst>
                                            <p:cond delay="1808"/>
                                          </p:stCondLst>
                                        </p:cTn>
                                        <p:tgtEl>
                                          <p:spTgt spid="4">
                                            <p:txEl>
                                              <p:pRg st="0" end="0"/>
                                            </p:txEl>
                                          </p:spTgt>
                                        </p:tgtEl>
                                      </p:cBhvr>
                                      <p:to x="100000" y="95000"/>
                                    </p:animScale>
                                    <p:animScale>
                                      <p:cBhvr>
                                        <p:cTn id="27" dur="166" decel="50000">
                                          <p:stCondLst>
                                            <p:cond delay="1834"/>
                                          </p:stCondLst>
                                        </p:cTn>
                                        <p:tgtEl>
                                          <p:spTgt spid="4">
                                            <p:txEl>
                                              <p:pRg st="0" end="0"/>
                                            </p:txEl>
                                          </p:spTgt>
                                        </p:tgtEl>
                                      </p:cBhvr>
                                      <p:to x="100000" y="100000"/>
                                    </p:animScale>
                                  </p:childTnLst>
                                </p:cTn>
                              </p:par>
                              <p:par>
                                <p:cTn id="28" presetID="26" presetClass="entr" presetSubtype="0" fill="hold" nodeType="withEffect">
                                  <p:stCondLst>
                                    <p:cond delay="0"/>
                                  </p:stCondLst>
                                  <p:childTnLst>
                                    <p:set>
                                      <p:cBhvr>
                                        <p:cTn id="29" dur="1" fill="hold">
                                          <p:stCondLst>
                                            <p:cond delay="0"/>
                                          </p:stCondLst>
                                        </p:cTn>
                                        <p:tgtEl>
                                          <p:spTgt spid="4">
                                            <p:txEl>
                                              <p:pRg st="1" end="1"/>
                                            </p:txEl>
                                          </p:spTgt>
                                        </p:tgtEl>
                                        <p:attrNameLst>
                                          <p:attrName>style.visibility</p:attrName>
                                        </p:attrNameLst>
                                      </p:cBhvr>
                                      <p:to>
                                        <p:strVal val="visible"/>
                                      </p:to>
                                    </p:set>
                                    <p:animEffect transition="in" filter="wipe(down)">
                                      <p:cBhvr>
                                        <p:cTn id="30" dur="580">
                                          <p:stCondLst>
                                            <p:cond delay="0"/>
                                          </p:stCondLst>
                                        </p:cTn>
                                        <p:tgtEl>
                                          <p:spTgt spid="4">
                                            <p:txEl>
                                              <p:pRg st="1" end="1"/>
                                            </p:txEl>
                                          </p:spTgt>
                                        </p:tgtEl>
                                      </p:cBhvr>
                                    </p:animEffect>
                                    <p:anim calcmode="lin" valueType="num">
                                      <p:cBhvr>
                                        <p:cTn id="31" dur="1822" tmFilter="0,0; 0.14,0.36; 0.43,0.73; 0.71,0.91; 1.0,1.0">
                                          <p:stCondLst>
                                            <p:cond delay="0"/>
                                          </p:stCondLst>
                                        </p:cTn>
                                        <p:tgtEl>
                                          <p:spTgt spid="4">
                                            <p:txEl>
                                              <p:pRg st="1" end="1"/>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4">
                                            <p:txEl>
                                              <p:pRg st="1" end="1"/>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4">
                                            <p:txEl>
                                              <p:pRg st="1" end="1"/>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4">
                                            <p:txEl>
                                              <p:pRg st="1" end="1"/>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4">
                                            <p:txEl>
                                              <p:pRg st="1" end="1"/>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4">
                                            <p:txEl>
                                              <p:pRg st="1" end="1"/>
                                            </p:txEl>
                                          </p:spTgt>
                                        </p:tgtEl>
                                      </p:cBhvr>
                                      <p:to x="100000" y="60000"/>
                                    </p:animScale>
                                    <p:animScale>
                                      <p:cBhvr>
                                        <p:cTn id="37" dur="166" decel="50000">
                                          <p:stCondLst>
                                            <p:cond delay="676"/>
                                          </p:stCondLst>
                                        </p:cTn>
                                        <p:tgtEl>
                                          <p:spTgt spid="4">
                                            <p:txEl>
                                              <p:pRg st="1" end="1"/>
                                            </p:txEl>
                                          </p:spTgt>
                                        </p:tgtEl>
                                      </p:cBhvr>
                                      <p:to x="100000" y="100000"/>
                                    </p:animScale>
                                    <p:animScale>
                                      <p:cBhvr>
                                        <p:cTn id="38" dur="26">
                                          <p:stCondLst>
                                            <p:cond delay="1312"/>
                                          </p:stCondLst>
                                        </p:cTn>
                                        <p:tgtEl>
                                          <p:spTgt spid="4">
                                            <p:txEl>
                                              <p:pRg st="1" end="1"/>
                                            </p:txEl>
                                          </p:spTgt>
                                        </p:tgtEl>
                                      </p:cBhvr>
                                      <p:to x="100000" y="80000"/>
                                    </p:animScale>
                                    <p:animScale>
                                      <p:cBhvr>
                                        <p:cTn id="39" dur="166" decel="50000">
                                          <p:stCondLst>
                                            <p:cond delay="1338"/>
                                          </p:stCondLst>
                                        </p:cTn>
                                        <p:tgtEl>
                                          <p:spTgt spid="4">
                                            <p:txEl>
                                              <p:pRg st="1" end="1"/>
                                            </p:txEl>
                                          </p:spTgt>
                                        </p:tgtEl>
                                      </p:cBhvr>
                                      <p:to x="100000" y="100000"/>
                                    </p:animScale>
                                    <p:animScale>
                                      <p:cBhvr>
                                        <p:cTn id="40" dur="26">
                                          <p:stCondLst>
                                            <p:cond delay="1642"/>
                                          </p:stCondLst>
                                        </p:cTn>
                                        <p:tgtEl>
                                          <p:spTgt spid="4">
                                            <p:txEl>
                                              <p:pRg st="1" end="1"/>
                                            </p:txEl>
                                          </p:spTgt>
                                        </p:tgtEl>
                                      </p:cBhvr>
                                      <p:to x="100000" y="90000"/>
                                    </p:animScale>
                                    <p:animScale>
                                      <p:cBhvr>
                                        <p:cTn id="41" dur="166" decel="50000">
                                          <p:stCondLst>
                                            <p:cond delay="1668"/>
                                          </p:stCondLst>
                                        </p:cTn>
                                        <p:tgtEl>
                                          <p:spTgt spid="4">
                                            <p:txEl>
                                              <p:pRg st="1" end="1"/>
                                            </p:txEl>
                                          </p:spTgt>
                                        </p:tgtEl>
                                      </p:cBhvr>
                                      <p:to x="100000" y="100000"/>
                                    </p:animScale>
                                    <p:animScale>
                                      <p:cBhvr>
                                        <p:cTn id="42" dur="26">
                                          <p:stCondLst>
                                            <p:cond delay="1808"/>
                                          </p:stCondLst>
                                        </p:cTn>
                                        <p:tgtEl>
                                          <p:spTgt spid="4">
                                            <p:txEl>
                                              <p:pRg st="1" end="1"/>
                                            </p:txEl>
                                          </p:spTgt>
                                        </p:tgtEl>
                                      </p:cBhvr>
                                      <p:to x="100000" y="95000"/>
                                    </p:animScale>
                                    <p:animScale>
                                      <p:cBhvr>
                                        <p:cTn id="43" dur="166" decel="50000">
                                          <p:stCondLst>
                                            <p:cond delay="1834"/>
                                          </p:stCondLst>
                                        </p:cTn>
                                        <p:tgtEl>
                                          <p:spTgt spid="4">
                                            <p:txEl>
                                              <p:pRg st="1" end="1"/>
                                            </p:txEl>
                                          </p:spTgt>
                                        </p:tgtEl>
                                      </p:cBhvr>
                                      <p:to x="100000" y="100000"/>
                                    </p:animScale>
                                  </p:childTnLst>
                                </p:cTn>
                              </p:par>
                            </p:childTnLst>
                          </p:cTn>
                        </p:par>
                      </p:childTnLst>
                    </p:cTn>
                  </p:par>
                  <p:par>
                    <p:cTn id="44" fill="hold">
                      <p:stCondLst>
                        <p:cond delay="indefinite"/>
                      </p:stCondLst>
                      <p:childTnLst>
                        <p:par>
                          <p:cTn id="45" fill="hold">
                            <p:stCondLst>
                              <p:cond delay="0"/>
                            </p:stCondLst>
                            <p:childTnLst>
                              <p:par>
                                <p:cTn id="46" presetID="53" presetClass="entr" presetSubtype="16" fill="hold" nodeType="clickEffect">
                                  <p:stCondLst>
                                    <p:cond delay="0"/>
                                  </p:stCondLst>
                                  <p:childTnLst>
                                    <p:set>
                                      <p:cBhvr>
                                        <p:cTn id="47" dur="1" fill="hold">
                                          <p:stCondLst>
                                            <p:cond delay="0"/>
                                          </p:stCondLst>
                                        </p:cTn>
                                        <p:tgtEl>
                                          <p:spTgt spid="5"/>
                                        </p:tgtEl>
                                        <p:attrNameLst>
                                          <p:attrName>style.visibility</p:attrName>
                                        </p:attrNameLst>
                                      </p:cBhvr>
                                      <p:to>
                                        <p:strVal val="visible"/>
                                      </p:to>
                                    </p:set>
                                    <p:anim calcmode="lin" valueType="num">
                                      <p:cBhvr>
                                        <p:cTn id="48" dur="500" fill="hold"/>
                                        <p:tgtEl>
                                          <p:spTgt spid="5"/>
                                        </p:tgtEl>
                                        <p:attrNameLst>
                                          <p:attrName>ppt_w</p:attrName>
                                        </p:attrNameLst>
                                      </p:cBhvr>
                                      <p:tavLst>
                                        <p:tav tm="0">
                                          <p:val>
                                            <p:fltVal val="0"/>
                                          </p:val>
                                        </p:tav>
                                        <p:tav tm="100000">
                                          <p:val>
                                            <p:strVal val="#ppt_w"/>
                                          </p:val>
                                        </p:tav>
                                      </p:tavLst>
                                    </p:anim>
                                    <p:anim calcmode="lin" valueType="num">
                                      <p:cBhvr>
                                        <p:cTn id="49" dur="500" fill="hold"/>
                                        <p:tgtEl>
                                          <p:spTgt spid="5"/>
                                        </p:tgtEl>
                                        <p:attrNameLst>
                                          <p:attrName>ppt_h</p:attrName>
                                        </p:attrNameLst>
                                      </p:cBhvr>
                                      <p:tavLst>
                                        <p:tav tm="0">
                                          <p:val>
                                            <p:fltVal val="0"/>
                                          </p:val>
                                        </p:tav>
                                        <p:tav tm="100000">
                                          <p:val>
                                            <p:strVal val="#ppt_h"/>
                                          </p:val>
                                        </p:tav>
                                      </p:tavLst>
                                    </p:anim>
                                    <p:animEffect transition="in" filter="fade">
                                      <p:cBhvr>
                                        <p:cTn id="5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موزه ها</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527934" y="3402633"/>
            <a:ext cx="4131359" cy="2887345"/>
          </a:xfrm>
        </p:spPr>
      </p:pic>
      <p:sp>
        <p:nvSpPr>
          <p:cNvPr id="4" name="TextBox 3"/>
          <p:cNvSpPr txBox="1"/>
          <p:nvPr/>
        </p:nvSpPr>
        <p:spPr>
          <a:xfrm>
            <a:off x="2194560" y="1946366"/>
            <a:ext cx="7289074" cy="1384995"/>
          </a:xfrm>
          <a:prstGeom prst="rect">
            <a:avLst/>
          </a:prstGeom>
          <a:noFill/>
        </p:spPr>
        <p:txBody>
          <a:bodyPr wrap="square" rtlCol="0">
            <a:spAutoFit/>
          </a:bodyPr>
          <a:lstStyle/>
          <a:p>
            <a:pPr algn="ctr" rtl="1"/>
            <a:r>
              <a:rPr lang="fa-IR" sz="2800" dirty="0">
                <a:cs typeface="B Koodak" panose="00000700000000000000" pitchFamily="2" charset="-78"/>
              </a:rPr>
              <a:t>موزه های بسیاری هم در این استان هست مثل:</a:t>
            </a:r>
            <a:endParaRPr lang="en-US" sz="2800" dirty="0">
              <a:cs typeface="B Koodak" panose="00000700000000000000" pitchFamily="2" charset="-78"/>
            </a:endParaRPr>
          </a:p>
          <a:p>
            <a:pPr algn="ctr" rtl="1"/>
            <a:r>
              <a:rPr lang="fa-IR" sz="2800" dirty="0">
                <a:cs typeface="B Koodak" panose="00000700000000000000" pitchFamily="2" charset="-78"/>
              </a:rPr>
              <a:t>(باستان شناسی مشهد، موزه قرآن، موزه مردم شناسی قوجان و تربت حیدریه، موزه فردوسی و موزه نجوم در نیشابور</a:t>
            </a:r>
            <a:r>
              <a:rPr lang="fa-IR" sz="2800" dirty="0" smtClean="0">
                <a:cs typeface="B Koodak" panose="00000700000000000000" pitchFamily="2" charset="-78"/>
              </a:rPr>
              <a:t>.)</a:t>
            </a:r>
            <a:endParaRPr lang="en-US" sz="2800" dirty="0">
              <a:cs typeface="B Koodak" panose="00000700000000000000" pitchFamily="2" charset="-78"/>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3356" y="3402633"/>
            <a:ext cx="4222061" cy="2887345"/>
          </a:xfrm>
          <a:prstGeom prst="rect">
            <a:avLst/>
          </a:prstGeom>
        </p:spPr>
      </p:pic>
    </p:spTree>
    <p:extLst>
      <p:ext uri="{BB962C8B-B14F-4D97-AF65-F5344CB8AC3E}">
        <p14:creationId xmlns:p14="http://schemas.microsoft.com/office/powerpoint/2010/main" val="372430235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 calcmode="lin" valueType="num">
                                      <p:cBhvr>
                                        <p:cTn id="12"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4">
                                            <p:txEl>
                                              <p:pRg st="0" end="0"/>
                                            </p:txEl>
                                          </p:spTgt>
                                        </p:tgtEl>
                                      </p:cBhvr>
                                    </p:animEffect>
                                  </p:childTnLst>
                                </p:cTn>
                              </p:par>
                              <p:par>
                                <p:cTn id="16" presetID="31" presetClass="entr" presetSubtype="0" fill="hold" nodeType="withEffect">
                                  <p:stCondLst>
                                    <p:cond delay="0"/>
                                  </p:stCondLst>
                                  <p:childTnLst>
                                    <p:set>
                                      <p:cBhvr>
                                        <p:cTn id="17" dur="1" fill="hold">
                                          <p:stCondLst>
                                            <p:cond delay="0"/>
                                          </p:stCondLst>
                                        </p:cTn>
                                        <p:tgtEl>
                                          <p:spTgt spid="4">
                                            <p:txEl>
                                              <p:pRg st="1" end="1"/>
                                            </p:txEl>
                                          </p:spTgt>
                                        </p:tgtEl>
                                        <p:attrNameLst>
                                          <p:attrName>style.visibility</p:attrName>
                                        </p:attrNameLst>
                                      </p:cBhvr>
                                      <p:to>
                                        <p:strVal val="visible"/>
                                      </p:to>
                                    </p:set>
                                    <p:anim calcmode="lin" valueType="num">
                                      <p:cBhvr>
                                        <p:cTn id="18" dur="10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9" dur="1000" fill="hold"/>
                                        <p:tgtEl>
                                          <p:spTgt spid="4">
                                            <p:txEl>
                                              <p:pRg st="1" end="1"/>
                                            </p:txEl>
                                          </p:spTgt>
                                        </p:tgtEl>
                                        <p:attrNameLst>
                                          <p:attrName>ppt_h</p:attrName>
                                        </p:attrNameLst>
                                      </p:cBhvr>
                                      <p:tavLst>
                                        <p:tav tm="0">
                                          <p:val>
                                            <p:fltVal val="0"/>
                                          </p:val>
                                        </p:tav>
                                        <p:tav tm="100000">
                                          <p:val>
                                            <p:strVal val="#ppt_h"/>
                                          </p:val>
                                        </p:tav>
                                      </p:tavLst>
                                    </p:anim>
                                    <p:anim calcmode="lin" valueType="num">
                                      <p:cBhvr>
                                        <p:cTn id="20" dur="1000" fill="hold"/>
                                        <p:tgtEl>
                                          <p:spTgt spid="4">
                                            <p:txEl>
                                              <p:pRg st="1" end="1"/>
                                            </p:txEl>
                                          </p:spTgt>
                                        </p:tgtEl>
                                        <p:attrNameLst>
                                          <p:attrName>style.rotation</p:attrName>
                                        </p:attrNameLst>
                                      </p:cBhvr>
                                      <p:tavLst>
                                        <p:tav tm="0">
                                          <p:val>
                                            <p:fltVal val="90"/>
                                          </p:val>
                                        </p:tav>
                                        <p:tav tm="100000">
                                          <p:val>
                                            <p:fltVal val="0"/>
                                          </p:val>
                                        </p:tav>
                                      </p:tavLst>
                                    </p:anim>
                                    <p:animEffect transition="in" filter="fade">
                                      <p:cBhvr>
                                        <p:cTn id="21" dur="1000"/>
                                        <p:tgtEl>
                                          <p:spTgt spid="4">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circle(in)">
                                      <p:cBhvr>
                                        <p:cTn id="26" dur="2000"/>
                                        <p:tgtEl>
                                          <p:spTgt spid="5"/>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2594" y="1693817"/>
            <a:ext cx="9759135" cy="4445726"/>
          </a:xfrm>
        </p:spPr>
        <p:txBody>
          <a:bodyPr>
            <a:normAutofit/>
          </a:bodyPr>
          <a:lstStyle/>
          <a:p>
            <a:pPr algn="ctr"/>
            <a:r>
              <a:rPr lang="fa-IR" sz="12000" dirty="0" smtClean="0">
                <a:cs typeface="B Koodak" panose="00000700000000000000" pitchFamily="2" charset="-78"/>
              </a:rPr>
              <a:t>پایان</a:t>
            </a:r>
            <a:endParaRPr lang="en-US" sz="12000" dirty="0">
              <a:cs typeface="B Koodak" panose="00000700000000000000" pitchFamily="2" charset="-78"/>
            </a:endParaRPr>
          </a:p>
        </p:txBody>
      </p:sp>
    </p:spTree>
    <p:extLst>
      <p:ext uri="{BB962C8B-B14F-4D97-AF65-F5344CB8AC3E}">
        <p14:creationId xmlns:p14="http://schemas.microsoft.com/office/powerpoint/2010/main" val="145630160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TM03457452[[fn=Celestial]]</Template>
  <TotalTime>26</TotalTime>
  <Words>313</Words>
  <Application>Microsoft Office PowerPoint</Application>
  <PresentationFormat>Widescreen</PresentationFormat>
  <Paragraphs>21</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B Koodak</vt:lpstr>
      <vt:lpstr>Calibri</vt:lpstr>
      <vt:lpstr>Calibri Light</vt:lpstr>
      <vt:lpstr>Times New Roman</vt:lpstr>
      <vt:lpstr>Celestial</vt:lpstr>
      <vt:lpstr>بسم الله الرحمن الرحیم</vt:lpstr>
      <vt:lpstr>پیشینه تاریخی1</vt:lpstr>
      <vt:lpstr>پیشینه تاریخی2</vt:lpstr>
      <vt:lpstr>پیشینه تاریخی3</vt:lpstr>
      <vt:lpstr>پیشینه تاریخی4</vt:lpstr>
      <vt:lpstr>مکانهای دیدنی</vt:lpstr>
      <vt:lpstr>موزه ها</vt:lpstr>
      <vt:lpstr>پایان</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الرحیم</dc:title>
  <dc:creator>Ghalilab</dc:creator>
  <cp:lastModifiedBy>Ghalilab</cp:lastModifiedBy>
  <cp:revision>9</cp:revision>
  <dcterms:created xsi:type="dcterms:W3CDTF">2019-04-04T06:42:48Z</dcterms:created>
  <dcterms:modified xsi:type="dcterms:W3CDTF">2019-04-04T07:08:52Z</dcterms:modified>
</cp:coreProperties>
</file>